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57" r:id="rId5"/>
    <p:sldId id="280" r:id="rId6"/>
    <p:sldId id="258" r:id="rId7"/>
    <p:sldId id="259" r:id="rId8"/>
    <p:sldId id="260" r:id="rId9"/>
    <p:sldId id="261" r:id="rId10"/>
    <p:sldId id="262" r:id="rId11"/>
    <p:sldId id="281" r:id="rId12"/>
    <p:sldId id="264" r:id="rId13"/>
    <p:sldId id="265" r:id="rId14"/>
    <p:sldId id="266" r:id="rId15"/>
    <p:sldId id="282" r:id="rId16"/>
    <p:sldId id="278" r:id="rId17"/>
    <p:sldId id="2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D619BB-7D71-4081-9B83-13B36F6E4E39}" v="6" dt="2024-12-13T16:48:50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1287" autoAdjust="0"/>
  </p:normalViewPr>
  <p:slideViewPr>
    <p:cSldViewPr snapToGrid="0" snapToObjects="1">
      <p:cViewPr varScale="1">
        <p:scale>
          <a:sx n="116" d="100"/>
          <a:sy n="116" d="100"/>
        </p:scale>
        <p:origin x="10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hana Banko" userId="fcf43c4d-2661-4a07-a5d6-51faf8c3da84" providerId="ADAL" clId="{1ED619BB-7D71-4081-9B83-13B36F6E4E39}"/>
    <pc:docChg chg="custSel addSld delSld modSld sldOrd">
      <pc:chgData name="Tihana Banko" userId="fcf43c4d-2661-4a07-a5d6-51faf8c3da84" providerId="ADAL" clId="{1ED619BB-7D71-4081-9B83-13B36F6E4E39}" dt="2024-12-14T23:32:31.983" v="531" actId="207"/>
      <pc:docMkLst>
        <pc:docMk/>
      </pc:docMkLst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2017376534" sldId="256"/>
        </pc:sldMkLst>
      </pc:sldChg>
      <pc:sldChg chg="modSp mod">
        <pc:chgData name="Tihana Banko" userId="fcf43c4d-2661-4a07-a5d6-51faf8c3da84" providerId="ADAL" clId="{1ED619BB-7D71-4081-9B83-13B36F6E4E39}" dt="2024-12-13T16:25:42.194" v="27" actId="1076"/>
        <pc:sldMkLst>
          <pc:docMk/>
          <pc:sldMk cId="1847328114" sldId="257"/>
        </pc:sldMkLst>
        <pc:spChg chg="mod">
          <ac:chgData name="Tihana Banko" userId="fcf43c4d-2661-4a07-a5d6-51faf8c3da84" providerId="ADAL" clId="{1ED619BB-7D71-4081-9B83-13B36F6E4E39}" dt="2024-12-13T16:25:42.194" v="27" actId="1076"/>
          <ac:spMkLst>
            <pc:docMk/>
            <pc:sldMk cId="1847328114" sldId="257"/>
            <ac:spMk id="2" creationId="{00000000-0000-0000-0000-000000000000}"/>
          </ac:spMkLst>
        </pc:spChg>
      </pc:sldChg>
      <pc:sldChg chg="modSp mod">
        <pc:chgData name="Tihana Banko" userId="fcf43c4d-2661-4a07-a5d6-51faf8c3da84" providerId="ADAL" clId="{1ED619BB-7D71-4081-9B83-13B36F6E4E39}" dt="2024-12-13T16:35:25.006" v="253" actId="114"/>
        <pc:sldMkLst>
          <pc:docMk/>
          <pc:sldMk cId="0" sldId="258"/>
        </pc:sldMkLst>
        <pc:spChg chg="mod">
          <ac:chgData name="Tihana Banko" userId="fcf43c4d-2661-4a07-a5d6-51faf8c3da84" providerId="ADAL" clId="{1ED619BB-7D71-4081-9B83-13B36F6E4E39}" dt="2024-12-13T16:35:25.006" v="253" actId="114"/>
          <ac:spMkLst>
            <pc:docMk/>
            <pc:sldMk cId="0" sldId="258"/>
            <ac:spMk id="3" creationId="{00000000-0000-0000-0000-000000000000}"/>
          </ac:spMkLst>
        </pc:spChg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1551440388" sldId="258"/>
        </pc:sldMkLst>
      </pc:sldChg>
      <pc:sldChg chg="modSp mod">
        <pc:chgData name="Tihana Banko" userId="fcf43c4d-2661-4a07-a5d6-51faf8c3da84" providerId="ADAL" clId="{1ED619BB-7D71-4081-9B83-13B36F6E4E39}" dt="2024-12-13T16:35:38.450" v="255" actId="114"/>
        <pc:sldMkLst>
          <pc:docMk/>
          <pc:sldMk cId="0" sldId="259"/>
        </pc:sldMkLst>
        <pc:spChg chg="mod">
          <ac:chgData name="Tihana Banko" userId="fcf43c4d-2661-4a07-a5d6-51faf8c3da84" providerId="ADAL" clId="{1ED619BB-7D71-4081-9B83-13B36F6E4E39}" dt="2024-12-13T16:35:38.450" v="255" actId="114"/>
          <ac:spMkLst>
            <pc:docMk/>
            <pc:sldMk cId="0" sldId="259"/>
            <ac:spMk id="3" creationId="{00000000-0000-0000-0000-000000000000}"/>
          </ac:spMkLst>
        </pc:spChg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312159242" sldId="259"/>
        </pc:sldMkLst>
      </pc:sldChg>
      <pc:sldChg chg="modSp mod">
        <pc:chgData name="Tihana Banko" userId="fcf43c4d-2661-4a07-a5d6-51faf8c3da84" providerId="ADAL" clId="{1ED619BB-7D71-4081-9B83-13B36F6E4E39}" dt="2024-12-13T16:35:48.191" v="257" actId="114"/>
        <pc:sldMkLst>
          <pc:docMk/>
          <pc:sldMk cId="0" sldId="260"/>
        </pc:sldMkLst>
        <pc:spChg chg="mod">
          <ac:chgData name="Tihana Banko" userId="fcf43c4d-2661-4a07-a5d6-51faf8c3da84" providerId="ADAL" clId="{1ED619BB-7D71-4081-9B83-13B36F6E4E39}" dt="2024-12-13T16:35:48.191" v="257" actId="114"/>
          <ac:spMkLst>
            <pc:docMk/>
            <pc:sldMk cId="0" sldId="260"/>
            <ac:spMk id="3" creationId="{00000000-0000-0000-0000-000000000000}"/>
          </ac:spMkLst>
        </pc:spChg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157830673" sldId="260"/>
        </pc:sldMkLst>
      </pc:sldChg>
      <pc:sldChg chg="modSp mod">
        <pc:chgData name="Tihana Banko" userId="fcf43c4d-2661-4a07-a5d6-51faf8c3da84" providerId="ADAL" clId="{1ED619BB-7D71-4081-9B83-13B36F6E4E39}" dt="2024-12-13T16:36:03.076" v="259" actId="114"/>
        <pc:sldMkLst>
          <pc:docMk/>
          <pc:sldMk cId="0" sldId="261"/>
        </pc:sldMkLst>
        <pc:spChg chg="mod">
          <ac:chgData name="Tihana Banko" userId="fcf43c4d-2661-4a07-a5d6-51faf8c3da84" providerId="ADAL" clId="{1ED619BB-7D71-4081-9B83-13B36F6E4E39}" dt="2024-12-13T16:36:03.076" v="259" actId="114"/>
          <ac:spMkLst>
            <pc:docMk/>
            <pc:sldMk cId="0" sldId="261"/>
            <ac:spMk id="3" creationId="{00000000-0000-0000-0000-000000000000}"/>
          </ac:spMkLst>
        </pc:spChg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517817066" sldId="261"/>
        </pc:sldMkLst>
      </pc:sldChg>
      <pc:sldChg chg="modSp mod">
        <pc:chgData name="Tihana Banko" userId="fcf43c4d-2661-4a07-a5d6-51faf8c3da84" providerId="ADAL" clId="{1ED619BB-7D71-4081-9B83-13B36F6E4E39}" dt="2024-12-13T16:36:15.039" v="261" actId="207"/>
        <pc:sldMkLst>
          <pc:docMk/>
          <pc:sldMk cId="0" sldId="262"/>
        </pc:sldMkLst>
        <pc:spChg chg="mod">
          <ac:chgData name="Tihana Banko" userId="fcf43c4d-2661-4a07-a5d6-51faf8c3da84" providerId="ADAL" clId="{1ED619BB-7D71-4081-9B83-13B36F6E4E39}" dt="2024-12-13T16:28:13.527" v="110" actId="404"/>
          <ac:spMkLst>
            <pc:docMk/>
            <pc:sldMk cId="0" sldId="262"/>
            <ac:spMk id="2" creationId="{00000000-0000-0000-0000-000000000000}"/>
          </ac:spMkLst>
        </pc:spChg>
        <pc:spChg chg="mod">
          <ac:chgData name="Tihana Banko" userId="fcf43c4d-2661-4a07-a5d6-51faf8c3da84" providerId="ADAL" clId="{1ED619BB-7D71-4081-9B83-13B36F6E4E39}" dt="2024-12-13T16:36:15.039" v="261" actId="207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Tihana Banko" userId="fcf43c4d-2661-4a07-a5d6-51faf8c3da84" providerId="ADAL" clId="{1ED619BB-7D71-4081-9B83-13B36F6E4E39}" dt="2024-12-13T16:54:46.669" v="299" actId="404"/>
        <pc:sldMkLst>
          <pc:docMk/>
          <pc:sldMk cId="0" sldId="264"/>
        </pc:sldMkLst>
        <pc:spChg chg="mod">
          <ac:chgData name="Tihana Banko" userId="fcf43c4d-2661-4a07-a5d6-51faf8c3da84" providerId="ADAL" clId="{1ED619BB-7D71-4081-9B83-13B36F6E4E39}" dt="2024-12-13T16:54:46.669" v="299" actId="404"/>
          <ac:spMkLst>
            <pc:docMk/>
            <pc:sldMk cId="0" sldId="264"/>
            <ac:spMk id="3" creationId="{00000000-0000-0000-0000-000000000000}"/>
          </ac:spMkLst>
        </pc:spChg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2250776468" sldId="264"/>
        </pc:sldMkLst>
      </pc:sldChg>
      <pc:sldChg chg="modSp mod">
        <pc:chgData name="Tihana Banko" userId="fcf43c4d-2661-4a07-a5d6-51faf8c3da84" providerId="ADAL" clId="{1ED619BB-7D71-4081-9B83-13B36F6E4E39}" dt="2024-12-13T16:33:19.574" v="224" actId="114"/>
        <pc:sldMkLst>
          <pc:docMk/>
          <pc:sldMk cId="0" sldId="265"/>
        </pc:sldMkLst>
        <pc:spChg chg="mod">
          <ac:chgData name="Tihana Banko" userId="fcf43c4d-2661-4a07-a5d6-51faf8c3da84" providerId="ADAL" clId="{1ED619BB-7D71-4081-9B83-13B36F6E4E39}" dt="2024-12-13T16:33:19.574" v="224" actId="114"/>
          <ac:spMkLst>
            <pc:docMk/>
            <pc:sldMk cId="0" sldId="265"/>
            <ac:spMk id="3" creationId="{00000000-0000-0000-0000-000000000000}"/>
          </ac:spMkLst>
        </pc:spChg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2469391250" sldId="265"/>
        </pc:sldMkLst>
      </pc:sldChg>
      <pc:sldChg chg="modSp mod">
        <pc:chgData name="Tihana Banko" userId="fcf43c4d-2661-4a07-a5d6-51faf8c3da84" providerId="ADAL" clId="{1ED619BB-7D71-4081-9B83-13B36F6E4E39}" dt="2024-12-13T16:34:46.658" v="247" actId="207"/>
        <pc:sldMkLst>
          <pc:docMk/>
          <pc:sldMk cId="0" sldId="266"/>
        </pc:sldMkLst>
        <pc:spChg chg="mod">
          <ac:chgData name="Tihana Banko" userId="fcf43c4d-2661-4a07-a5d6-51faf8c3da84" providerId="ADAL" clId="{1ED619BB-7D71-4081-9B83-13B36F6E4E39}" dt="2024-12-13T16:34:46.658" v="247" actId="207"/>
          <ac:spMkLst>
            <pc:docMk/>
            <pc:sldMk cId="0" sldId="266"/>
            <ac:spMk id="3" creationId="{00000000-0000-0000-0000-000000000000}"/>
          </ac:spMkLst>
        </pc:spChg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2002898007" sldId="266"/>
        </pc:sldMkLst>
      </pc:sldChg>
      <pc:sldChg chg="del">
        <pc:chgData name="Tihana Banko" userId="fcf43c4d-2661-4a07-a5d6-51faf8c3da84" providerId="ADAL" clId="{1ED619BB-7D71-4081-9B83-13B36F6E4E39}" dt="2024-12-13T16:31:04.655" v="172" actId="2696"/>
        <pc:sldMkLst>
          <pc:docMk/>
          <pc:sldMk cId="0" sldId="267"/>
        </pc:sldMkLst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374168537" sldId="267"/>
        </pc:sldMkLst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3574332773" sldId="268"/>
        </pc:sldMkLst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389379148" sldId="269"/>
        </pc:sldMkLst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1701859554" sldId="270"/>
        </pc:sldMkLst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2449280393" sldId="271"/>
        </pc:sldMkLst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140675307" sldId="272"/>
        </pc:sldMkLst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2746952716" sldId="273"/>
        </pc:sldMkLst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2417855951" sldId="274"/>
        </pc:sldMkLst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310818591" sldId="275"/>
        </pc:sldMkLst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1168806031" sldId="276"/>
        </pc:sldMkLst>
      </pc:sldChg>
      <pc:sldChg chg="del">
        <pc:chgData name="Tihana Banko" userId="fcf43c4d-2661-4a07-a5d6-51faf8c3da84" providerId="ADAL" clId="{1ED619BB-7D71-4081-9B83-13B36F6E4E39}" dt="2024-12-13T16:24:31.582" v="22" actId="47"/>
        <pc:sldMkLst>
          <pc:docMk/>
          <pc:sldMk cId="3279711733" sldId="277"/>
        </pc:sldMkLst>
      </pc:sldChg>
      <pc:sldChg chg="modSp mod ord">
        <pc:chgData name="Tihana Banko" userId="fcf43c4d-2661-4a07-a5d6-51faf8c3da84" providerId="ADAL" clId="{1ED619BB-7D71-4081-9B83-13B36F6E4E39}" dt="2024-12-13T16:48:57.820" v="279" actId="27636"/>
        <pc:sldMkLst>
          <pc:docMk/>
          <pc:sldMk cId="453100573" sldId="278"/>
        </pc:sldMkLst>
        <pc:spChg chg="mod">
          <ac:chgData name="Tihana Banko" userId="fcf43c4d-2661-4a07-a5d6-51faf8c3da84" providerId="ADAL" clId="{1ED619BB-7D71-4081-9B83-13B36F6E4E39}" dt="2024-12-13T16:48:57.820" v="279" actId="27636"/>
          <ac:spMkLst>
            <pc:docMk/>
            <pc:sldMk cId="453100573" sldId="278"/>
            <ac:spMk id="3" creationId="{79BCABB6-153C-FC14-7805-C41BFB941C42}"/>
          </ac:spMkLst>
        </pc:spChg>
      </pc:sldChg>
      <pc:sldChg chg="modSp new del mod">
        <pc:chgData name="Tihana Banko" userId="fcf43c4d-2661-4a07-a5d6-51faf8c3da84" providerId="ADAL" clId="{1ED619BB-7D71-4081-9B83-13B36F6E4E39}" dt="2024-12-13T16:31:35.612" v="180" actId="2696"/>
        <pc:sldMkLst>
          <pc:docMk/>
          <pc:sldMk cId="1048189022" sldId="279"/>
        </pc:sldMkLst>
        <pc:spChg chg="mod">
          <ac:chgData name="Tihana Banko" userId="fcf43c4d-2661-4a07-a5d6-51faf8c3da84" providerId="ADAL" clId="{1ED619BB-7D71-4081-9B83-13B36F6E4E39}" dt="2024-12-13T16:24:51.379" v="24"/>
          <ac:spMkLst>
            <pc:docMk/>
            <pc:sldMk cId="1048189022" sldId="279"/>
            <ac:spMk id="3" creationId="{2FB57BDC-B0E1-B046-6815-12363A44D615}"/>
          </ac:spMkLst>
        </pc:spChg>
      </pc:sldChg>
      <pc:sldChg chg="modSp mod">
        <pc:chgData name="Tihana Banko" userId="fcf43c4d-2661-4a07-a5d6-51faf8c3da84" providerId="ADAL" clId="{1ED619BB-7D71-4081-9B83-13B36F6E4E39}" dt="2024-12-14T23:29:34.008" v="317" actId="20577"/>
        <pc:sldMkLst>
          <pc:docMk/>
          <pc:sldMk cId="0" sldId="280"/>
        </pc:sldMkLst>
        <pc:spChg chg="mod">
          <ac:chgData name="Tihana Banko" userId="fcf43c4d-2661-4a07-a5d6-51faf8c3da84" providerId="ADAL" clId="{1ED619BB-7D71-4081-9B83-13B36F6E4E39}" dt="2024-12-14T23:29:34.008" v="317" actId="20577"/>
          <ac:spMkLst>
            <pc:docMk/>
            <pc:sldMk cId="0" sldId="280"/>
            <ac:spMk id="3" creationId="{00000000-0000-0000-0000-000000000000}"/>
          </ac:spMkLst>
        </pc:spChg>
      </pc:sldChg>
      <pc:sldChg chg="modSp mod">
        <pc:chgData name="Tihana Banko" userId="fcf43c4d-2661-4a07-a5d6-51faf8c3da84" providerId="ADAL" clId="{1ED619BB-7D71-4081-9B83-13B36F6E4E39}" dt="2024-12-13T16:30:12.446" v="162" actId="5793"/>
        <pc:sldMkLst>
          <pc:docMk/>
          <pc:sldMk cId="0" sldId="281"/>
        </pc:sldMkLst>
        <pc:spChg chg="mod">
          <ac:chgData name="Tihana Banko" userId="fcf43c4d-2661-4a07-a5d6-51faf8c3da84" providerId="ADAL" clId="{1ED619BB-7D71-4081-9B83-13B36F6E4E39}" dt="2024-12-13T16:30:12.446" v="162" actId="5793"/>
          <ac:spMkLst>
            <pc:docMk/>
            <pc:sldMk cId="0" sldId="281"/>
            <ac:spMk id="3" creationId="{00000000-0000-0000-0000-000000000000}"/>
          </ac:spMkLst>
        </pc:spChg>
      </pc:sldChg>
      <pc:sldChg chg="new del">
        <pc:chgData name="Tihana Banko" userId="fcf43c4d-2661-4a07-a5d6-51faf8c3da84" providerId="ADAL" clId="{1ED619BB-7D71-4081-9B83-13B36F6E4E39}" dt="2024-12-13T16:53:52.200" v="281" actId="2696"/>
        <pc:sldMkLst>
          <pc:docMk/>
          <pc:sldMk cId="2177575016" sldId="282"/>
        </pc:sldMkLst>
      </pc:sldChg>
      <pc:sldChg chg="modSp new mod">
        <pc:chgData name="Tihana Banko" userId="fcf43c4d-2661-4a07-a5d6-51faf8c3da84" providerId="ADAL" clId="{1ED619BB-7D71-4081-9B83-13B36F6E4E39}" dt="2024-12-14T23:32:31.983" v="531" actId="207"/>
        <pc:sldMkLst>
          <pc:docMk/>
          <pc:sldMk cId="3873830733" sldId="282"/>
        </pc:sldMkLst>
        <pc:spChg chg="mod">
          <ac:chgData name="Tihana Banko" userId="fcf43c4d-2661-4a07-a5d6-51faf8c3da84" providerId="ADAL" clId="{1ED619BB-7D71-4081-9B83-13B36F6E4E39}" dt="2024-12-14T23:32:31.983" v="531" actId="207"/>
          <ac:spMkLst>
            <pc:docMk/>
            <pc:sldMk cId="3873830733" sldId="282"/>
            <ac:spMk id="2" creationId="{229CB131-17D5-A7CF-12B9-331F1BABC37D}"/>
          </ac:spMkLst>
        </pc:spChg>
        <pc:spChg chg="mod">
          <ac:chgData name="Tihana Banko" userId="fcf43c4d-2661-4a07-a5d6-51faf8c3da84" providerId="ADAL" clId="{1ED619BB-7D71-4081-9B83-13B36F6E4E39}" dt="2024-12-14T23:32:21.265" v="527" actId="20577"/>
          <ac:spMkLst>
            <pc:docMk/>
            <pc:sldMk cId="3873830733" sldId="282"/>
            <ac:spMk id="3" creationId="{D96269DE-0B2A-975B-77BF-0604A12214F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6255" y="1600199"/>
            <a:ext cx="5829301" cy="548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o4u.com/en/cram-up/grammar/prepersim-preperpro" TargetMode="External"/><Relationship Id="rId7" Type="http://schemas.openxmlformats.org/officeDocument/2006/relationships/hyperlink" Target="https://test-english.com/grammar-points/b1-b2/narrative-tenses/" TargetMode="External"/><Relationship Id="rId2" Type="http://schemas.openxmlformats.org/officeDocument/2006/relationships/hyperlink" Target="https://test-english.com/grammar-points/b1-b2/present-perfect-simple-continuo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rfect-english-grammar.com/past-perfect-past-perfect-continuous-exercise-1.html" TargetMode="External"/><Relationship Id="rId5" Type="http://schemas.openxmlformats.org/officeDocument/2006/relationships/hyperlink" Target="https://www.perfect-english-grammar.com/present-perfect-present-perfect-continuous-3.html" TargetMode="External"/><Relationship Id="rId4" Type="http://schemas.openxmlformats.org/officeDocument/2006/relationships/hyperlink" Target="https://www.ego4u.com/en/cram-up/grammar/simpas-pasper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9850" y="2686051"/>
            <a:ext cx="5891212" cy="2014537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Present Perfect</a:t>
            </a:r>
            <a:r>
              <a:rPr lang="en-US" dirty="0"/>
              <a:t> &amp;</a:t>
            </a:r>
            <a:br>
              <a:rPr lang="en-US" dirty="0"/>
            </a:br>
            <a:r>
              <a:rPr lang="en-US" dirty="0"/>
              <a:t>Past Perfect</a:t>
            </a:r>
            <a:br>
              <a:rPr lang="en-US" dirty="0"/>
            </a:br>
            <a:r>
              <a:rPr lang="hr-HR" dirty="0"/>
              <a:t> Tense</a:t>
            </a:r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Answers to 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1. 'I </a:t>
            </a:r>
            <a:r>
              <a:rPr b="1" i="1" dirty="0"/>
              <a:t>had installed </a:t>
            </a:r>
            <a:r>
              <a:rPr dirty="0"/>
              <a:t>the software before the client arrived.'</a:t>
            </a:r>
          </a:p>
          <a:p>
            <a:r>
              <a:rPr dirty="0"/>
              <a:t>2. 'He </a:t>
            </a:r>
            <a:r>
              <a:rPr b="1" i="1" dirty="0"/>
              <a:t>has been working </a:t>
            </a:r>
            <a:r>
              <a:rPr dirty="0"/>
              <a:t>on the project for three weeks.'</a:t>
            </a:r>
          </a:p>
          <a:p>
            <a:r>
              <a:rPr dirty="0"/>
              <a:t>3. 'They </a:t>
            </a:r>
            <a:r>
              <a:rPr b="1" i="1" dirty="0"/>
              <a:t>had tested </a:t>
            </a:r>
            <a:r>
              <a:rPr dirty="0"/>
              <a:t>the app before it was released.'</a:t>
            </a:r>
          </a:p>
          <a:p>
            <a:r>
              <a:rPr dirty="0"/>
              <a:t>4. 'We </a:t>
            </a:r>
            <a:r>
              <a:rPr b="1" i="1" dirty="0"/>
              <a:t>have </a:t>
            </a:r>
            <a:r>
              <a:rPr lang="en-US" b="1" i="1" dirty="0"/>
              <a:t>known </a:t>
            </a:r>
            <a:r>
              <a:rPr lang="en-US" dirty="0"/>
              <a:t>about </a:t>
            </a:r>
            <a:r>
              <a:rPr dirty="0"/>
              <a:t>this tool for a long time.'</a:t>
            </a:r>
          </a:p>
          <a:p>
            <a:r>
              <a:rPr dirty="0"/>
              <a:t>5. 'She </a:t>
            </a:r>
            <a:r>
              <a:rPr b="1" i="1" dirty="0"/>
              <a:t>has been debugging </a:t>
            </a:r>
            <a:r>
              <a:rPr dirty="0"/>
              <a:t>the program since this morning.'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Tips for IT Professionals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Use Present Perfect for describing </a:t>
            </a:r>
            <a:r>
              <a:rPr dirty="0">
                <a:solidFill>
                  <a:schemeClr val="accent1"/>
                </a:solidFill>
              </a:rPr>
              <a:t>achievements or ongoing tasks.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dirty="0"/>
              <a:t> - Example: 'I have developed a new feature.'</a:t>
            </a:r>
          </a:p>
          <a:p>
            <a:r>
              <a:rPr dirty="0"/>
              <a:t>Use Past Perfect for </a:t>
            </a:r>
            <a:r>
              <a:rPr dirty="0">
                <a:solidFill>
                  <a:schemeClr val="accent1"/>
                </a:solidFill>
              </a:rPr>
              <a:t>detailing sequences in past events</a:t>
            </a:r>
            <a:r>
              <a:rPr dirty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dirty="0"/>
              <a:t>- Example: 'We had resolved the issue before the demo.'</a:t>
            </a:r>
          </a:p>
          <a:p>
            <a:r>
              <a:rPr dirty="0"/>
              <a:t>Understand the context: 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dirty="0">
                <a:solidFill>
                  <a:schemeClr val="accent1"/>
                </a:solidFill>
              </a:rPr>
              <a:t>Simple for completion</a:t>
            </a:r>
            <a:endParaRPr lang="en-US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dirty="0">
                <a:solidFill>
                  <a:schemeClr val="accent1"/>
                </a:solidFill>
              </a:rPr>
              <a:t>Continuous for duration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CB131-17D5-A7CF-12B9-331F1BABC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Check out Algebra Students’ Grammar Handbook</a:t>
            </a:r>
            <a:endParaRPr lang="hr-HR" sz="32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269DE-0B2A-975B-77BF-0604A1221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 5: 	Narrative Tenses in the Past</a:t>
            </a:r>
          </a:p>
          <a:p>
            <a:r>
              <a:rPr lang="en-US" dirty="0"/>
              <a:t>Topic 7: 	Present Perfect Simple and Continuous</a:t>
            </a:r>
          </a:p>
          <a:p>
            <a:r>
              <a:rPr lang="en-US" dirty="0"/>
              <a:t>Topic 8: 	Past Perfect Simple and Continuous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3830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A294E-6E03-9027-D23D-E9CCA759E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>
                <a:solidFill>
                  <a:schemeClr val="accent1"/>
                </a:solidFill>
              </a:rPr>
              <a:t>Online practice:</a:t>
            </a:r>
            <a:endParaRPr lang="hr-HR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CABB6-153C-FC14-7805-C41BFB941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3200" b="0" i="0" u="none" strike="noStrike" baseline="0" dirty="0">
                <a:solidFill>
                  <a:srgbClr val="0462C1"/>
                </a:solidFill>
                <a:latin typeface="Calibri" panose="020F0502020204030204" pitchFamily="34" charset="0"/>
                <a:hlinkClick r:id="rId2"/>
              </a:rPr>
              <a:t>https://test-english.com/grammar-points/b1-b2/present-perfect-simple-continuous/</a:t>
            </a:r>
            <a:endParaRPr lang="en-US" sz="32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r>
              <a:rPr lang="en-US" sz="3200" b="0" i="0" u="none" strike="noStrike" baseline="0" dirty="0">
                <a:solidFill>
                  <a:srgbClr val="0462C1"/>
                </a:solidFill>
                <a:latin typeface="Calibri" panose="020F0502020204030204" pitchFamily="34" charset="0"/>
                <a:hlinkClick r:id="rId3"/>
              </a:rPr>
              <a:t>https://www.ego4u.com/en/cram-up/grammar/prepersim-preperpro</a:t>
            </a:r>
            <a:endParaRPr lang="en-US" sz="320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r>
              <a:rPr lang="en-US" sz="3200" b="0" i="0" u="none" strike="noStrike" baseline="0" dirty="0">
                <a:solidFill>
                  <a:srgbClr val="0462C1"/>
                </a:solidFill>
                <a:latin typeface="Calibri" panose="020F0502020204030204" pitchFamily="34" charset="0"/>
                <a:hlinkClick r:id="rId4"/>
              </a:rPr>
              <a:t>https://www.ego4u.com/en/cram-up/grammar/simpas-pasper</a:t>
            </a:r>
            <a:endParaRPr lang="en-US" sz="32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r>
              <a:rPr lang="en-US" sz="3200" b="0" i="0" u="none" strike="noStrike" baseline="0" dirty="0">
                <a:solidFill>
                  <a:srgbClr val="0462C1"/>
                </a:solidFill>
                <a:latin typeface="Calibri" panose="020F0502020204030204" pitchFamily="34" charset="0"/>
                <a:hlinkClick r:id="rId5"/>
              </a:rPr>
              <a:t>https://www.perfect-english-grammar.com/present-perfect-present-perfect-continuous-3.html</a:t>
            </a:r>
            <a:endParaRPr lang="en-US" sz="32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r>
              <a:rPr lang="en-US" sz="3200" b="0" i="0" u="none" strike="noStrike" baseline="0" dirty="0">
                <a:solidFill>
                  <a:srgbClr val="0462C1"/>
                </a:solidFill>
                <a:latin typeface="Calibri" panose="020F0502020204030204" pitchFamily="34" charset="0"/>
                <a:hlinkClick r:id="rId6"/>
              </a:rPr>
              <a:t>https://www.perfect-english-grammar.com/past-perfect-past-perfect-continuous-exercise-1.html</a:t>
            </a:r>
            <a:endParaRPr lang="en-US" sz="32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r>
              <a:rPr lang="hr-HR" sz="3200" b="0" i="0" u="none" strike="noStrike" baseline="0" dirty="0">
                <a:solidFill>
                  <a:srgbClr val="0462C1"/>
                </a:solidFill>
                <a:latin typeface="Calibri" panose="020F0502020204030204" pitchFamily="34" charset="0"/>
                <a:hlinkClick r:id="rId7"/>
              </a:rPr>
              <a:t>https://test-english.com/grammar-points/b1-b2/narrative-tenses/</a:t>
            </a:r>
            <a:endParaRPr lang="en-GB" sz="32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endParaRPr lang="en-GB" sz="32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endParaRPr lang="hr-HR" sz="3200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100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dirty="0"/>
              <a:t>#neverstoplearning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Understand the rules for using Present Perfect (Simple &amp; Continuous).</a:t>
            </a:r>
          </a:p>
          <a:p>
            <a:r>
              <a:rPr dirty="0"/>
              <a:t>Learn the rules for </a:t>
            </a:r>
            <a:r>
              <a:rPr lang="en-US" dirty="0"/>
              <a:t>using </a:t>
            </a:r>
            <a:r>
              <a:rPr dirty="0"/>
              <a:t>Past Perfect (Simple &amp; Continuous).</a:t>
            </a:r>
          </a:p>
          <a:p>
            <a:r>
              <a:rPr dirty="0"/>
              <a:t>Explore examples tailored for IT contexts.</a:t>
            </a:r>
          </a:p>
          <a:p>
            <a:r>
              <a:rPr dirty="0"/>
              <a:t>Practice using these tenses through exercises.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Present Perfect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Usage:</a:t>
            </a:r>
          </a:p>
          <a:p>
            <a:pPr marL="0" indent="0">
              <a:buNone/>
            </a:pPr>
            <a:r>
              <a:rPr dirty="0"/>
              <a:t>1. Actions that happened at an unspecified time in the past.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dirty="0"/>
              <a:t> - Example: </a:t>
            </a:r>
            <a:r>
              <a:rPr i="1" dirty="0"/>
              <a:t>'I have completed the project.'</a:t>
            </a:r>
          </a:p>
          <a:p>
            <a:pPr marL="0" indent="0">
              <a:buNone/>
            </a:pPr>
            <a:r>
              <a:rPr dirty="0"/>
              <a:t>2. Actions that started in the past and continue to the present.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dirty="0"/>
              <a:t>- Example: </a:t>
            </a:r>
            <a:r>
              <a:rPr i="1" dirty="0"/>
              <a:t>'We have used this software for three years.'</a:t>
            </a:r>
          </a:p>
          <a:p>
            <a:pPr marL="0" indent="0">
              <a:buNone/>
            </a:pPr>
            <a:r>
              <a:rPr dirty="0"/>
              <a:t>3. Recent events with relevance to the present.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dirty="0"/>
              <a:t>- Example</a:t>
            </a:r>
            <a:r>
              <a:rPr i="1" dirty="0"/>
              <a:t>: 'She has updated the code.'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Present Perfect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Usage:</a:t>
            </a:r>
          </a:p>
          <a:p>
            <a:pPr marL="0" indent="0">
              <a:buNone/>
            </a:pPr>
            <a:r>
              <a:rPr dirty="0"/>
              <a:t>1. Emphasizing the duration of an activity that continues to the present.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dirty="0"/>
              <a:t>- Example: </a:t>
            </a:r>
            <a:r>
              <a:rPr i="1" dirty="0"/>
              <a:t>'I have been debugging the program for two </a:t>
            </a:r>
            <a:r>
              <a:rPr lang="en-US" i="1" dirty="0"/>
              <a:t>				</a:t>
            </a:r>
            <a:r>
              <a:rPr i="1" dirty="0"/>
              <a:t>hours.'</a:t>
            </a:r>
          </a:p>
          <a:p>
            <a:pPr marL="0" indent="0">
              <a:buNone/>
            </a:pPr>
            <a:r>
              <a:rPr dirty="0"/>
              <a:t>2. Activities that recently stopped with a present result.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dirty="0"/>
              <a:t>- Example:</a:t>
            </a:r>
            <a:r>
              <a:rPr i="1" dirty="0"/>
              <a:t> 'They have been testing the system.'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Past Perfect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Usage:</a:t>
            </a:r>
          </a:p>
          <a:p>
            <a:pPr marL="0" indent="0">
              <a:buNone/>
            </a:pPr>
            <a:r>
              <a:rPr dirty="0"/>
              <a:t>1. Actions completed before another past action.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dirty="0"/>
              <a:t>- Example: </a:t>
            </a:r>
            <a:r>
              <a:rPr i="1" dirty="0"/>
              <a:t>'The system had crashed before we could save </a:t>
            </a:r>
            <a:r>
              <a:rPr lang="en-US" i="1" dirty="0"/>
              <a:t>			</a:t>
            </a:r>
            <a:r>
              <a:rPr i="1" dirty="0"/>
              <a:t>the data.'</a:t>
            </a:r>
          </a:p>
          <a:p>
            <a:pPr marL="0" indent="0">
              <a:buNone/>
            </a:pPr>
            <a:r>
              <a:rPr dirty="0"/>
              <a:t>2. Reporting past experiences or states.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dirty="0"/>
              <a:t>- Example: </a:t>
            </a:r>
            <a:r>
              <a:rPr i="1" dirty="0"/>
              <a:t>'By the time he arrived, the team had already </a:t>
            </a:r>
            <a:r>
              <a:rPr lang="en-US" i="1" dirty="0"/>
              <a:t>				</a:t>
            </a:r>
            <a:r>
              <a:rPr i="1" dirty="0"/>
              <a:t>started the presentation.'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Past Perfect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Usage:</a:t>
            </a:r>
          </a:p>
          <a:p>
            <a:pPr marL="0" indent="0">
              <a:buNone/>
            </a:pPr>
            <a:r>
              <a:rPr dirty="0"/>
              <a:t>1. Emphasizing the duration of an activity before another past action.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dirty="0"/>
              <a:t>- Example: </a:t>
            </a:r>
            <a:r>
              <a:rPr i="1" dirty="0"/>
              <a:t>'We had been waiting for the server to restart </a:t>
            </a:r>
            <a:r>
              <a:rPr lang="en-US" i="1" dirty="0"/>
              <a:t>				</a:t>
            </a:r>
            <a:r>
              <a:rPr i="1" dirty="0"/>
              <a:t>when the power went out.'</a:t>
            </a:r>
          </a:p>
          <a:p>
            <a:pPr marL="0" indent="0">
              <a:buNone/>
            </a:pPr>
            <a:r>
              <a:rPr dirty="0"/>
              <a:t>2. Showing cause of a past event.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dirty="0"/>
              <a:t> - Example: </a:t>
            </a:r>
            <a:r>
              <a:rPr i="1" dirty="0"/>
              <a:t>'She was tired because she had been working </a:t>
            </a:r>
            <a:r>
              <a:rPr lang="en-US" i="1" dirty="0"/>
              <a:t>			</a:t>
            </a:r>
            <a:r>
              <a:rPr i="1" dirty="0"/>
              <a:t>on the database all night.'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Key Differences</a:t>
            </a:r>
            <a:r>
              <a:rPr lang="en-US" sz="3200" dirty="0"/>
              <a:t> - Present Perfect vs Past Perfect</a:t>
            </a:r>
            <a:endParaRPr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>
                <a:solidFill>
                  <a:schemeClr val="accent1"/>
                </a:solidFill>
              </a:rPr>
              <a:t>Present Perfect: Focuses on the present relevance of an action.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dirty="0"/>
              <a:t>- Example: 'I have written the code.'</a:t>
            </a:r>
          </a:p>
          <a:p>
            <a:r>
              <a:rPr dirty="0">
                <a:solidFill>
                  <a:schemeClr val="accent1"/>
                </a:solidFill>
              </a:rPr>
              <a:t>Past Perfect: Focuses on an earlier time in the past.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dirty="0"/>
              <a:t>- Example: 'I had written the code before the </a:t>
            </a:r>
            <a:r>
              <a:rPr lang="en-US" dirty="0"/>
              <a:t>						</a:t>
            </a:r>
            <a:r>
              <a:rPr dirty="0"/>
              <a:t>meeting.'</a:t>
            </a:r>
          </a:p>
          <a:p>
            <a:pPr marL="0" indent="0">
              <a:buNone/>
            </a:pPr>
            <a:r>
              <a:rPr dirty="0"/>
              <a:t>Simple vs Continuous: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dirty="0"/>
              <a:t>Simple: Highlights the completion of actions.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dirty="0"/>
              <a:t>Continuous: Emphasizes duration or ongoing nature.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Examples in IT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1. Present Perfect Simple: 'I have configured the server.'</a:t>
            </a:r>
          </a:p>
          <a:p>
            <a:pPr marL="0" indent="0">
              <a:buNone/>
            </a:pPr>
            <a:r>
              <a:rPr dirty="0"/>
              <a:t>2. Present Perfect Continuous: 'We have been troubleshooting the network.'</a:t>
            </a:r>
          </a:p>
          <a:p>
            <a:pPr marL="0" indent="0">
              <a:buNone/>
            </a:pPr>
            <a:r>
              <a:rPr dirty="0"/>
              <a:t>3. Past Perfect Simple: 'The developer had fixed the bug before the app launch.'</a:t>
            </a:r>
          </a:p>
          <a:p>
            <a:pPr marL="0" indent="0">
              <a:buNone/>
            </a:pPr>
            <a:r>
              <a:rPr dirty="0"/>
              <a:t>4. Past Perfect Continuous: 'They had been coding for hours when the system failed.'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1. 'I __________ (install) the software before the client arrived.' </a:t>
            </a:r>
            <a:r>
              <a:rPr sz="2000" dirty="0"/>
              <a:t>(Past Perfect Simple)</a:t>
            </a:r>
          </a:p>
          <a:p>
            <a:pPr marL="0" indent="0">
              <a:buNone/>
            </a:pPr>
            <a:r>
              <a:rPr dirty="0"/>
              <a:t>2. 'He __________ (work) on the project for three weeks.' </a:t>
            </a:r>
            <a:endParaRPr lang="en-US" dirty="0"/>
          </a:p>
          <a:p>
            <a:pPr marL="0" indent="0">
              <a:buNone/>
            </a:pPr>
            <a:r>
              <a:rPr sz="2000" dirty="0"/>
              <a:t>(Present Perfect Continuous)</a:t>
            </a:r>
          </a:p>
          <a:p>
            <a:pPr marL="0" indent="0">
              <a:buNone/>
            </a:pPr>
            <a:r>
              <a:rPr dirty="0"/>
              <a:t>3. 'They __________ (test) the app before it was released.' </a:t>
            </a:r>
            <a:endParaRPr lang="en-US" dirty="0"/>
          </a:p>
          <a:p>
            <a:pPr marL="0" indent="0">
              <a:buNone/>
            </a:pPr>
            <a:r>
              <a:rPr sz="2000" dirty="0"/>
              <a:t>(Past Perfect Simple)</a:t>
            </a:r>
          </a:p>
          <a:p>
            <a:pPr marL="0" indent="0">
              <a:buNone/>
            </a:pPr>
            <a:r>
              <a:rPr dirty="0"/>
              <a:t>4. 'We __________ (</a:t>
            </a:r>
            <a:r>
              <a:rPr lang="en-US" dirty="0"/>
              <a:t>know</a:t>
            </a:r>
            <a:r>
              <a:rPr dirty="0"/>
              <a:t>) </a:t>
            </a:r>
            <a:r>
              <a:rPr lang="en-US" dirty="0"/>
              <a:t>about </a:t>
            </a:r>
            <a:r>
              <a:rPr dirty="0"/>
              <a:t>this tool for a long time.' </a:t>
            </a:r>
            <a:endParaRPr lang="en-US" dirty="0"/>
          </a:p>
          <a:p>
            <a:pPr marL="0" indent="0">
              <a:buNone/>
            </a:pPr>
            <a:r>
              <a:rPr sz="2000" dirty="0"/>
              <a:t>(Present Perfect Simple)</a:t>
            </a:r>
          </a:p>
          <a:p>
            <a:pPr marL="0" indent="0">
              <a:buNone/>
            </a:pPr>
            <a:r>
              <a:rPr dirty="0"/>
              <a:t>5. 'She __________ (debug) the program since this morning.' </a:t>
            </a:r>
            <a:r>
              <a:rPr sz="2000" dirty="0"/>
              <a:t>(Present Perfect Continuous)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3" ma:contentTypeDescription="Stvaranje novog dokumenta." ma:contentTypeScope="" ma:versionID="9e6746cbc645476afe235c7a711d3ba0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61d40c885bad70ffe53bb13240463129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9721FD-C0D2-4EAB-83D1-F588E6E523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E755EF-68F4-4E74-AFC1-B9FA24EF20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DAF560-F87D-43EA-A20D-6A91AE1C1883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0b6f975b-2c61-4660-a506-efd7fd47df31"/>
    <ds:schemaRef ds:uri="ac4cf650-1c28-4b81-85c7-d6b7a1590894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799</Words>
  <Application>Microsoft Office PowerPoint</Application>
  <PresentationFormat>Widescreen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Present Perfect &amp; Past Perfect  Tenses</vt:lpstr>
      <vt:lpstr>Objectives</vt:lpstr>
      <vt:lpstr>Present Perfect Simple</vt:lpstr>
      <vt:lpstr>Present Perfect Continuous</vt:lpstr>
      <vt:lpstr>Past Perfect Simple</vt:lpstr>
      <vt:lpstr>Past Perfect Continuous</vt:lpstr>
      <vt:lpstr>Key Differences - Present Perfect vs Past Perfect</vt:lpstr>
      <vt:lpstr>Examples in IT Context</vt:lpstr>
      <vt:lpstr>Exercises</vt:lpstr>
      <vt:lpstr>Answers to Exercises</vt:lpstr>
      <vt:lpstr>Tips for IT Professionals</vt:lpstr>
      <vt:lpstr>Check out Algebra Students’ Grammar Handbook</vt:lpstr>
      <vt:lpstr>Online practice: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Tihana Banko</cp:lastModifiedBy>
  <cp:revision>19</cp:revision>
  <dcterms:created xsi:type="dcterms:W3CDTF">2018-01-24T13:33:55Z</dcterms:created>
  <dcterms:modified xsi:type="dcterms:W3CDTF">2024-12-14T23:32:32Z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