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7" r:id="rId5"/>
    <p:sldId id="256" r:id="rId6"/>
    <p:sldId id="258" r:id="rId7"/>
    <p:sldId id="259" r:id="rId8"/>
    <p:sldId id="260" r:id="rId9"/>
    <p:sldId id="261" r:id="rId10"/>
    <p:sldId id="264" r:id="rId11"/>
    <p:sldId id="265" r:id="rId12"/>
    <p:sldId id="266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122" d="100"/>
          <a:sy n="122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hana Banko" userId="fcf43c4d-2661-4a07-a5d6-51faf8c3da84" providerId="ADAL" clId="{DDD03EF3-716E-4683-881E-FC4CB54FCE57}"/>
    <pc:docChg chg="custSel modSld">
      <pc:chgData name="Tihana Banko" userId="fcf43c4d-2661-4a07-a5d6-51faf8c3da84" providerId="ADAL" clId="{DDD03EF3-716E-4683-881E-FC4CB54FCE57}" dt="2024-11-10T09:39:02.670" v="14" actId="20577"/>
      <pc:docMkLst>
        <pc:docMk/>
      </pc:docMkLst>
      <pc:sldChg chg="modSp mod">
        <pc:chgData name="Tihana Banko" userId="fcf43c4d-2661-4a07-a5d6-51faf8c3da84" providerId="ADAL" clId="{DDD03EF3-716E-4683-881E-FC4CB54FCE57}" dt="2024-11-10T09:39:02.670" v="14" actId="20577"/>
        <pc:sldMkLst>
          <pc:docMk/>
          <pc:sldMk cId="1847328114" sldId="257"/>
        </pc:sldMkLst>
        <pc:spChg chg="mod">
          <ac:chgData name="Tihana Banko" userId="fcf43c4d-2661-4a07-a5d6-51faf8c3da84" providerId="ADAL" clId="{DDD03EF3-716E-4683-881E-FC4CB54FCE57}" dt="2024-11-10T09:39:02.670" v="14" actId="20577"/>
          <ac:spMkLst>
            <pc:docMk/>
            <pc:sldMk cId="1847328114" sldId="257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-english.com/grammar-points/a2/past-continuous-past-simpl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LO2 Grammar</a:t>
            </a:r>
            <a:br>
              <a:rPr lang="en-US" dirty="0"/>
            </a:br>
            <a:br>
              <a:rPr lang="en-US" dirty="0"/>
            </a:br>
            <a:r>
              <a:rPr lang="hr-HR" dirty="0"/>
              <a:t>Past Simple and Past Continuous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PAST SIMPLE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/>
              <a:t>We use the past simple for something in the past which is</a:t>
            </a:r>
          </a:p>
          <a:p>
            <a:pPr marL="0" indent="0" algn="ctr">
              <a:buNone/>
            </a:pPr>
            <a:r>
              <a:rPr lang="hr-HR" b="1" dirty="0"/>
              <a:t> FINISHED!</a:t>
            </a:r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hr-HR" i="1" dirty="0"/>
              <a:t>I </a:t>
            </a:r>
            <a:r>
              <a:rPr lang="hr-HR" b="1" i="1" dirty="0"/>
              <a:t>bought</a:t>
            </a:r>
            <a:r>
              <a:rPr lang="hr-HR" i="1" dirty="0"/>
              <a:t> a new car last week.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1737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PAST SIMPLE - FORM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r-HR" sz="2400" b="1" dirty="0"/>
          </a:p>
          <a:p>
            <a:r>
              <a:rPr lang="hr-HR" sz="2400" b="1" dirty="0"/>
              <a:t>Regular verbs + d, ed </a:t>
            </a:r>
            <a:r>
              <a:rPr lang="hr-HR" sz="2400" dirty="0">
                <a:sym typeface="Wingdings" panose="05000000000000000000" pitchFamily="2" charset="2"/>
              </a:rPr>
              <a:t> divide - divide</a:t>
            </a:r>
            <a:r>
              <a:rPr lang="hr-HR" sz="2400" b="1" dirty="0">
                <a:sym typeface="Wingdings" panose="05000000000000000000" pitchFamily="2" charset="2"/>
              </a:rPr>
              <a:t>d</a:t>
            </a:r>
            <a:r>
              <a:rPr lang="hr-HR" sz="2400" dirty="0">
                <a:sym typeface="Wingdings" panose="05000000000000000000" pitchFamily="2" charset="2"/>
              </a:rPr>
              <a:t>, open – open</a:t>
            </a:r>
            <a:r>
              <a:rPr lang="hr-HR" sz="2400" b="1" dirty="0">
                <a:sym typeface="Wingdings" panose="05000000000000000000" pitchFamily="2" charset="2"/>
              </a:rPr>
              <a:t>ed</a:t>
            </a:r>
            <a:r>
              <a:rPr lang="hr-HR" sz="2400" dirty="0">
                <a:sym typeface="Wingdings" panose="05000000000000000000" pitchFamily="2" charset="2"/>
              </a:rPr>
              <a:t>, cry – cr</a:t>
            </a:r>
            <a:r>
              <a:rPr lang="hr-HR" sz="2400" b="1" dirty="0">
                <a:sym typeface="Wingdings" panose="05000000000000000000" pitchFamily="2" charset="2"/>
              </a:rPr>
              <a:t>ied</a:t>
            </a:r>
            <a:r>
              <a:rPr lang="hr-HR" sz="2400" dirty="0">
                <a:sym typeface="Wingdings" panose="05000000000000000000" pitchFamily="2" charset="2"/>
              </a:rPr>
              <a:t>, play - play</a:t>
            </a:r>
            <a:r>
              <a:rPr lang="hr-HR" sz="2400" b="1" dirty="0">
                <a:sym typeface="Wingdings" panose="05000000000000000000" pitchFamily="2" charset="2"/>
              </a:rPr>
              <a:t>ed</a:t>
            </a:r>
          </a:p>
          <a:p>
            <a:pPr marL="0" indent="0">
              <a:buNone/>
            </a:pPr>
            <a:endParaRPr lang="hr-HR" sz="2400" b="1" dirty="0">
              <a:sym typeface="Wingdings" panose="05000000000000000000" pitchFamily="2" charset="2"/>
            </a:endParaRPr>
          </a:p>
          <a:p>
            <a:r>
              <a:rPr lang="hr-HR" b="1" dirty="0">
                <a:sym typeface="Wingdings" panose="05000000000000000000" pitchFamily="2" charset="2"/>
              </a:rPr>
              <a:t>Irregular verbs </a:t>
            </a:r>
            <a:r>
              <a:rPr lang="hr-HR" dirty="0">
                <a:sym typeface="Wingdings" panose="05000000000000000000" pitchFamily="2" charset="2"/>
              </a:rPr>
              <a:t> 2nd column  learn them by heart!</a:t>
            </a:r>
          </a:p>
          <a:p>
            <a:pPr marL="0" indent="0">
              <a:buNone/>
            </a:pPr>
            <a:r>
              <a:rPr lang="hr-HR" dirty="0">
                <a:sym typeface="Wingdings" panose="05000000000000000000" pitchFamily="2" charset="2"/>
              </a:rPr>
              <a:t>                                  (There’s a list on Infoeduka)</a:t>
            </a:r>
          </a:p>
          <a:p>
            <a:pPr marL="0" indent="0">
              <a:buNone/>
            </a:pPr>
            <a:endParaRPr lang="hr-HR" sz="2400" dirty="0">
              <a:sym typeface="Wingdings" panose="05000000000000000000" pitchFamily="2" charset="2"/>
            </a:endParaRPr>
          </a:p>
          <a:p>
            <a:r>
              <a:rPr lang="hr-HR" b="1" dirty="0">
                <a:sym typeface="Wingdings" panose="05000000000000000000" pitchFamily="2" charset="2"/>
              </a:rPr>
              <a:t>Questions</a:t>
            </a:r>
            <a:r>
              <a:rPr lang="hr-HR" dirty="0">
                <a:sym typeface="Wingdings" panose="05000000000000000000" pitchFamily="2" charset="2"/>
              </a:rPr>
              <a:t>  DID + infinitive</a:t>
            </a:r>
          </a:p>
          <a:p>
            <a:pPr marL="0" indent="0">
              <a:buNone/>
            </a:pPr>
            <a:r>
              <a:rPr lang="hr-HR" b="1" i="1" dirty="0">
                <a:sym typeface="Wingdings" panose="05000000000000000000" pitchFamily="2" charset="2"/>
              </a:rPr>
              <a:t>   Did</a:t>
            </a:r>
            <a:r>
              <a:rPr lang="hr-HR" i="1" dirty="0">
                <a:sym typeface="Wingdings" panose="05000000000000000000" pitchFamily="2" charset="2"/>
              </a:rPr>
              <a:t> you </a:t>
            </a:r>
            <a:r>
              <a:rPr lang="hr-HR" b="1" i="1" dirty="0">
                <a:sym typeface="Wingdings" panose="05000000000000000000" pitchFamily="2" charset="2"/>
              </a:rPr>
              <a:t>see</a:t>
            </a:r>
            <a:r>
              <a:rPr lang="hr-HR" i="1" dirty="0">
                <a:sym typeface="Wingdings" panose="05000000000000000000" pitchFamily="2" charset="2"/>
              </a:rPr>
              <a:t> Peter last night? – Yes, I did./No, I didn’t.</a:t>
            </a:r>
          </a:p>
          <a:p>
            <a:pPr marL="0" indent="0">
              <a:buNone/>
            </a:pPr>
            <a:r>
              <a:rPr lang="hr-HR" i="1" dirty="0">
                <a:sym typeface="Wingdings" panose="05000000000000000000" pitchFamily="2" charset="2"/>
              </a:rPr>
              <a:t>   Where </a:t>
            </a:r>
            <a:r>
              <a:rPr lang="hr-HR" b="1" i="1" dirty="0">
                <a:sym typeface="Wingdings" panose="05000000000000000000" pitchFamily="2" charset="2"/>
              </a:rPr>
              <a:t>were</a:t>
            </a:r>
            <a:r>
              <a:rPr lang="hr-HR" i="1" dirty="0">
                <a:sym typeface="Wingdings" panose="05000000000000000000" pitchFamily="2" charset="2"/>
              </a:rPr>
              <a:t> you yesterday?</a:t>
            </a:r>
          </a:p>
          <a:p>
            <a:pPr marL="0" indent="0">
              <a:buNone/>
            </a:pPr>
            <a:endParaRPr lang="hr-HR" sz="2400" i="1" dirty="0">
              <a:sym typeface="Wingdings" panose="05000000000000000000" pitchFamily="2" charset="2"/>
            </a:endParaRPr>
          </a:p>
          <a:p>
            <a:r>
              <a:rPr lang="hr-HR" b="1" dirty="0"/>
              <a:t>Negatives</a:t>
            </a:r>
            <a:r>
              <a:rPr lang="hr-HR" dirty="0"/>
              <a:t> </a:t>
            </a:r>
            <a:r>
              <a:rPr lang="hr-HR" dirty="0">
                <a:sym typeface="Wingdings" panose="05000000000000000000" pitchFamily="2" charset="2"/>
              </a:rPr>
              <a:t> DID + NOT + infinitive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hr-HR" i="1" dirty="0"/>
              <a:t>I </a:t>
            </a:r>
            <a:r>
              <a:rPr lang="hr-HR" b="1" i="1" dirty="0"/>
              <a:t>did not/didn’t see </a:t>
            </a:r>
            <a:r>
              <a:rPr lang="hr-HR" i="1" dirty="0"/>
              <a:t>Peter at your party last night.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PAST CONTINUOUS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b="1" dirty="0"/>
              <a:t>The past continuous means that at a time in the past we were in the middle of an action</a:t>
            </a:r>
            <a:r>
              <a:rPr lang="hr-HR" dirty="0"/>
              <a:t>:</a:t>
            </a:r>
          </a:p>
          <a:p>
            <a:r>
              <a:rPr lang="hr-HR" dirty="0"/>
              <a:t>at a specific time </a:t>
            </a:r>
          </a:p>
          <a:p>
            <a:pPr marL="0" indent="0">
              <a:buNone/>
            </a:pPr>
            <a:r>
              <a:rPr lang="hr-HR" dirty="0">
                <a:sym typeface="Wingdings" panose="05000000000000000000" pitchFamily="2" charset="2"/>
              </a:rPr>
              <a:t>   </a:t>
            </a:r>
            <a:r>
              <a:rPr lang="hr-HR" sz="2000" dirty="0">
                <a:sym typeface="Wingdings" panose="05000000000000000000" pitchFamily="2" charset="2"/>
              </a:rPr>
              <a:t>Yesterday</a:t>
            </a:r>
            <a:r>
              <a:rPr lang="hr-HR" sz="2000" i="1" dirty="0">
                <a:sym typeface="Wingdings" panose="05000000000000000000" pitchFamily="2" charset="2"/>
              </a:rPr>
              <a:t> at 4 pm I </a:t>
            </a:r>
            <a:r>
              <a:rPr lang="hr-HR" sz="2000" b="1" i="1" dirty="0">
                <a:sym typeface="Wingdings" panose="05000000000000000000" pitchFamily="2" charset="2"/>
              </a:rPr>
              <a:t>was travelling </a:t>
            </a:r>
            <a:r>
              <a:rPr lang="hr-HR" sz="2000" i="1" dirty="0">
                <a:sym typeface="Wingdings" panose="05000000000000000000" pitchFamily="2" charset="2"/>
              </a:rPr>
              <a:t>home from work.</a:t>
            </a:r>
          </a:p>
          <a:p>
            <a:pPr marL="0" indent="0">
              <a:buNone/>
            </a:pPr>
            <a:endParaRPr lang="hr-HR" sz="2000" i="1" dirty="0">
              <a:sym typeface="Wingdings" panose="05000000000000000000" pitchFamily="2" charset="2"/>
            </a:endParaRPr>
          </a:p>
          <a:p>
            <a:r>
              <a:rPr lang="hr-HR" dirty="0">
                <a:sym typeface="Wingdings" panose="05000000000000000000" pitchFamily="2" charset="2"/>
              </a:rPr>
              <a:t>two actions happening at the same time</a:t>
            </a:r>
          </a:p>
          <a:p>
            <a:pPr marL="0" indent="0">
              <a:buNone/>
            </a:pPr>
            <a:r>
              <a:rPr lang="hr-HR" dirty="0">
                <a:sym typeface="Wingdings" panose="05000000000000000000" pitchFamily="2" charset="2"/>
              </a:rPr>
              <a:t>   </a:t>
            </a:r>
            <a:r>
              <a:rPr lang="hr-HR" sz="2000" i="1" u="sng" dirty="0">
                <a:sym typeface="Wingdings" panose="05000000000000000000" pitchFamily="2" charset="2"/>
              </a:rPr>
              <a:t>While</a:t>
            </a:r>
            <a:r>
              <a:rPr lang="hr-HR" sz="2000" i="1" dirty="0">
                <a:sym typeface="Wingdings" panose="05000000000000000000" pitchFamily="2" charset="2"/>
              </a:rPr>
              <a:t> I </a:t>
            </a:r>
            <a:r>
              <a:rPr lang="hr-HR" sz="2000" b="1" i="1" dirty="0">
                <a:sym typeface="Wingdings" panose="05000000000000000000" pitchFamily="2" charset="2"/>
              </a:rPr>
              <a:t>was studying</a:t>
            </a:r>
            <a:r>
              <a:rPr lang="hr-HR" sz="2000" i="1" dirty="0">
                <a:sym typeface="Wingdings" panose="05000000000000000000" pitchFamily="2" charset="2"/>
              </a:rPr>
              <a:t>, my partner </a:t>
            </a:r>
            <a:r>
              <a:rPr lang="hr-HR" sz="2000" b="1" i="1" dirty="0">
                <a:sym typeface="Wingdings" panose="05000000000000000000" pitchFamily="2" charset="2"/>
              </a:rPr>
              <a:t>was making </a:t>
            </a:r>
            <a:r>
              <a:rPr lang="hr-HR" sz="2000" i="1" dirty="0">
                <a:sym typeface="Wingdings" panose="05000000000000000000" pitchFamily="2" charset="2"/>
              </a:rPr>
              <a:t>dinner. </a:t>
            </a:r>
          </a:p>
          <a:p>
            <a:pPr marL="0" indent="0">
              <a:buNone/>
            </a:pPr>
            <a:endParaRPr lang="hr-HR" sz="2000" dirty="0">
              <a:sym typeface="Wingdings" panose="05000000000000000000" pitchFamily="2" charset="2"/>
            </a:endParaRPr>
          </a:p>
          <a:p>
            <a:r>
              <a:rPr lang="hr-HR" dirty="0">
                <a:sym typeface="Wingdings" panose="05000000000000000000" pitchFamily="2" charset="2"/>
              </a:rPr>
              <a:t>longer action is interrupted by a shorter one </a:t>
            </a:r>
          </a:p>
          <a:p>
            <a:pPr marL="0" indent="0">
              <a:buNone/>
            </a:pPr>
            <a:r>
              <a:rPr lang="hr-HR" dirty="0">
                <a:sym typeface="Wingdings" panose="05000000000000000000" pitchFamily="2" charset="2"/>
              </a:rPr>
              <a:t>   </a:t>
            </a:r>
            <a:r>
              <a:rPr lang="hr-HR" sz="2000" i="1" dirty="0">
                <a:sym typeface="Wingdings" panose="05000000000000000000" pitchFamily="2" charset="2"/>
              </a:rPr>
              <a:t>The boss walked into my office while I was having an online meeting.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PAST CONTINUOUS -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2400" b="1" dirty="0"/>
          </a:p>
          <a:p>
            <a:r>
              <a:rPr lang="hr-HR" sz="2400" b="1" dirty="0"/>
              <a:t>past tense of BE (was/were)+ verb+ing </a:t>
            </a:r>
          </a:p>
          <a:p>
            <a:pPr marL="0" indent="0">
              <a:buNone/>
            </a:pPr>
            <a:r>
              <a:rPr lang="hr-HR" sz="2400" dirty="0">
                <a:sym typeface="Wingdings" panose="05000000000000000000" pitchFamily="2" charset="2"/>
              </a:rPr>
              <a:t>    </a:t>
            </a:r>
            <a:r>
              <a:rPr lang="hr-HR" sz="2400" i="1" dirty="0">
                <a:sym typeface="Wingdings" panose="05000000000000000000" pitchFamily="2" charset="2"/>
              </a:rPr>
              <a:t>We </a:t>
            </a:r>
            <a:r>
              <a:rPr lang="hr-HR" sz="2400" b="1" i="1" dirty="0">
                <a:sym typeface="Wingdings" panose="05000000000000000000" pitchFamily="2" charset="2"/>
              </a:rPr>
              <a:t>were</a:t>
            </a:r>
            <a:r>
              <a:rPr lang="hr-HR" sz="2400" i="1" dirty="0">
                <a:sym typeface="Wingdings" panose="05000000000000000000" pitchFamily="2" charset="2"/>
              </a:rPr>
              <a:t> </a:t>
            </a:r>
            <a:r>
              <a:rPr lang="hr-HR" sz="2400" b="1" i="1" dirty="0">
                <a:sym typeface="Wingdings" panose="05000000000000000000" pitchFamily="2" charset="2"/>
              </a:rPr>
              <a:t>watching</a:t>
            </a:r>
            <a:r>
              <a:rPr lang="hr-HR" sz="2400" i="1" dirty="0">
                <a:sym typeface="Wingdings" panose="05000000000000000000" pitchFamily="2" charset="2"/>
              </a:rPr>
              <a:t> TV last night when you called.</a:t>
            </a:r>
          </a:p>
          <a:p>
            <a:pPr marL="0" indent="0">
              <a:buNone/>
            </a:pPr>
            <a:endParaRPr lang="hr-HR" sz="2400" i="1" dirty="0">
              <a:sym typeface="Wingdings" panose="05000000000000000000" pitchFamily="2" charset="2"/>
            </a:endParaRPr>
          </a:p>
          <a:p>
            <a:r>
              <a:rPr lang="hr-HR" sz="2400" b="1" dirty="0">
                <a:sym typeface="Wingdings" panose="05000000000000000000" pitchFamily="2" charset="2"/>
              </a:rPr>
              <a:t>Questions</a:t>
            </a:r>
            <a:r>
              <a:rPr lang="hr-HR" sz="2400" i="1" dirty="0">
                <a:sym typeface="Wingdings" panose="05000000000000000000" pitchFamily="2" charset="2"/>
              </a:rPr>
              <a:t>  Were you watching TV last night when I called?</a:t>
            </a:r>
          </a:p>
          <a:p>
            <a:pPr marL="0" indent="0">
              <a:buNone/>
            </a:pPr>
            <a:r>
              <a:rPr lang="hr-HR" sz="2400" i="1" dirty="0">
                <a:sym typeface="Wingdings" panose="05000000000000000000" pitchFamily="2" charset="2"/>
              </a:rPr>
              <a:t>                        Yes, we were. / No, we weren’t.</a:t>
            </a:r>
          </a:p>
          <a:p>
            <a:pPr marL="0" indent="0">
              <a:buNone/>
            </a:pPr>
            <a:endParaRPr lang="hr-HR" sz="2400" i="1" dirty="0">
              <a:sym typeface="Wingdings" panose="05000000000000000000" pitchFamily="2" charset="2"/>
            </a:endParaRPr>
          </a:p>
          <a:p>
            <a:r>
              <a:rPr lang="hr-HR" sz="2400" b="1" i="1" dirty="0">
                <a:sym typeface="Wingdings" panose="05000000000000000000" pitchFamily="2" charset="2"/>
              </a:rPr>
              <a:t>Negatives</a:t>
            </a:r>
            <a:r>
              <a:rPr lang="hr-HR" sz="2400" i="1" dirty="0">
                <a:sym typeface="Wingdings" panose="05000000000000000000" pitchFamily="2" charset="2"/>
              </a:rPr>
              <a:t>  We </a:t>
            </a:r>
            <a:r>
              <a:rPr lang="hr-HR" sz="2400" b="1" i="1" dirty="0">
                <a:sym typeface="Wingdings" panose="05000000000000000000" pitchFamily="2" charset="2"/>
              </a:rPr>
              <a:t>were not/ weren’t watching </a:t>
            </a:r>
            <a:r>
              <a:rPr lang="hr-HR" sz="2400" i="1" dirty="0">
                <a:sym typeface="Wingdings" panose="05000000000000000000" pitchFamily="2" charset="2"/>
              </a:rPr>
              <a:t>TV last night when you called. We were studying.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Past Simple vs Past Continuous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PAST SIMPLE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algn="ctr"/>
            <a:r>
              <a:rPr lang="en-US" dirty="0"/>
              <a:t>to talk about states o</a:t>
            </a:r>
            <a:r>
              <a:rPr lang="hr-HR" dirty="0"/>
              <a:t>r </a:t>
            </a:r>
            <a:r>
              <a:rPr lang="en-US" dirty="0"/>
              <a:t>completed actions at a</a:t>
            </a:r>
            <a:r>
              <a:rPr lang="hr-HR" dirty="0"/>
              <a:t> </a:t>
            </a:r>
            <a:r>
              <a:rPr lang="en-US" dirty="0"/>
              <a:t>specific time in the past</a:t>
            </a:r>
          </a:p>
          <a:p>
            <a:pPr marL="0" indent="0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Bill Gates </a:t>
            </a:r>
            <a:r>
              <a:rPr lang="en-US" b="1" i="1" dirty="0"/>
              <a:t>founded </a:t>
            </a:r>
            <a:r>
              <a:rPr lang="en-US" i="1" dirty="0"/>
              <a:t>Microsoft</a:t>
            </a:r>
            <a:r>
              <a:rPr lang="hr-HR" i="1" dirty="0"/>
              <a:t> </a:t>
            </a:r>
            <a:r>
              <a:rPr lang="en-US" i="1" dirty="0"/>
              <a:t>in 1975.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4"/>
                </a:solidFill>
              </a:rPr>
              <a:t>PAST CONTINUOUS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4"/>
            </a:solidFill>
          </a:ln>
        </p:spPr>
        <p:txBody>
          <a:bodyPr/>
          <a:lstStyle/>
          <a:p>
            <a:pPr algn="ctr">
              <a:spcBef>
                <a:spcPts val="0"/>
              </a:spcBef>
            </a:pPr>
            <a:endParaRPr lang="hr-HR" dirty="0"/>
          </a:p>
          <a:p>
            <a:pPr algn="ctr">
              <a:spcBef>
                <a:spcPts val="0"/>
              </a:spcBef>
            </a:pPr>
            <a:r>
              <a:rPr lang="en-US" dirty="0"/>
              <a:t>to talk about a longer action in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progress at a specific time in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the past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At 8 o’clock this morning, I</a:t>
            </a:r>
          </a:p>
          <a:p>
            <a:pPr marL="0" indent="0" algn="ctr">
              <a:buNone/>
            </a:pPr>
            <a:r>
              <a:rPr lang="hr-HR" b="1" i="1" dirty="0"/>
              <a:t>  </a:t>
            </a:r>
            <a:r>
              <a:rPr lang="en-US" b="1" i="1" dirty="0"/>
              <a:t>was waiting for </a:t>
            </a:r>
            <a:r>
              <a:rPr lang="en-US" i="1" dirty="0"/>
              <a:t>the bus to</a:t>
            </a:r>
          </a:p>
          <a:p>
            <a:pPr marL="0" indent="0" algn="ctr">
              <a:buNone/>
            </a:pPr>
            <a:r>
              <a:rPr lang="hr-HR" i="1" dirty="0"/>
              <a:t>  </a:t>
            </a:r>
            <a:r>
              <a:rPr lang="en-US" i="1" dirty="0"/>
              <a:t>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Past Simple vs Past Continuous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PAST SIMPLE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endParaRPr lang="hr-HR" dirty="0"/>
          </a:p>
          <a:p>
            <a:pPr algn="ctr">
              <a:spcBef>
                <a:spcPts val="0"/>
              </a:spcBef>
            </a:pPr>
            <a:r>
              <a:rPr lang="en-US" dirty="0"/>
              <a:t>to talk about repeated or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habitual actions in the past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Whenever I </a:t>
            </a:r>
            <a:r>
              <a:rPr lang="en-US" b="1" i="1" dirty="0"/>
              <a:t>went </a:t>
            </a:r>
            <a:r>
              <a:rPr lang="en-US" i="1" dirty="0"/>
              <a:t>to London</a:t>
            </a:r>
          </a:p>
          <a:p>
            <a:pPr marL="0" indent="0" algn="ctr">
              <a:buNone/>
            </a:pPr>
            <a:r>
              <a:rPr lang="hr-HR" i="1" dirty="0"/>
              <a:t>  </a:t>
            </a:r>
            <a:r>
              <a:rPr lang="en-US" i="1" dirty="0"/>
              <a:t>on business, I </a:t>
            </a:r>
            <a:r>
              <a:rPr lang="en-US" b="1" i="1" dirty="0"/>
              <a:t>stayed </a:t>
            </a:r>
            <a:r>
              <a:rPr lang="en-US" i="1" dirty="0"/>
              <a:t>at the</a:t>
            </a:r>
          </a:p>
          <a:p>
            <a:pPr marL="0" indent="0" algn="ctr">
              <a:buNone/>
            </a:pPr>
            <a:r>
              <a:rPr lang="hr-HR" i="1" dirty="0"/>
              <a:t>   </a:t>
            </a:r>
            <a:r>
              <a:rPr lang="en-US" i="1" dirty="0"/>
              <a:t>Hilton.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4"/>
                </a:solidFill>
              </a:rPr>
              <a:t>PAST CONTINUOUS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4"/>
            </a:solidFill>
          </a:ln>
        </p:spPr>
        <p:txBody>
          <a:bodyPr/>
          <a:lstStyle/>
          <a:p>
            <a:pPr algn="ctr">
              <a:spcBef>
                <a:spcPts val="0"/>
              </a:spcBef>
            </a:pPr>
            <a:endParaRPr lang="hr-HR" dirty="0"/>
          </a:p>
          <a:p>
            <a:pPr algn="ctr">
              <a:spcBef>
                <a:spcPts val="0"/>
              </a:spcBef>
            </a:pPr>
            <a:r>
              <a:rPr lang="en-US" dirty="0"/>
              <a:t>to talk about a temporary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action or situation in progress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/>
              <a:t>  </a:t>
            </a:r>
            <a:r>
              <a:rPr lang="en-US" dirty="0"/>
              <a:t>in the past.</a:t>
            </a:r>
            <a:endParaRPr lang="hr-HR" dirty="0"/>
          </a:p>
          <a:p>
            <a:pPr marL="0" indent="0" algn="ctr">
              <a:spcBef>
                <a:spcPts val="0"/>
              </a:spcBef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was working </a:t>
            </a:r>
            <a:r>
              <a:rPr lang="en-US" i="1" dirty="0"/>
              <a:t>overtime a lot</a:t>
            </a:r>
            <a:r>
              <a:rPr lang="hr-HR" i="1" dirty="0"/>
              <a:t> </a:t>
            </a:r>
            <a:r>
              <a:rPr lang="en-US" i="1" dirty="0"/>
              <a:t>before the end-of-year audit.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98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Past Simple vs Past Continuous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PAST SIMPLE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/>
              <a:t>to talk about past events that</a:t>
            </a:r>
            <a:r>
              <a:rPr lang="hr-HR" dirty="0"/>
              <a:t> </a:t>
            </a:r>
            <a:r>
              <a:rPr lang="en-US" dirty="0"/>
              <a:t>follow one after another</a:t>
            </a:r>
            <a:endParaRPr lang="hr-HR" dirty="0"/>
          </a:p>
          <a:p>
            <a:pPr marL="0" indent="0" algn="ctr"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hr-HR" i="1" dirty="0"/>
          </a:p>
          <a:p>
            <a:pPr>
              <a:spcBef>
                <a:spcPts val="0"/>
              </a:spcBef>
            </a:pPr>
            <a:endParaRPr lang="hr-HR" i="1" dirty="0"/>
          </a:p>
          <a:p>
            <a:pPr>
              <a:spcBef>
                <a:spcPts val="0"/>
              </a:spcBef>
            </a:pPr>
            <a:endParaRPr lang="hr-HR" i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i="1" dirty="0"/>
              <a:t>She </a:t>
            </a:r>
            <a:r>
              <a:rPr lang="en-US" b="1" i="1" dirty="0"/>
              <a:t>stood up </a:t>
            </a:r>
            <a:r>
              <a:rPr lang="en-US" i="1" dirty="0"/>
              <a:t>angrily,</a:t>
            </a:r>
            <a:r>
              <a:rPr lang="hr-HR" i="1" dirty="0"/>
              <a:t> </a:t>
            </a:r>
            <a:r>
              <a:rPr lang="en-US" b="1" i="1" dirty="0"/>
              <a:t>grabbed </a:t>
            </a:r>
            <a:r>
              <a:rPr lang="en-US" i="1" dirty="0"/>
              <a:t>her bag and </a:t>
            </a:r>
            <a:r>
              <a:rPr lang="en-US" b="1" i="1" dirty="0"/>
              <a:t>left </a:t>
            </a:r>
            <a:r>
              <a:rPr lang="en-US" i="1" dirty="0"/>
              <a:t>the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i="1" dirty="0"/>
              <a:t>   </a:t>
            </a:r>
            <a:r>
              <a:rPr lang="en-US" i="1" dirty="0"/>
              <a:t>meeting.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4"/>
                </a:solidFill>
              </a:rPr>
              <a:t>PAST CONTINUOUS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4"/>
            </a:solidFill>
          </a:ln>
        </p:spPr>
        <p:txBody>
          <a:bodyPr>
            <a:normAutofit fontScale="92500"/>
          </a:bodyPr>
          <a:lstStyle/>
          <a:p>
            <a:r>
              <a:rPr lang="en-US" dirty="0"/>
              <a:t>to talk about a background</a:t>
            </a:r>
            <a:r>
              <a:rPr lang="hr-HR" dirty="0"/>
              <a:t> </a:t>
            </a:r>
            <a:r>
              <a:rPr lang="en-US" dirty="0"/>
              <a:t>event or longer action that is</a:t>
            </a:r>
            <a:r>
              <a:rPr lang="hr-HR" dirty="0"/>
              <a:t> </a:t>
            </a:r>
            <a:r>
              <a:rPr lang="en-US" dirty="0"/>
              <a:t>interrupted by a shorter event</a:t>
            </a:r>
            <a:r>
              <a:rPr lang="hr-HR" dirty="0"/>
              <a:t> </a:t>
            </a:r>
            <a:r>
              <a:rPr lang="en-US" dirty="0"/>
              <a:t>or action in </a:t>
            </a:r>
            <a:r>
              <a:rPr lang="en-US" b="1" dirty="0"/>
              <a:t>the past simple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hr-HR" dirty="0"/>
              <a:t>*</a:t>
            </a:r>
            <a:r>
              <a:rPr lang="en-US" sz="2600" dirty="0"/>
              <a:t>We often use </a:t>
            </a:r>
            <a:r>
              <a:rPr lang="en-US" sz="2600" i="1" dirty="0"/>
              <a:t>when</a:t>
            </a:r>
            <a:r>
              <a:rPr lang="en-US" sz="2600" dirty="0"/>
              <a:t>, </a:t>
            </a:r>
            <a:r>
              <a:rPr lang="en-US" sz="2600" i="1" dirty="0"/>
              <a:t>while </a:t>
            </a:r>
            <a:r>
              <a:rPr lang="en-US" sz="2600" dirty="0"/>
              <a:t>or</a:t>
            </a:r>
            <a:r>
              <a:rPr lang="hr-HR" sz="2600" dirty="0"/>
              <a:t> </a:t>
            </a:r>
            <a:r>
              <a:rPr lang="en-US" sz="2600" i="1" dirty="0"/>
              <a:t>as</a:t>
            </a:r>
            <a:r>
              <a:rPr lang="en-US" sz="2600" dirty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While the speaker </a:t>
            </a:r>
            <a:r>
              <a:rPr lang="en-US" b="1" i="1" dirty="0"/>
              <a:t>was</a:t>
            </a:r>
            <a:r>
              <a:rPr lang="hr-HR" b="1" i="1" dirty="0"/>
              <a:t> </a:t>
            </a:r>
            <a:r>
              <a:rPr lang="en-US" b="1" i="1" dirty="0"/>
              <a:t>presenting </a:t>
            </a:r>
            <a:r>
              <a:rPr lang="en-US" i="1" dirty="0"/>
              <a:t>his report, I</a:t>
            </a:r>
            <a:r>
              <a:rPr lang="hr-HR" i="1" dirty="0"/>
              <a:t> </a:t>
            </a:r>
            <a:r>
              <a:rPr lang="en-US" b="1" i="1" dirty="0"/>
              <a:t>noticed </a:t>
            </a:r>
            <a:r>
              <a:rPr lang="en-US" i="1" dirty="0"/>
              <a:t>several mistakes on</a:t>
            </a:r>
            <a:r>
              <a:rPr lang="hr-HR" i="1" dirty="0"/>
              <a:t> </a:t>
            </a:r>
            <a:r>
              <a:rPr lang="en-US" i="1" dirty="0"/>
              <a:t>his slides.</a:t>
            </a:r>
          </a:p>
        </p:txBody>
      </p:sp>
    </p:spTree>
    <p:extLst>
      <p:ext uri="{BB962C8B-B14F-4D97-AF65-F5344CB8AC3E}">
        <p14:creationId xmlns:p14="http://schemas.microsoft.com/office/powerpoint/2010/main" val="3958422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ONLINE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https://test-english.com/grammar-points/a2/past-continuous-past-simple/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79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560D37-9FBC-4041-BC57-368690337A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C83C72-4926-4EAD-97C4-F16225854EE4}">
  <ds:schemaRefs>
    <ds:schemaRef ds:uri="ac4cf650-1c28-4b81-85c7-d6b7a159089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b6f975b-2c61-4660-a506-efd7fd47df3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F67BEAB-D245-494F-9C4F-1DB1693318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516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 LO2 Grammar  Past Simple and Past Continuous</vt:lpstr>
      <vt:lpstr>THE PAST SIMPLE</vt:lpstr>
      <vt:lpstr>THE PAST SIMPLE - FORM</vt:lpstr>
      <vt:lpstr>THE PAST CONTINUOUS</vt:lpstr>
      <vt:lpstr>THE PAST CONTINUOUS - FORM</vt:lpstr>
      <vt:lpstr>Past Simple vs Past Continuous</vt:lpstr>
      <vt:lpstr>Past Simple vs Past Continuous</vt:lpstr>
      <vt:lpstr>Past Simple vs Past Continuous</vt:lpstr>
      <vt:lpstr>ONLINE PRACTICE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</cp:lastModifiedBy>
  <cp:revision>17</cp:revision>
  <dcterms:created xsi:type="dcterms:W3CDTF">2018-01-24T13:33:55Z</dcterms:created>
  <dcterms:modified xsi:type="dcterms:W3CDTF">2024-11-10T09:39:12Z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