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759" r:id="rId5"/>
    <p:sldId id="285" r:id="rId6"/>
    <p:sldId id="1078" r:id="rId7"/>
    <p:sldId id="846" r:id="rId8"/>
    <p:sldId id="1063" r:id="rId9"/>
    <p:sldId id="1059" r:id="rId10"/>
    <p:sldId id="1011" r:id="rId11"/>
    <p:sldId id="1015" r:id="rId12"/>
    <p:sldId id="1070" r:id="rId13"/>
    <p:sldId id="1012" r:id="rId14"/>
    <p:sldId id="1073" r:id="rId15"/>
    <p:sldId id="1074" r:id="rId16"/>
    <p:sldId id="1099" r:id="rId17"/>
    <p:sldId id="1075" r:id="rId18"/>
    <p:sldId id="1076" r:id="rId19"/>
    <p:sldId id="1086" r:id="rId20"/>
    <p:sldId id="1077" r:id="rId21"/>
    <p:sldId id="1102" r:id="rId22"/>
    <p:sldId id="1072" r:id="rId23"/>
    <p:sldId id="1087" r:id="rId24"/>
    <p:sldId id="1100" r:id="rId25"/>
    <p:sldId id="1088" r:id="rId26"/>
    <p:sldId id="1089" r:id="rId27"/>
    <p:sldId id="1090" r:id="rId28"/>
    <p:sldId id="1091" r:id="rId29"/>
    <p:sldId id="1092" r:id="rId30"/>
    <p:sldId id="1093" r:id="rId31"/>
    <p:sldId id="1094" r:id="rId32"/>
    <p:sldId id="1095" r:id="rId33"/>
    <p:sldId id="1101" r:id="rId34"/>
    <p:sldId id="1096" r:id="rId35"/>
    <p:sldId id="1103" r:id="rId36"/>
    <p:sldId id="1097" r:id="rId37"/>
    <p:sldId id="1098" r:id="rId38"/>
    <p:sldId id="1018" r:id="rId39"/>
    <p:sldId id="1019" r:id="rId40"/>
    <p:sldId id="1069" r:id="rId41"/>
    <p:sldId id="1048" r:id="rId42"/>
    <p:sldId id="1049" r:id="rId43"/>
    <p:sldId id="1050" r:id="rId44"/>
    <p:sldId id="1020" r:id="rId45"/>
    <p:sldId id="1051" r:id="rId46"/>
    <p:sldId id="1079" r:id="rId47"/>
    <p:sldId id="1080" r:id="rId48"/>
    <p:sldId id="1081" r:id="rId49"/>
    <p:sldId id="1082" r:id="rId50"/>
    <p:sldId id="1083" r:id="rId51"/>
    <p:sldId id="1084" r:id="rId52"/>
    <p:sldId id="1085" r:id="rId53"/>
    <p:sldId id="1027" r:id="rId54"/>
    <p:sldId id="1029" r:id="rId55"/>
    <p:sldId id="1028" r:id="rId56"/>
    <p:sldId id="1047" r:id="rId57"/>
    <p:sldId id="1023" r:id="rId58"/>
    <p:sldId id="1036" r:id="rId59"/>
    <p:sldId id="940" r:id="rId60"/>
    <p:sldId id="1041" r:id="rId61"/>
    <p:sldId id="1042" r:id="rId62"/>
    <p:sldId id="1040" r:id="rId63"/>
    <p:sldId id="1043" r:id="rId64"/>
    <p:sldId id="1038" r:id="rId65"/>
    <p:sldId id="1039" r:id="rId66"/>
    <p:sldId id="1032" r:id="rId67"/>
    <p:sldId id="1034" r:id="rId68"/>
    <p:sldId id="1035" r:id="rId69"/>
    <p:sldId id="26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9C559C-F581-4CF7-B33C-716F6954FDD4}">
          <p14:sldIdLst>
            <p14:sldId id="759"/>
            <p14:sldId id="285"/>
            <p14:sldId id="1078"/>
            <p14:sldId id="846"/>
            <p14:sldId id="1063"/>
            <p14:sldId id="1059"/>
            <p14:sldId id="1011"/>
            <p14:sldId id="1015"/>
            <p14:sldId id="1070"/>
            <p14:sldId id="1012"/>
            <p14:sldId id="1073"/>
            <p14:sldId id="1074"/>
            <p14:sldId id="1099"/>
            <p14:sldId id="1075"/>
            <p14:sldId id="1076"/>
            <p14:sldId id="1086"/>
            <p14:sldId id="1077"/>
            <p14:sldId id="1102"/>
            <p14:sldId id="1072"/>
            <p14:sldId id="1087"/>
            <p14:sldId id="1100"/>
            <p14:sldId id="1088"/>
            <p14:sldId id="1089"/>
            <p14:sldId id="1090"/>
            <p14:sldId id="1091"/>
            <p14:sldId id="1092"/>
            <p14:sldId id="1093"/>
            <p14:sldId id="1094"/>
            <p14:sldId id="1095"/>
            <p14:sldId id="1101"/>
            <p14:sldId id="1096"/>
            <p14:sldId id="1103"/>
            <p14:sldId id="1097"/>
            <p14:sldId id="1098"/>
            <p14:sldId id="1018"/>
            <p14:sldId id="1019"/>
            <p14:sldId id="1069"/>
            <p14:sldId id="1048"/>
            <p14:sldId id="1049"/>
            <p14:sldId id="1050"/>
            <p14:sldId id="1020"/>
            <p14:sldId id="1051"/>
            <p14:sldId id="1079"/>
            <p14:sldId id="1080"/>
            <p14:sldId id="1081"/>
            <p14:sldId id="1082"/>
            <p14:sldId id="1083"/>
            <p14:sldId id="1084"/>
            <p14:sldId id="1085"/>
            <p14:sldId id="1027"/>
            <p14:sldId id="1029"/>
            <p14:sldId id="1028"/>
            <p14:sldId id="1047"/>
            <p14:sldId id="1023"/>
            <p14:sldId id="1036"/>
            <p14:sldId id="940"/>
            <p14:sldId id="1041"/>
            <p14:sldId id="1042"/>
            <p14:sldId id="1040"/>
            <p14:sldId id="1043"/>
            <p14:sldId id="1038"/>
            <p14:sldId id="1039"/>
            <p14:sldId id="1032"/>
            <p14:sldId id="1034"/>
            <p14:sldId id="1035"/>
          </p14:sldIdLst>
        </p14:section>
        <p14:section name="Untitled Section" id="{D94914AC-EAA6-46D8-9A6E-9D8F9946D42E}">
          <p14:sldIdLst>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21D"/>
    <a:srgbClr val="99E5D8"/>
    <a:srgbClr val="8CE0D0"/>
    <a:srgbClr val="FFFFFF"/>
    <a:srgbClr val="DED6CC"/>
    <a:srgbClr val="FAF7D6"/>
    <a:srgbClr val="FBF7DA"/>
    <a:srgbClr val="90CBD0"/>
    <a:srgbClr val="212C35"/>
    <a:srgbClr val="FBF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57CF1-17AB-40A0-86F4-7199CCB5CBE8}" v="8" dt="2024-12-10T09:44:07.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autoAdjust="0"/>
    <p:restoredTop sz="90588" autoAdjust="0"/>
  </p:normalViewPr>
  <p:slideViewPr>
    <p:cSldViewPr snapToGrid="0" snapToObjects="1">
      <p:cViewPr varScale="1">
        <p:scale>
          <a:sx n="75" d="100"/>
          <a:sy n="75" d="100"/>
        </p:scale>
        <p:origin x="91"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019"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enka Begić" userId="420c8e63-a595-4467-bd93-738224b7d824" providerId="ADAL" clId="{02E57CF1-17AB-40A0-86F4-7199CCB5CBE8}"/>
    <pc:docChg chg="custSel addSld delSld modSld sldOrd">
      <pc:chgData name="Jasenka Begić" userId="420c8e63-a595-4467-bd93-738224b7d824" providerId="ADAL" clId="{02E57CF1-17AB-40A0-86F4-7199CCB5CBE8}" dt="2024-12-10T09:50:10.009" v="715" actId="255"/>
      <pc:docMkLst>
        <pc:docMk/>
      </pc:docMkLst>
      <pc:sldChg chg="modSp mod">
        <pc:chgData name="Jasenka Begić" userId="420c8e63-a595-4467-bd93-738224b7d824" providerId="ADAL" clId="{02E57CF1-17AB-40A0-86F4-7199CCB5CBE8}" dt="2024-12-10T09:45:15.463" v="408" actId="20577"/>
        <pc:sldMkLst>
          <pc:docMk/>
          <pc:sldMk cId="4167231343" sldId="846"/>
        </pc:sldMkLst>
        <pc:spChg chg="mod">
          <ac:chgData name="Jasenka Begić" userId="420c8e63-a595-4467-bd93-738224b7d824" providerId="ADAL" clId="{02E57CF1-17AB-40A0-86F4-7199CCB5CBE8}" dt="2024-12-10T09:45:15.463" v="408" actId="20577"/>
          <ac:spMkLst>
            <pc:docMk/>
            <pc:sldMk cId="4167231343" sldId="846"/>
            <ac:spMk id="4" creationId="{00000000-0000-0000-0000-000000000000}"/>
          </ac:spMkLst>
        </pc:spChg>
      </pc:sldChg>
      <pc:sldChg chg="addSp modSp mod setBg">
        <pc:chgData name="Jasenka Begić" userId="420c8e63-a595-4467-bd93-738224b7d824" providerId="ADAL" clId="{02E57CF1-17AB-40A0-86F4-7199CCB5CBE8}" dt="2024-12-10T09:49:56.906" v="713" actId="255"/>
        <pc:sldMkLst>
          <pc:docMk/>
          <pc:sldMk cId="85821658" sldId="1074"/>
        </pc:sldMkLst>
        <pc:spChg chg="mod">
          <ac:chgData name="Jasenka Begić" userId="420c8e63-a595-4467-bd93-738224b7d824" providerId="ADAL" clId="{02E57CF1-17AB-40A0-86F4-7199CCB5CBE8}" dt="2024-12-10T09:49:56.906" v="713" actId="255"/>
          <ac:spMkLst>
            <pc:docMk/>
            <pc:sldMk cId="85821658" sldId="1074"/>
            <ac:spMk id="2" creationId="{EC338A23-9412-2656-5E5B-7C74918C6F88}"/>
          </ac:spMkLst>
        </pc:spChg>
        <pc:spChg chg="mod">
          <ac:chgData name="Jasenka Begić" userId="420c8e63-a595-4467-bd93-738224b7d824" providerId="ADAL" clId="{02E57CF1-17AB-40A0-86F4-7199CCB5CBE8}" dt="2024-12-10T09:49:49.540" v="712" actId="26606"/>
          <ac:spMkLst>
            <pc:docMk/>
            <pc:sldMk cId="85821658" sldId="1074"/>
            <ac:spMk id="3" creationId="{6A37D839-7448-F6D0-AC1A-B0F44E0BFCD2}"/>
          </ac:spMkLst>
        </pc:spChg>
        <pc:spChg chg="add">
          <ac:chgData name="Jasenka Begić" userId="420c8e63-a595-4467-bd93-738224b7d824" providerId="ADAL" clId="{02E57CF1-17AB-40A0-86F4-7199CCB5CBE8}" dt="2024-12-10T09:49:49.540" v="712" actId="26606"/>
          <ac:spMkLst>
            <pc:docMk/>
            <pc:sldMk cId="85821658" sldId="1074"/>
            <ac:spMk id="8" creationId="{7515D20E-1AB7-4E74-9236-2B72B63D60B6}"/>
          </ac:spMkLst>
        </pc:spChg>
        <pc:spChg chg="add">
          <ac:chgData name="Jasenka Begić" userId="420c8e63-a595-4467-bd93-738224b7d824" providerId="ADAL" clId="{02E57CF1-17AB-40A0-86F4-7199CCB5CBE8}" dt="2024-12-10T09:49:49.540" v="712" actId="26606"/>
          <ac:spMkLst>
            <pc:docMk/>
            <pc:sldMk cId="85821658" sldId="1074"/>
            <ac:spMk id="15" creationId="{3873B707-463F-40B0-8227-E8CC6C67EB25}"/>
          </ac:spMkLst>
        </pc:spChg>
        <pc:spChg chg="add">
          <ac:chgData name="Jasenka Begić" userId="420c8e63-a595-4467-bd93-738224b7d824" providerId="ADAL" clId="{02E57CF1-17AB-40A0-86F4-7199CCB5CBE8}" dt="2024-12-10T09:49:49.540" v="712" actId="26606"/>
          <ac:spMkLst>
            <pc:docMk/>
            <pc:sldMk cId="85821658" sldId="1074"/>
            <ac:spMk id="17" creationId="{19C9EAEA-39D0-4B0E-A0EB-51E7B26740B1}"/>
          </ac:spMkLst>
        </pc:spChg>
        <pc:grpChg chg="add">
          <ac:chgData name="Jasenka Begić" userId="420c8e63-a595-4467-bd93-738224b7d824" providerId="ADAL" clId="{02E57CF1-17AB-40A0-86F4-7199CCB5CBE8}" dt="2024-12-10T09:49:49.540" v="712" actId="26606"/>
          <ac:grpSpMkLst>
            <pc:docMk/>
            <pc:sldMk cId="85821658" sldId="1074"/>
            <ac:grpSpMk id="10" creationId="{032D8612-31EB-44CF-A1D0-14FD4C705424}"/>
          </ac:grpSpMkLst>
        </pc:grpChg>
      </pc:sldChg>
      <pc:sldChg chg="modSp mod">
        <pc:chgData name="Jasenka Begić" userId="420c8e63-a595-4467-bd93-738224b7d824" providerId="ADAL" clId="{02E57CF1-17AB-40A0-86F4-7199CCB5CBE8}" dt="2024-12-10T09:45:33.715" v="410" actId="20577"/>
        <pc:sldMkLst>
          <pc:docMk/>
          <pc:sldMk cId="1784822346" sldId="1075"/>
        </pc:sldMkLst>
        <pc:spChg chg="mod">
          <ac:chgData name="Jasenka Begić" userId="420c8e63-a595-4467-bd93-738224b7d824" providerId="ADAL" clId="{02E57CF1-17AB-40A0-86F4-7199CCB5CBE8}" dt="2024-12-10T09:45:33.715" v="410" actId="20577"/>
          <ac:spMkLst>
            <pc:docMk/>
            <pc:sldMk cId="1784822346" sldId="1075"/>
            <ac:spMk id="3" creationId="{A434544E-8450-5FF5-9CA5-7FFCAB2DF734}"/>
          </ac:spMkLst>
        </pc:spChg>
      </pc:sldChg>
      <pc:sldChg chg="ord">
        <pc:chgData name="Jasenka Begić" userId="420c8e63-a595-4467-bd93-738224b7d824" providerId="ADAL" clId="{02E57CF1-17AB-40A0-86F4-7199CCB5CBE8}" dt="2024-12-10T09:45:44.762" v="412"/>
        <pc:sldMkLst>
          <pc:docMk/>
          <pc:sldMk cId="2016459594" sldId="1076"/>
        </pc:sldMkLst>
      </pc:sldChg>
      <pc:sldChg chg="addSp modSp mod setBg">
        <pc:chgData name="Jasenka Begić" userId="420c8e63-a595-4467-bd93-738224b7d824" providerId="ADAL" clId="{02E57CF1-17AB-40A0-86F4-7199CCB5CBE8}" dt="2024-12-10T09:45:00.325" v="403" actId="255"/>
        <pc:sldMkLst>
          <pc:docMk/>
          <pc:sldMk cId="2352437584" sldId="1078"/>
        </pc:sldMkLst>
        <pc:spChg chg="mod">
          <ac:chgData name="Jasenka Begić" userId="420c8e63-a595-4467-bd93-738224b7d824" providerId="ADAL" clId="{02E57CF1-17AB-40A0-86F4-7199CCB5CBE8}" dt="2024-12-10T09:35:53.771" v="0" actId="26606"/>
          <ac:spMkLst>
            <pc:docMk/>
            <pc:sldMk cId="2352437584" sldId="1078"/>
            <ac:spMk id="2" creationId="{932E48C5-4384-CC20-32AC-87DE39885BA2}"/>
          </ac:spMkLst>
        </pc:spChg>
        <pc:spChg chg="mod">
          <ac:chgData name="Jasenka Begić" userId="420c8e63-a595-4467-bd93-738224b7d824" providerId="ADAL" clId="{02E57CF1-17AB-40A0-86F4-7199CCB5CBE8}" dt="2024-12-10T09:45:00.325" v="403" actId="255"/>
          <ac:spMkLst>
            <pc:docMk/>
            <pc:sldMk cId="2352437584" sldId="1078"/>
            <ac:spMk id="3" creationId="{298EA44B-6400-DDFC-F7E2-C5D97CFC854B}"/>
          </ac:spMkLst>
        </pc:spChg>
        <pc:spChg chg="add">
          <ac:chgData name="Jasenka Begić" userId="420c8e63-a595-4467-bd93-738224b7d824" providerId="ADAL" clId="{02E57CF1-17AB-40A0-86F4-7199CCB5CBE8}" dt="2024-12-10T09:35:53.771" v="0" actId="26606"/>
          <ac:spMkLst>
            <pc:docMk/>
            <pc:sldMk cId="2352437584" sldId="1078"/>
            <ac:spMk id="8" creationId="{3AD318CC-E2A8-4E27-9548-A047A78999B1}"/>
          </ac:spMkLst>
        </pc:spChg>
        <pc:spChg chg="add">
          <ac:chgData name="Jasenka Begić" userId="420c8e63-a595-4467-bd93-738224b7d824" providerId="ADAL" clId="{02E57CF1-17AB-40A0-86F4-7199CCB5CBE8}" dt="2024-12-10T09:35:53.771" v="0" actId="26606"/>
          <ac:spMkLst>
            <pc:docMk/>
            <pc:sldMk cId="2352437584" sldId="1078"/>
            <ac:spMk id="14" creationId="{2C1BBA94-3F40-40AA-8BB9-E69E25E537C1}"/>
          </ac:spMkLst>
        </pc:spChg>
        <pc:grpChg chg="add">
          <ac:chgData name="Jasenka Begić" userId="420c8e63-a595-4467-bd93-738224b7d824" providerId="ADAL" clId="{02E57CF1-17AB-40A0-86F4-7199CCB5CBE8}" dt="2024-12-10T09:35:53.771" v="0" actId="26606"/>
          <ac:grpSpMkLst>
            <pc:docMk/>
            <pc:sldMk cId="2352437584" sldId="1078"/>
            <ac:grpSpMk id="10" creationId="{B14B560F-9DD7-4302-A60B-EBD3EF59B073}"/>
          </ac:grpSpMkLst>
        </pc:grpChg>
      </pc:sldChg>
      <pc:sldChg chg="ord">
        <pc:chgData name="Jasenka Begić" userId="420c8e63-a595-4467-bd93-738224b7d824" providerId="ADAL" clId="{02E57CF1-17AB-40A0-86F4-7199CCB5CBE8}" dt="2024-12-10T09:37:25.161" v="60"/>
        <pc:sldMkLst>
          <pc:docMk/>
          <pc:sldMk cId="1505562297" sldId="1086"/>
        </pc:sldMkLst>
      </pc:sldChg>
      <pc:sldChg chg="addSp modSp mod setBg">
        <pc:chgData name="Jasenka Begić" userId="420c8e63-a595-4467-bd93-738224b7d824" providerId="ADAL" clId="{02E57CF1-17AB-40A0-86F4-7199CCB5CBE8}" dt="2024-12-10T09:40:00.164" v="246" actId="1076"/>
        <pc:sldMkLst>
          <pc:docMk/>
          <pc:sldMk cId="3361431615" sldId="1088"/>
        </pc:sldMkLst>
        <pc:spChg chg="mod">
          <ac:chgData name="Jasenka Begić" userId="420c8e63-a595-4467-bd93-738224b7d824" providerId="ADAL" clId="{02E57CF1-17AB-40A0-86F4-7199CCB5CBE8}" dt="2024-12-10T09:39:50.003" v="243" actId="26606"/>
          <ac:spMkLst>
            <pc:docMk/>
            <pc:sldMk cId="3361431615" sldId="1088"/>
            <ac:spMk id="2" creationId="{A3478107-27CD-0786-F4D8-040E606284C2}"/>
          </ac:spMkLst>
        </pc:spChg>
        <pc:spChg chg="mod">
          <ac:chgData name="Jasenka Begić" userId="420c8e63-a595-4467-bd93-738224b7d824" providerId="ADAL" clId="{02E57CF1-17AB-40A0-86F4-7199CCB5CBE8}" dt="2024-12-10T09:40:00.164" v="246" actId="1076"/>
          <ac:spMkLst>
            <pc:docMk/>
            <pc:sldMk cId="3361431615" sldId="1088"/>
            <ac:spMk id="3" creationId="{25C4EE9F-BAAB-F704-B717-DC33ED255BB1}"/>
          </ac:spMkLst>
        </pc:spChg>
        <pc:spChg chg="add">
          <ac:chgData name="Jasenka Begić" userId="420c8e63-a595-4467-bd93-738224b7d824" providerId="ADAL" clId="{02E57CF1-17AB-40A0-86F4-7199CCB5CBE8}" dt="2024-12-10T09:39:50.003" v="243" actId="26606"/>
          <ac:spMkLst>
            <pc:docMk/>
            <pc:sldMk cId="3361431615" sldId="1088"/>
            <ac:spMk id="8" creationId="{777A147A-9ED8-46B4-8660-1B3C2AA880B5}"/>
          </ac:spMkLst>
        </pc:spChg>
        <pc:spChg chg="add">
          <ac:chgData name="Jasenka Begić" userId="420c8e63-a595-4467-bd93-738224b7d824" providerId="ADAL" clId="{02E57CF1-17AB-40A0-86F4-7199CCB5CBE8}" dt="2024-12-10T09:39:50.003" v="243" actId="26606"/>
          <ac:spMkLst>
            <pc:docMk/>
            <pc:sldMk cId="3361431615" sldId="1088"/>
            <ac:spMk id="10" creationId="{5D6C15A0-C087-4593-8414-2B4EC1CDC3DE}"/>
          </ac:spMkLst>
        </pc:spChg>
      </pc:sldChg>
      <pc:sldChg chg="addSp modSp mod setBg">
        <pc:chgData name="Jasenka Begić" userId="420c8e63-a595-4467-bd93-738224b7d824" providerId="ADAL" clId="{02E57CF1-17AB-40A0-86F4-7199CCB5CBE8}" dt="2024-12-10T09:41:03.593" v="289" actId="1076"/>
        <pc:sldMkLst>
          <pc:docMk/>
          <pc:sldMk cId="4169597308" sldId="1090"/>
        </pc:sldMkLst>
        <pc:spChg chg="mod">
          <ac:chgData name="Jasenka Begić" userId="420c8e63-a595-4467-bd93-738224b7d824" providerId="ADAL" clId="{02E57CF1-17AB-40A0-86F4-7199CCB5CBE8}" dt="2024-12-10T09:40:04.483" v="247" actId="26606"/>
          <ac:spMkLst>
            <pc:docMk/>
            <pc:sldMk cId="4169597308" sldId="1090"/>
            <ac:spMk id="2" creationId="{57BC5293-C7D5-1A2C-92ED-2B076C5166D1}"/>
          </ac:spMkLst>
        </pc:spChg>
        <pc:spChg chg="mod">
          <ac:chgData name="Jasenka Begić" userId="420c8e63-a595-4467-bd93-738224b7d824" providerId="ADAL" clId="{02E57CF1-17AB-40A0-86F4-7199CCB5CBE8}" dt="2024-12-10T09:41:03.593" v="289" actId="1076"/>
          <ac:spMkLst>
            <pc:docMk/>
            <pc:sldMk cId="4169597308" sldId="1090"/>
            <ac:spMk id="3" creationId="{EB5ED5AA-F06F-384D-78B4-CE5112EF4A52}"/>
          </ac:spMkLst>
        </pc:spChg>
        <pc:spChg chg="add">
          <ac:chgData name="Jasenka Begić" userId="420c8e63-a595-4467-bd93-738224b7d824" providerId="ADAL" clId="{02E57CF1-17AB-40A0-86F4-7199CCB5CBE8}" dt="2024-12-10T09:40:04.483" v="247" actId="26606"/>
          <ac:spMkLst>
            <pc:docMk/>
            <pc:sldMk cId="4169597308" sldId="1090"/>
            <ac:spMk id="8" creationId="{777A147A-9ED8-46B4-8660-1B3C2AA880B5}"/>
          </ac:spMkLst>
        </pc:spChg>
        <pc:spChg chg="add">
          <ac:chgData name="Jasenka Begić" userId="420c8e63-a595-4467-bd93-738224b7d824" providerId="ADAL" clId="{02E57CF1-17AB-40A0-86F4-7199CCB5CBE8}" dt="2024-12-10T09:40:04.483" v="247" actId="26606"/>
          <ac:spMkLst>
            <pc:docMk/>
            <pc:sldMk cId="4169597308" sldId="1090"/>
            <ac:spMk id="10" creationId="{5D6C15A0-C087-4593-8414-2B4EC1CDC3DE}"/>
          </ac:spMkLst>
        </pc:spChg>
      </pc:sldChg>
      <pc:sldChg chg="addSp modSp mod setBg">
        <pc:chgData name="Jasenka Begić" userId="420c8e63-a595-4467-bd93-738224b7d824" providerId="ADAL" clId="{02E57CF1-17AB-40A0-86F4-7199CCB5CBE8}" dt="2024-12-10T09:40:40.142" v="275" actId="1076"/>
        <pc:sldMkLst>
          <pc:docMk/>
          <pc:sldMk cId="3398519360" sldId="1092"/>
        </pc:sldMkLst>
        <pc:spChg chg="mod">
          <ac:chgData name="Jasenka Begić" userId="420c8e63-a595-4467-bd93-738224b7d824" providerId="ADAL" clId="{02E57CF1-17AB-40A0-86F4-7199CCB5CBE8}" dt="2024-12-10T09:40:28.398" v="263" actId="26606"/>
          <ac:spMkLst>
            <pc:docMk/>
            <pc:sldMk cId="3398519360" sldId="1092"/>
            <ac:spMk id="2" creationId="{A4C0B75A-20F0-5E2B-3D69-32D864BBA06C}"/>
          </ac:spMkLst>
        </pc:spChg>
        <pc:spChg chg="mod">
          <ac:chgData name="Jasenka Begić" userId="420c8e63-a595-4467-bd93-738224b7d824" providerId="ADAL" clId="{02E57CF1-17AB-40A0-86F4-7199CCB5CBE8}" dt="2024-12-10T09:40:40.142" v="275" actId="1076"/>
          <ac:spMkLst>
            <pc:docMk/>
            <pc:sldMk cId="3398519360" sldId="1092"/>
            <ac:spMk id="3" creationId="{48BC3774-09DD-8F4C-71C9-31FA55F32314}"/>
          </ac:spMkLst>
        </pc:spChg>
        <pc:spChg chg="add">
          <ac:chgData name="Jasenka Begić" userId="420c8e63-a595-4467-bd93-738224b7d824" providerId="ADAL" clId="{02E57CF1-17AB-40A0-86F4-7199CCB5CBE8}" dt="2024-12-10T09:40:28.398" v="263" actId="26606"/>
          <ac:spMkLst>
            <pc:docMk/>
            <pc:sldMk cId="3398519360" sldId="1092"/>
            <ac:spMk id="8" creationId="{777A147A-9ED8-46B4-8660-1B3C2AA880B5}"/>
          </ac:spMkLst>
        </pc:spChg>
        <pc:spChg chg="add">
          <ac:chgData name="Jasenka Begić" userId="420c8e63-a595-4467-bd93-738224b7d824" providerId="ADAL" clId="{02E57CF1-17AB-40A0-86F4-7199CCB5CBE8}" dt="2024-12-10T09:40:28.398" v="263" actId="26606"/>
          <ac:spMkLst>
            <pc:docMk/>
            <pc:sldMk cId="3398519360" sldId="1092"/>
            <ac:spMk id="10" creationId="{5D6C15A0-C087-4593-8414-2B4EC1CDC3DE}"/>
          </ac:spMkLst>
        </pc:spChg>
      </pc:sldChg>
      <pc:sldChg chg="addSp modSp mod setBg">
        <pc:chgData name="Jasenka Begić" userId="420c8e63-a595-4467-bd93-738224b7d824" providerId="ADAL" clId="{02E57CF1-17AB-40A0-86F4-7199CCB5CBE8}" dt="2024-12-10T09:40:52.597" v="288" actId="255"/>
        <pc:sldMkLst>
          <pc:docMk/>
          <pc:sldMk cId="1947604591" sldId="1094"/>
        </pc:sldMkLst>
        <pc:spChg chg="mod">
          <ac:chgData name="Jasenka Begić" userId="420c8e63-a595-4467-bd93-738224b7d824" providerId="ADAL" clId="{02E57CF1-17AB-40A0-86F4-7199CCB5CBE8}" dt="2024-12-10T09:40:44.138" v="276" actId="26606"/>
          <ac:spMkLst>
            <pc:docMk/>
            <pc:sldMk cId="1947604591" sldId="1094"/>
            <ac:spMk id="2" creationId="{DD2891E6-F8D8-0AAC-DF62-D1EB60344EE3}"/>
          </ac:spMkLst>
        </pc:spChg>
        <pc:spChg chg="mod">
          <ac:chgData name="Jasenka Begić" userId="420c8e63-a595-4467-bd93-738224b7d824" providerId="ADAL" clId="{02E57CF1-17AB-40A0-86F4-7199CCB5CBE8}" dt="2024-12-10T09:40:52.597" v="288" actId="255"/>
          <ac:spMkLst>
            <pc:docMk/>
            <pc:sldMk cId="1947604591" sldId="1094"/>
            <ac:spMk id="3" creationId="{E7E77DA7-5179-D1BC-D890-212CD598A306}"/>
          </ac:spMkLst>
        </pc:spChg>
        <pc:spChg chg="add">
          <ac:chgData name="Jasenka Begić" userId="420c8e63-a595-4467-bd93-738224b7d824" providerId="ADAL" clId="{02E57CF1-17AB-40A0-86F4-7199CCB5CBE8}" dt="2024-12-10T09:40:44.138" v="276" actId="26606"/>
          <ac:spMkLst>
            <pc:docMk/>
            <pc:sldMk cId="1947604591" sldId="1094"/>
            <ac:spMk id="8" creationId="{777A147A-9ED8-46B4-8660-1B3C2AA880B5}"/>
          </ac:spMkLst>
        </pc:spChg>
        <pc:spChg chg="add">
          <ac:chgData name="Jasenka Begić" userId="420c8e63-a595-4467-bd93-738224b7d824" providerId="ADAL" clId="{02E57CF1-17AB-40A0-86F4-7199CCB5CBE8}" dt="2024-12-10T09:40:44.138" v="276" actId="26606"/>
          <ac:spMkLst>
            <pc:docMk/>
            <pc:sldMk cId="1947604591" sldId="1094"/>
            <ac:spMk id="10" creationId="{5D6C15A0-C087-4593-8414-2B4EC1CDC3DE}"/>
          </ac:spMkLst>
        </pc:spChg>
      </pc:sldChg>
      <pc:sldChg chg="addSp modSp mod setBg">
        <pc:chgData name="Jasenka Begić" userId="420c8e63-a595-4467-bd93-738224b7d824" providerId="ADAL" clId="{02E57CF1-17AB-40A0-86F4-7199CCB5CBE8}" dt="2024-12-10T09:42:15.665" v="301" actId="121"/>
        <pc:sldMkLst>
          <pc:docMk/>
          <pc:sldMk cId="1979144539" sldId="1096"/>
        </pc:sldMkLst>
        <pc:spChg chg="mod">
          <ac:chgData name="Jasenka Begić" userId="420c8e63-a595-4467-bd93-738224b7d824" providerId="ADAL" clId="{02E57CF1-17AB-40A0-86F4-7199CCB5CBE8}" dt="2024-12-10T09:42:15.665" v="301" actId="121"/>
          <ac:spMkLst>
            <pc:docMk/>
            <pc:sldMk cId="1979144539" sldId="1096"/>
            <ac:spMk id="2" creationId="{BCF45FCD-C0B6-6523-6DF3-1E1195F5B475}"/>
          </ac:spMkLst>
        </pc:spChg>
        <pc:spChg chg="mod">
          <ac:chgData name="Jasenka Begić" userId="420c8e63-a595-4467-bd93-738224b7d824" providerId="ADAL" clId="{02E57CF1-17AB-40A0-86F4-7199CCB5CBE8}" dt="2024-12-10T09:41:50.333" v="294" actId="255"/>
          <ac:spMkLst>
            <pc:docMk/>
            <pc:sldMk cId="1979144539" sldId="1096"/>
            <ac:spMk id="3" creationId="{246D5CCD-D376-7AAA-8D41-0F47AAB7F697}"/>
          </ac:spMkLst>
        </pc:spChg>
        <pc:spChg chg="add">
          <ac:chgData name="Jasenka Begić" userId="420c8e63-a595-4467-bd93-738224b7d824" providerId="ADAL" clId="{02E57CF1-17AB-40A0-86F4-7199CCB5CBE8}" dt="2024-12-10T09:41:37.298" v="290" actId="26606"/>
          <ac:spMkLst>
            <pc:docMk/>
            <pc:sldMk cId="1979144539" sldId="1096"/>
            <ac:spMk id="8" creationId="{081EA652-8C6A-4E69-BEB9-170809474553}"/>
          </ac:spMkLst>
        </pc:spChg>
        <pc:spChg chg="add">
          <ac:chgData name="Jasenka Begić" userId="420c8e63-a595-4467-bd93-738224b7d824" providerId="ADAL" clId="{02E57CF1-17AB-40A0-86F4-7199CCB5CBE8}" dt="2024-12-10T09:41:37.298" v="290" actId="26606"/>
          <ac:spMkLst>
            <pc:docMk/>
            <pc:sldMk cId="1979144539" sldId="1096"/>
            <ac:spMk id="10" creationId="{5298780A-33B9-4EA2-8F67-DE68AD62841B}"/>
          </ac:spMkLst>
        </pc:spChg>
        <pc:spChg chg="add">
          <ac:chgData name="Jasenka Begić" userId="420c8e63-a595-4467-bd93-738224b7d824" providerId="ADAL" clId="{02E57CF1-17AB-40A0-86F4-7199CCB5CBE8}" dt="2024-12-10T09:41:37.298" v="290" actId="26606"/>
          <ac:spMkLst>
            <pc:docMk/>
            <pc:sldMk cId="1979144539" sldId="1096"/>
            <ac:spMk id="12" creationId="{7F488E8B-4E1E-4402-8935-D4E6C02615C7}"/>
          </ac:spMkLst>
        </pc:spChg>
        <pc:cxnChg chg="add">
          <ac:chgData name="Jasenka Begić" userId="420c8e63-a595-4467-bd93-738224b7d824" providerId="ADAL" clId="{02E57CF1-17AB-40A0-86F4-7199CCB5CBE8}" dt="2024-12-10T09:41:37.298" v="290" actId="26606"/>
          <ac:cxnSpMkLst>
            <pc:docMk/>
            <pc:sldMk cId="1979144539" sldId="1096"/>
            <ac:cxnSpMk id="14" creationId="{23AAC9B5-8015-485C-ACF9-A750390E9A56}"/>
          </ac:cxnSpMkLst>
        </pc:cxnChg>
      </pc:sldChg>
      <pc:sldChg chg="addSp modSp mod setBg">
        <pc:chgData name="Jasenka Begić" userId="420c8e63-a595-4467-bd93-738224b7d824" providerId="ADAL" clId="{02E57CF1-17AB-40A0-86F4-7199CCB5CBE8}" dt="2024-12-10T09:42:20.743" v="302" actId="1076"/>
        <pc:sldMkLst>
          <pc:docMk/>
          <pc:sldMk cId="3377143508" sldId="1097"/>
        </pc:sldMkLst>
        <pc:spChg chg="mod">
          <ac:chgData name="Jasenka Begić" userId="420c8e63-a595-4467-bd93-738224b7d824" providerId="ADAL" clId="{02E57CF1-17AB-40A0-86F4-7199CCB5CBE8}" dt="2024-12-10T09:42:20.743" v="302" actId="1076"/>
          <ac:spMkLst>
            <pc:docMk/>
            <pc:sldMk cId="3377143508" sldId="1097"/>
            <ac:spMk id="2" creationId="{B6C4E33F-8C70-4D22-7BC9-C929EAAF0BAA}"/>
          </ac:spMkLst>
        </pc:spChg>
        <pc:spChg chg="mod">
          <ac:chgData name="Jasenka Begić" userId="420c8e63-a595-4467-bd93-738224b7d824" providerId="ADAL" clId="{02E57CF1-17AB-40A0-86F4-7199CCB5CBE8}" dt="2024-12-10T09:42:04.307" v="298" actId="255"/>
          <ac:spMkLst>
            <pc:docMk/>
            <pc:sldMk cId="3377143508" sldId="1097"/>
            <ac:spMk id="3" creationId="{A915E223-B02A-996E-BD17-9F0BEEF03E45}"/>
          </ac:spMkLst>
        </pc:spChg>
        <pc:spChg chg="add">
          <ac:chgData name="Jasenka Begić" userId="420c8e63-a595-4467-bd93-738224b7d824" providerId="ADAL" clId="{02E57CF1-17AB-40A0-86F4-7199CCB5CBE8}" dt="2024-12-10T09:41:54.777" v="295" actId="26606"/>
          <ac:spMkLst>
            <pc:docMk/>
            <pc:sldMk cId="3377143508" sldId="1097"/>
            <ac:spMk id="8" creationId="{081EA652-8C6A-4E69-BEB9-170809474553}"/>
          </ac:spMkLst>
        </pc:spChg>
        <pc:spChg chg="add">
          <ac:chgData name="Jasenka Begić" userId="420c8e63-a595-4467-bd93-738224b7d824" providerId="ADAL" clId="{02E57CF1-17AB-40A0-86F4-7199CCB5CBE8}" dt="2024-12-10T09:41:54.777" v="295" actId="26606"/>
          <ac:spMkLst>
            <pc:docMk/>
            <pc:sldMk cId="3377143508" sldId="1097"/>
            <ac:spMk id="10" creationId="{5298780A-33B9-4EA2-8F67-DE68AD62841B}"/>
          </ac:spMkLst>
        </pc:spChg>
        <pc:spChg chg="add">
          <ac:chgData name="Jasenka Begić" userId="420c8e63-a595-4467-bd93-738224b7d824" providerId="ADAL" clId="{02E57CF1-17AB-40A0-86F4-7199CCB5CBE8}" dt="2024-12-10T09:41:54.777" v="295" actId="26606"/>
          <ac:spMkLst>
            <pc:docMk/>
            <pc:sldMk cId="3377143508" sldId="1097"/>
            <ac:spMk id="12" creationId="{7F488E8B-4E1E-4402-8935-D4E6C02615C7}"/>
          </ac:spMkLst>
        </pc:spChg>
        <pc:cxnChg chg="add">
          <ac:chgData name="Jasenka Begić" userId="420c8e63-a595-4467-bd93-738224b7d824" providerId="ADAL" clId="{02E57CF1-17AB-40A0-86F4-7199CCB5CBE8}" dt="2024-12-10T09:41:54.777" v="295" actId="26606"/>
          <ac:cxnSpMkLst>
            <pc:docMk/>
            <pc:sldMk cId="3377143508" sldId="1097"/>
            <ac:cxnSpMk id="14" creationId="{23AAC9B5-8015-485C-ACF9-A750390E9A56}"/>
          </ac:cxnSpMkLst>
        </pc:cxnChg>
      </pc:sldChg>
      <pc:sldChg chg="addSp modSp mod setBg">
        <pc:chgData name="Jasenka Begić" userId="420c8e63-a595-4467-bd93-738224b7d824" providerId="ADAL" clId="{02E57CF1-17AB-40A0-86F4-7199CCB5CBE8}" dt="2024-12-10T09:43:30.601" v="345" actId="20577"/>
        <pc:sldMkLst>
          <pc:docMk/>
          <pc:sldMk cId="2973250892" sldId="1098"/>
        </pc:sldMkLst>
        <pc:spChg chg="mod">
          <ac:chgData name="Jasenka Begić" userId="420c8e63-a595-4467-bd93-738224b7d824" providerId="ADAL" clId="{02E57CF1-17AB-40A0-86F4-7199CCB5CBE8}" dt="2024-12-10T09:43:30.601" v="345" actId="20577"/>
          <ac:spMkLst>
            <pc:docMk/>
            <pc:sldMk cId="2973250892" sldId="1098"/>
            <ac:spMk id="2" creationId="{65E11138-55B4-7512-23EF-B6C718EE8829}"/>
          </ac:spMkLst>
        </pc:spChg>
        <pc:spChg chg="mod">
          <ac:chgData name="Jasenka Begić" userId="420c8e63-a595-4467-bd93-738224b7d824" providerId="ADAL" clId="{02E57CF1-17AB-40A0-86F4-7199CCB5CBE8}" dt="2024-12-10T09:42:41.345" v="317" actId="255"/>
          <ac:spMkLst>
            <pc:docMk/>
            <pc:sldMk cId="2973250892" sldId="1098"/>
            <ac:spMk id="3" creationId="{0C1509A9-4AAF-08FC-4B3B-F8BEE2158FE6}"/>
          </ac:spMkLst>
        </pc:spChg>
        <pc:spChg chg="add">
          <ac:chgData name="Jasenka Begić" userId="420c8e63-a595-4467-bd93-738224b7d824" providerId="ADAL" clId="{02E57CF1-17AB-40A0-86F4-7199CCB5CBE8}" dt="2024-12-10T09:42:25.553" v="303" actId="26606"/>
          <ac:spMkLst>
            <pc:docMk/>
            <pc:sldMk cId="2973250892" sldId="1098"/>
            <ac:spMk id="8" creationId="{081EA652-8C6A-4E69-BEB9-170809474553}"/>
          </ac:spMkLst>
        </pc:spChg>
        <pc:spChg chg="add">
          <ac:chgData name="Jasenka Begić" userId="420c8e63-a595-4467-bd93-738224b7d824" providerId="ADAL" clId="{02E57CF1-17AB-40A0-86F4-7199CCB5CBE8}" dt="2024-12-10T09:42:25.553" v="303" actId="26606"/>
          <ac:spMkLst>
            <pc:docMk/>
            <pc:sldMk cId="2973250892" sldId="1098"/>
            <ac:spMk id="10" creationId="{5298780A-33B9-4EA2-8F67-DE68AD62841B}"/>
          </ac:spMkLst>
        </pc:spChg>
        <pc:spChg chg="add">
          <ac:chgData name="Jasenka Begić" userId="420c8e63-a595-4467-bd93-738224b7d824" providerId="ADAL" clId="{02E57CF1-17AB-40A0-86F4-7199CCB5CBE8}" dt="2024-12-10T09:42:25.553" v="303" actId="26606"/>
          <ac:spMkLst>
            <pc:docMk/>
            <pc:sldMk cId="2973250892" sldId="1098"/>
            <ac:spMk id="12" creationId="{7F488E8B-4E1E-4402-8935-D4E6C02615C7}"/>
          </ac:spMkLst>
        </pc:spChg>
        <pc:cxnChg chg="add">
          <ac:chgData name="Jasenka Begić" userId="420c8e63-a595-4467-bd93-738224b7d824" providerId="ADAL" clId="{02E57CF1-17AB-40A0-86F4-7199CCB5CBE8}" dt="2024-12-10T09:42:25.553" v="303" actId="26606"/>
          <ac:cxnSpMkLst>
            <pc:docMk/>
            <pc:sldMk cId="2973250892" sldId="1098"/>
            <ac:cxnSpMk id="14" creationId="{23AAC9B5-8015-485C-ACF9-A750390E9A56}"/>
          </ac:cxnSpMkLst>
        </pc:cxnChg>
      </pc:sldChg>
      <pc:sldChg chg="addSp modSp mod setBg">
        <pc:chgData name="Jasenka Begić" userId="420c8e63-a595-4467-bd93-738224b7d824" providerId="ADAL" clId="{02E57CF1-17AB-40A0-86F4-7199CCB5CBE8}" dt="2024-12-10T09:50:10.009" v="715" actId="255"/>
        <pc:sldMkLst>
          <pc:docMk/>
          <pc:sldMk cId="1741440548" sldId="1099"/>
        </pc:sldMkLst>
        <pc:spChg chg="mod">
          <ac:chgData name="Jasenka Begić" userId="420c8e63-a595-4467-bd93-738224b7d824" providerId="ADAL" clId="{02E57CF1-17AB-40A0-86F4-7199CCB5CBE8}" dt="2024-12-10T09:50:10.009" v="715" actId="255"/>
          <ac:spMkLst>
            <pc:docMk/>
            <pc:sldMk cId="1741440548" sldId="1099"/>
            <ac:spMk id="2" creationId="{44086021-79D2-FF77-CFB9-35D25CD3487C}"/>
          </ac:spMkLst>
        </pc:spChg>
        <pc:spChg chg="mod">
          <ac:chgData name="Jasenka Begić" userId="420c8e63-a595-4467-bd93-738224b7d824" providerId="ADAL" clId="{02E57CF1-17AB-40A0-86F4-7199CCB5CBE8}" dt="2024-12-10T09:50:04.647" v="714" actId="26606"/>
          <ac:spMkLst>
            <pc:docMk/>
            <pc:sldMk cId="1741440548" sldId="1099"/>
            <ac:spMk id="3" creationId="{047737E1-1C84-D8B0-BB23-B3AFC2A24C54}"/>
          </ac:spMkLst>
        </pc:spChg>
        <pc:spChg chg="add">
          <ac:chgData name="Jasenka Begić" userId="420c8e63-a595-4467-bd93-738224b7d824" providerId="ADAL" clId="{02E57CF1-17AB-40A0-86F4-7199CCB5CBE8}" dt="2024-12-10T09:50:04.647" v="714" actId="26606"/>
          <ac:spMkLst>
            <pc:docMk/>
            <pc:sldMk cId="1741440548" sldId="1099"/>
            <ac:spMk id="8" creationId="{7515D20E-1AB7-4E74-9236-2B72B63D60B6}"/>
          </ac:spMkLst>
        </pc:spChg>
        <pc:spChg chg="add">
          <ac:chgData name="Jasenka Begić" userId="420c8e63-a595-4467-bd93-738224b7d824" providerId="ADAL" clId="{02E57CF1-17AB-40A0-86F4-7199CCB5CBE8}" dt="2024-12-10T09:50:04.647" v="714" actId="26606"/>
          <ac:spMkLst>
            <pc:docMk/>
            <pc:sldMk cId="1741440548" sldId="1099"/>
            <ac:spMk id="15" creationId="{3873B707-463F-40B0-8227-E8CC6C67EB25}"/>
          </ac:spMkLst>
        </pc:spChg>
        <pc:spChg chg="add">
          <ac:chgData name="Jasenka Begić" userId="420c8e63-a595-4467-bd93-738224b7d824" providerId="ADAL" clId="{02E57CF1-17AB-40A0-86F4-7199CCB5CBE8}" dt="2024-12-10T09:50:04.647" v="714" actId="26606"/>
          <ac:spMkLst>
            <pc:docMk/>
            <pc:sldMk cId="1741440548" sldId="1099"/>
            <ac:spMk id="17" creationId="{19C9EAEA-39D0-4B0E-A0EB-51E7B26740B1}"/>
          </ac:spMkLst>
        </pc:spChg>
        <pc:grpChg chg="add">
          <ac:chgData name="Jasenka Begić" userId="420c8e63-a595-4467-bd93-738224b7d824" providerId="ADAL" clId="{02E57CF1-17AB-40A0-86F4-7199CCB5CBE8}" dt="2024-12-10T09:50:04.647" v="714" actId="26606"/>
          <ac:grpSpMkLst>
            <pc:docMk/>
            <pc:sldMk cId="1741440548" sldId="1099"/>
            <ac:grpSpMk id="10" creationId="{032D8612-31EB-44CF-A1D0-14FD4C705424}"/>
          </ac:grpSpMkLst>
        </pc:grpChg>
      </pc:sldChg>
      <pc:sldChg chg="modSp mod">
        <pc:chgData name="Jasenka Begić" userId="420c8e63-a595-4467-bd93-738224b7d824" providerId="ADAL" clId="{02E57CF1-17AB-40A0-86F4-7199CCB5CBE8}" dt="2024-12-10T09:39:38.797" v="242" actId="27636"/>
        <pc:sldMkLst>
          <pc:docMk/>
          <pc:sldMk cId="1716084248" sldId="1100"/>
        </pc:sldMkLst>
        <pc:spChg chg="mod">
          <ac:chgData name="Jasenka Begić" userId="420c8e63-a595-4467-bd93-738224b7d824" providerId="ADAL" clId="{02E57CF1-17AB-40A0-86F4-7199CCB5CBE8}" dt="2024-12-10T09:39:38.797" v="242" actId="27636"/>
          <ac:spMkLst>
            <pc:docMk/>
            <pc:sldMk cId="1716084248" sldId="1100"/>
            <ac:spMk id="3" creationId="{B3A5ACEC-BD88-BFEA-7FE0-B1A9EA6D06D2}"/>
          </ac:spMkLst>
        </pc:spChg>
      </pc:sldChg>
      <pc:sldChg chg="addSp modSp mod setBg">
        <pc:chgData name="Jasenka Begić" userId="420c8e63-a595-4467-bd93-738224b7d824" providerId="ADAL" clId="{02E57CF1-17AB-40A0-86F4-7199CCB5CBE8}" dt="2024-12-10T09:49:10.871" v="711" actId="113"/>
        <pc:sldMkLst>
          <pc:docMk/>
          <pc:sldMk cId="2654361821" sldId="1101"/>
        </pc:sldMkLst>
        <pc:spChg chg="mod">
          <ac:chgData name="Jasenka Begić" userId="420c8e63-a595-4467-bd93-738224b7d824" providerId="ADAL" clId="{02E57CF1-17AB-40A0-86F4-7199CCB5CBE8}" dt="2024-12-10T09:48:59.482" v="709" actId="26606"/>
          <ac:spMkLst>
            <pc:docMk/>
            <pc:sldMk cId="2654361821" sldId="1101"/>
            <ac:spMk id="2" creationId="{BCF45FCD-C0B6-6523-6DF3-1E1195F5B475}"/>
          </ac:spMkLst>
        </pc:spChg>
        <pc:spChg chg="mod">
          <ac:chgData name="Jasenka Begić" userId="420c8e63-a595-4467-bd93-738224b7d824" providerId="ADAL" clId="{02E57CF1-17AB-40A0-86F4-7199CCB5CBE8}" dt="2024-12-10T09:49:10.871" v="711" actId="113"/>
          <ac:spMkLst>
            <pc:docMk/>
            <pc:sldMk cId="2654361821" sldId="1101"/>
            <ac:spMk id="3" creationId="{246D5CCD-D376-7AAA-8D41-0F47AAB7F697}"/>
          </ac:spMkLst>
        </pc:spChg>
        <pc:spChg chg="add">
          <ac:chgData name="Jasenka Begić" userId="420c8e63-a595-4467-bd93-738224b7d824" providerId="ADAL" clId="{02E57CF1-17AB-40A0-86F4-7199CCB5CBE8}" dt="2024-12-10T09:48:59.482" v="709" actId="26606"/>
          <ac:spMkLst>
            <pc:docMk/>
            <pc:sldMk cId="2654361821" sldId="1101"/>
            <ac:spMk id="8" creationId="{DBF61EA3-B236-439E-9C0B-340980D56BEE}"/>
          </ac:spMkLst>
        </pc:spChg>
        <pc:spChg chg="add">
          <ac:chgData name="Jasenka Begić" userId="420c8e63-a595-4467-bd93-738224b7d824" providerId="ADAL" clId="{02E57CF1-17AB-40A0-86F4-7199CCB5CBE8}" dt="2024-12-10T09:48:59.482" v="709" actId="26606"/>
          <ac:spMkLst>
            <pc:docMk/>
            <pc:sldMk cId="2654361821" sldId="1101"/>
            <ac:spMk id="14" creationId="{E659831F-0D9A-4C63-9EBB-8435B85A440F}"/>
          </ac:spMkLst>
        </pc:spChg>
        <pc:grpChg chg="add">
          <ac:chgData name="Jasenka Begić" userId="420c8e63-a595-4467-bd93-738224b7d824" providerId="ADAL" clId="{02E57CF1-17AB-40A0-86F4-7199CCB5CBE8}" dt="2024-12-10T09:48:59.482" v="709" actId="26606"/>
          <ac:grpSpMkLst>
            <pc:docMk/>
            <pc:sldMk cId="2654361821" sldId="1101"/>
            <ac:grpSpMk id="10" creationId="{28FAF094-D087-493F-8DF9-A486C2D6BBAA}"/>
          </ac:grpSpMkLst>
        </pc:grpChg>
      </pc:sldChg>
      <pc:sldChg chg="modSp mod">
        <pc:chgData name="Jasenka Begić" userId="420c8e63-a595-4467-bd93-738224b7d824" providerId="ADAL" clId="{02E57CF1-17AB-40A0-86F4-7199CCB5CBE8}" dt="2024-12-10T09:38:49.765" v="166" actId="20577"/>
        <pc:sldMkLst>
          <pc:docMk/>
          <pc:sldMk cId="2229519187" sldId="1102"/>
        </pc:sldMkLst>
        <pc:spChg chg="mod">
          <ac:chgData name="Jasenka Begić" userId="420c8e63-a595-4467-bd93-738224b7d824" providerId="ADAL" clId="{02E57CF1-17AB-40A0-86F4-7199CCB5CBE8}" dt="2024-12-10T09:38:49.765" v="166" actId="20577"/>
          <ac:spMkLst>
            <pc:docMk/>
            <pc:sldMk cId="2229519187" sldId="1102"/>
            <ac:spMk id="3" creationId="{06D076C0-AB6A-E0EC-AB8F-03FD5097F3AD}"/>
          </ac:spMkLst>
        </pc:spChg>
      </pc:sldChg>
      <pc:sldChg chg="addSp delSp add del setBg delDesignElem">
        <pc:chgData name="Jasenka Begić" userId="420c8e63-a595-4467-bd93-738224b7d824" providerId="ADAL" clId="{02E57CF1-17AB-40A0-86F4-7199CCB5CBE8}" dt="2024-12-10T09:37:30.146" v="63"/>
        <pc:sldMkLst>
          <pc:docMk/>
          <pc:sldMk cId="2608535664" sldId="1102"/>
        </pc:sldMkLst>
        <pc:spChg chg="add del">
          <ac:chgData name="Jasenka Begić" userId="420c8e63-a595-4467-bd93-738224b7d824" providerId="ADAL" clId="{02E57CF1-17AB-40A0-86F4-7199CCB5CBE8}" dt="2024-12-10T09:37:30.146" v="63"/>
          <ac:spMkLst>
            <pc:docMk/>
            <pc:sldMk cId="2608535664" sldId="1102"/>
            <ac:spMk id="8" creationId="{373C2036-42DD-FBB9-5360-825B62229156}"/>
          </ac:spMkLst>
        </pc:spChg>
        <pc:spChg chg="add del">
          <ac:chgData name="Jasenka Begić" userId="420c8e63-a595-4467-bd93-738224b7d824" providerId="ADAL" clId="{02E57CF1-17AB-40A0-86F4-7199CCB5CBE8}" dt="2024-12-10T09:37:30.146" v="63"/>
          <ac:spMkLst>
            <pc:docMk/>
            <pc:sldMk cId="2608535664" sldId="1102"/>
            <ac:spMk id="10" creationId="{1BD3DBD0-3C11-7E5E-B9F7-5C6853AF8B9C}"/>
          </ac:spMkLst>
        </pc:spChg>
        <pc:spChg chg="add del">
          <ac:chgData name="Jasenka Begić" userId="420c8e63-a595-4467-bd93-738224b7d824" providerId="ADAL" clId="{02E57CF1-17AB-40A0-86F4-7199CCB5CBE8}" dt="2024-12-10T09:37:30.146" v="63"/>
          <ac:spMkLst>
            <pc:docMk/>
            <pc:sldMk cId="2608535664" sldId="1102"/>
            <ac:spMk id="12" creationId="{05CB38F5-148A-0E5E-A3B0-BCCD34CBFF53}"/>
          </ac:spMkLst>
        </pc:spChg>
        <pc:spChg chg="add del">
          <ac:chgData name="Jasenka Begić" userId="420c8e63-a595-4467-bd93-738224b7d824" providerId="ADAL" clId="{02E57CF1-17AB-40A0-86F4-7199CCB5CBE8}" dt="2024-12-10T09:37:30.146" v="63"/>
          <ac:spMkLst>
            <pc:docMk/>
            <pc:sldMk cId="2608535664" sldId="1102"/>
            <ac:spMk id="14" creationId="{3E1F31FC-496B-74F4-F999-EB70E9C82A95}"/>
          </ac:spMkLst>
        </pc:spChg>
      </pc:sldChg>
      <pc:sldChg chg="modSp mod">
        <pc:chgData name="Jasenka Begić" userId="420c8e63-a595-4467-bd93-738224b7d824" providerId="ADAL" clId="{02E57CF1-17AB-40A0-86F4-7199CCB5CBE8}" dt="2024-12-10T09:44:41.093" v="401" actId="20577"/>
        <pc:sldMkLst>
          <pc:docMk/>
          <pc:sldMk cId="59921754" sldId="1103"/>
        </pc:sldMkLst>
        <pc:spChg chg="mod">
          <ac:chgData name="Jasenka Begić" userId="420c8e63-a595-4467-bd93-738224b7d824" providerId="ADAL" clId="{02E57CF1-17AB-40A0-86F4-7199CCB5CBE8}" dt="2024-12-10T09:43:20.487" v="344" actId="255"/>
          <ac:spMkLst>
            <pc:docMk/>
            <pc:sldMk cId="59921754" sldId="1103"/>
            <ac:spMk id="2" creationId="{F75528D0-BB82-15B9-281A-BAA3BD811BF0}"/>
          </ac:spMkLst>
        </pc:spChg>
        <pc:spChg chg="mod">
          <ac:chgData name="Jasenka Begić" userId="420c8e63-a595-4467-bd93-738224b7d824" providerId="ADAL" clId="{02E57CF1-17AB-40A0-86F4-7199CCB5CBE8}" dt="2024-12-10T09:44:41.093" v="401" actId="20577"/>
          <ac:spMkLst>
            <pc:docMk/>
            <pc:sldMk cId="59921754" sldId="1103"/>
            <ac:spMk id="3" creationId="{9759C53B-0B0A-B9C0-C64A-6CE4427213C6}"/>
          </ac:spMkLst>
        </pc:spChg>
      </pc:sldChg>
      <pc:sldChg chg="addSp delSp add del setBg delDesignElem">
        <pc:chgData name="Jasenka Begić" userId="420c8e63-a595-4467-bd93-738224b7d824" providerId="ADAL" clId="{02E57CF1-17AB-40A0-86F4-7199CCB5CBE8}" dt="2024-12-10T09:42:56.634" v="320"/>
        <pc:sldMkLst>
          <pc:docMk/>
          <pc:sldMk cId="2880620339" sldId="1103"/>
        </pc:sldMkLst>
        <pc:spChg chg="add del">
          <ac:chgData name="Jasenka Begić" userId="420c8e63-a595-4467-bd93-738224b7d824" providerId="ADAL" clId="{02E57CF1-17AB-40A0-86F4-7199CCB5CBE8}" dt="2024-12-10T09:42:56.634" v="320"/>
          <ac:spMkLst>
            <pc:docMk/>
            <pc:sldMk cId="2880620339" sldId="1103"/>
            <ac:spMk id="8" creationId="{E452CFEF-0EC5-AB4E-A329-006A3F59D837}"/>
          </ac:spMkLst>
        </pc:spChg>
        <pc:spChg chg="add del">
          <ac:chgData name="Jasenka Begić" userId="420c8e63-a595-4467-bd93-738224b7d824" providerId="ADAL" clId="{02E57CF1-17AB-40A0-86F4-7199CCB5CBE8}" dt="2024-12-10T09:42:56.634" v="320"/>
          <ac:spMkLst>
            <pc:docMk/>
            <pc:sldMk cId="2880620339" sldId="1103"/>
            <ac:spMk id="10" creationId="{D90D9005-A229-E675-C1F7-2D6A887FE060}"/>
          </ac:spMkLst>
        </pc:spChg>
        <pc:spChg chg="add del">
          <ac:chgData name="Jasenka Begić" userId="420c8e63-a595-4467-bd93-738224b7d824" providerId="ADAL" clId="{02E57CF1-17AB-40A0-86F4-7199CCB5CBE8}" dt="2024-12-10T09:42:56.634" v="320"/>
          <ac:spMkLst>
            <pc:docMk/>
            <pc:sldMk cId="2880620339" sldId="1103"/>
            <ac:spMk id="12" creationId="{800C426A-87FA-399E-C96B-0B14C2C20519}"/>
          </ac:spMkLst>
        </pc:spChg>
        <pc:cxnChg chg="add del">
          <ac:chgData name="Jasenka Begić" userId="420c8e63-a595-4467-bd93-738224b7d824" providerId="ADAL" clId="{02E57CF1-17AB-40A0-86F4-7199CCB5CBE8}" dt="2024-12-10T09:42:56.634" v="320"/>
          <ac:cxnSpMkLst>
            <pc:docMk/>
            <pc:sldMk cId="2880620339" sldId="1103"/>
            <ac:cxnSpMk id="14" creationId="{23FB20D6-A177-20A3-999F-8918AC788B39}"/>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BCC036-F801-42DC-960B-98819E90659B}"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0244B29A-308A-45AD-9C22-1D79585057D2}">
      <dgm:prSet/>
      <dgm:spPr/>
      <dgm:t>
        <a:bodyPr/>
        <a:lstStyle/>
        <a:p>
          <a:r>
            <a:rPr lang="hr-HR" b="1" dirty="0">
              <a:latin typeface="Arial" panose="020B0604020202020204" pitchFamily="34" charset="0"/>
              <a:cs typeface="Arial" panose="020B0604020202020204" pitchFamily="34" charset="0"/>
            </a:rPr>
            <a:t>Akademska inteligencija se može poticati prilikama kao što su:</a:t>
          </a:r>
          <a:endParaRPr lang="en-US" b="1" dirty="0">
            <a:latin typeface="Arial" panose="020B0604020202020204" pitchFamily="34" charset="0"/>
            <a:cs typeface="Arial" panose="020B0604020202020204" pitchFamily="34" charset="0"/>
          </a:endParaRPr>
        </a:p>
      </dgm:t>
    </dgm:pt>
    <dgm:pt modelId="{85DD38D6-8E04-4F05-A6A8-D99796E88F26}" type="parTrans" cxnId="{B8CBFDFF-96F5-4C70-AC48-27691E305CD4}">
      <dgm:prSet/>
      <dgm:spPr/>
      <dgm:t>
        <a:bodyPr/>
        <a:lstStyle/>
        <a:p>
          <a:endParaRPr lang="en-US"/>
        </a:p>
      </dgm:t>
    </dgm:pt>
    <dgm:pt modelId="{6CA8C8F0-4958-4D0B-B962-380598CE72F9}" type="sibTrans" cxnId="{B8CBFDFF-96F5-4C70-AC48-27691E305CD4}">
      <dgm:prSet/>
      <dgm:spPr/>
      <dgm:t>
        <a:bodyPr/>
        <a:lstStyle/>
        <a:p>
          <a:endParaRPr lang="en-US"/>
        </a:p>
      </dgm:t>
    </dgm:pt>
    <dgm:pt modelId="{9F93E79D-4A61-4B2A-888F-BDAB8F78A97B}">
      <dgm:prSet/>
      <dgm:spPr/>
      <dgm:t>
        <a:bodyPr/>
        <a:lstStyle/>
        <a:p>
          <a:r>
            <a:rPr lang="hr-HR" dirty="0">
              <a:latin typeface="Arial" panose="020B0604020202020204" pitchFamily="34" charset="0"/>
              <a:cs typeface="Arial" panose="020B0604020202020204" pitchFamily="34" charset="0"/>
            </a:rPr>
            <a:t>Pristup knjigama, opremi i učinkovitom poučavanju</a:t>
          </a:r>
          <a:endParaRPr lang="en-US" dirty="0">
            <a:latin typeface="Arial" panose="020B0604020202020204" pitchFamily="34" charset="0"/>
            <a:cs typeface="Arial" panose="020B0604020202020204" pitchFamily="34" charset="0"/>
          </a:endParaRPr>
        </a:p>
      </dgm:t>
    </dgm:pt>
    <dgm:pt modelId="{CAC48F09-AA77-4D75-8B28-FAAB589DAAB7}" type="parTrans" cxnId="{8EB26DB1-DF88-430F-B22C-29A28B6D3E52}">
      <dgm:prSet/>
      <dgm:spPr/>
      <dgm:t>
        <a:bodyPr/>
        <a:lstStyle/>
        <a:p>
          <a:endParaRPr lang="en-US"/>
        </a:p>
      </dgm:t>
    </dgm:pt>
    <dgm:pt modelId="{BF01832A-F964-4023-9D11-F48280F65AF4}" type="sibTrans" cxnId="{8EB26DB1-DF88-430F-B22C-29A28B6D3E52}">
      <dgm:prSet/>
      <dgm:spPr/>
      <dgm:t>
        <a:bodyPr/>
        <a:lstStyle/>
        <a:p>
          <a:endParaRPr lang="en-US"/>
        </a:p>
      </dgm:t>
    </dgm:pt>
    <dgm:pt modelId="{D83BD8DE-D80F-4BB6-8F8F-A137E6A3622E}">
      <dgm:prSet/>
      <dgm:spPr/>
      <dgm:t>
        <a:bodyPr/>
        <a:lstStyle/>
        <a:p>
          <a:r>
            <a:rPr lang="hr-HR" dirty="0">
              <a:latin typeface="Arial" panose="020B0604020202020204" pitchFamily="34" charset="0"/>
              <a:cs typeface="Arial" panose="020B0604020202020204" pitchFamily="34" charset="0"/>
            </a:rPr>
            <a:t>Dostatna količina vremena za učenje, razmišljanje i vježbu</a:t>
          </a:r>
          <a:endParaRPr lang="en-US" dirty="0">
            <a:latin typeface="Arial" panose="020B0604020202020204" pitchFamily="34" charset="0"/>
            <a:cs typeface="Arial" panose="020B0604020202020204" pitchFamily="34" charset="0"/>
          </a:endParaRPr>
        </a:p>
      </dgm:t>
    </dgm:pt>
    <dgm:pt modelId="{DC482CD7-B41E-475D-89B5-742A53DD827F}" type="parTrans" cxnId="{B72394D6-260F-46BF-9EF5-9B43A143DB4A}">
      <dgm:prSet/>
      <dgm:spPr/>
      <dgm:t>
        <a:bodyPr/>
        <a:lstStyle/>
        <a:p>
          <a:endParaRPr lang="en-US"/>
        </a:p>
      </dgm:t>
    </dgm:pt>
    <dgm:pt modelId="{796DB2CE-9873-44EA-8C07-20B7F28FCE01}" type="sibTrans" cxnId="{B72394D6-260F-46BF-9EF5-9B43A143DB4A}">
      <dgm:prSet/>
      <dgm:spPr/>
      <dgm:t>
        <a:bodyPr/>
        <a:lstStyle/>
        <a:p>
          <a:endParaRPr lang="en-US"/>
        </a:p>
      </dgm:t>
    </dgm:pt>
    <dgm:pt modelId="{DA1F5C8C-7421-4102-ACB3-4DED9F037BD2}">
      <dgm:prSet/>
      <dgm:spPr/>
      <dgm:t>
        <a:bodyPr/>
        <a:lstStyle/>
        <a:p>
          <a:r>
            <a:rPr lang="hr-HR" dirty="0">
              <a:latin typeface="Arial" panose="020B0604020202020204" pitchFamily="34" charset="0"/>
              <a:cs typeface="Arial" panose="020B0604020202020204" pitchFamily="34" charset="0"/>
            </a:rPr>
            <a:t>Poticajni razgovori koji zahtijevaju aktivno sudjelovanje i razmišljanje</a:t>
          </a:r>
          <a:endParaRPr lang="en-US" dirty="0">
            <a:latin typeface="Arial" panose="020B0604020202020204" pitchFamily="34" charset="0"/>
            <a:cs typeface="Arial" panose="020B0604020202020204" pitchFamily="34" charset="0"/>
          </a:endParaRPr>
        </a:p>
      </dgm:t>
    </dgm:pt>
    <dgm:pt modelId="{58361906-4D80-47D1-9DEA-499F43C7E8A5}" type="parTrans" cxnId="{BF35E22C-04F3-4094-A1FA-A13A19CA7DC2}">
      <dgm:prSet/>
      <dgm:spPr/>
      <dgm:t>
        <a:bodyPr/>
        <a:lstStyle/>
        <a:p>
          <a:endParaRPr lang="en-US"/>
        </a:p>
      </dgm:t>
    </dgm:pt>
    <dgm:pt modelId="{258AA0E7-0390-449D-962F-9F5241A20C14}" type="sibTrans" cxnId="{BF35E22C-04F3-4094-A1FA-A13A19CA7DC2}">
      <dgm:prSet/>
      <dgm:spPr/>
      <dgm:t>
        <a:bodyPr/>
        <a:lstStyle/>
        <a:p>
          <a:endParaRPr lang="en-US"/>
        </a:p>
      </dgm:t>
    </dgm:pt>
    <dgm:pt modelId="{ED0A83D1-5EE5-4C6B-81EC-7773252AD829}">
      <dgm:prSet/>
      <dgm:spPr/>
      <dgm:t>
        <a:bodyPr/>
        <a:lstStyle/>
        <a:p>
          <a:r>
            <a:rPr lang="hr-HR" dirty="0">
              <a:latin typeface="Arial" panose="020B0604020202020204" pitchFamily="34" charset="0"/>
              <a:cs typeface="Arial" panose="020B0604020202020204" pitchFamily="34" charset="0"/>
            </a:rPr>
            <a:t>Činjenica da ljudi koji su vam važni uvažavaju vaše specifične interese</a:t>
          </a:r>
          <a:endParaRPr lang="en-US" dirty="0">
            <a:latin typeface="Arial" panose="020B0604020202020204" pitchFamily="34" charset="0"/>
            <a:cs typeface="Arial" panose="020B0604020202020204" pitchFamily="34" charset="0"/>
          </a:endParaRPr>
        </a:p>
      </dgm:t>
    </dgm:pt>
    <dgm:pt modelId="{207C9F72-C5B5-4926-BEB5-7F15D3BC06F0}" type="parTrans" cxnId="{5FF4F18E-31B3-443E-8B02-34A7C2C435F0}">
      <dgm:prSet/>
      <dgm:spPr/>
      <dgm:t>
        <a:bodyPr/>
        <a:lstStyle/>
        <a:p>
          <a:endParaRPr lang="en-US"/>
        </a:p>
      </dgm:t>
    </dgm:pt>
    <dgm:pt modelId="{61E1B581-78D8-4CC7-9E41-48CCE625E97B}" type="sibTrans" cxnId="{5FF4F18E-31B3-443E-8B02-34A7C2C435F0}">
      <dgm:prSet/>
      <dgm:spPr/>
      <dgm:t>
        <a:bodyPr/>
        <a:lstStyle/>
        <a:p>
          <a:endParaRPr lang="en-US"/>
        </a:p>
      </dgm:t>
    </dgm:pt>
    <dgm:pt modelId="{B29562B0-4617-475E-985F-46D83D7E17BF}">
      <dgm:prSet/>
      <dgm:spPr/>
      <dgm:t>
        <a:bodyPr/>
        <a:lstStyle/>
        <a:p>
          <a:r>
            <a:rPr lang="hr-HR" dirty="0">
              <a:latin typeface="Arial" panose="020B0604020202020204" pitchFamily="34" charset="0"/>
              <a:cs typeface="Arial" panose="020B0604020202020204" pitchFamily="34" charset="0"/>
            </a:rPr>
            <a:t>Život u kulturi koja vrednuje akademsku inteligenciju</a:t>
          </a:r>
          <a:endParaRPr lang="en-US" dirty="0">
            <a:latin typeface="Arial" panose="020B0604020202020204" pitchFamily="34" charset="0"/>
            <a:cs typeface="Arial" panose="020B0604020202020204" pitchFamily="34" charset="0"/>
          </a:endParaRPr>
        </a:p>
      </dgm:t>
    </dgm:pt>
    <dgm:pt modelId="{CD782D4C-9F64-4CB1-B914-FF7129222B81}" type="parTrans" cxnId="{BDB4DFBC-B027-48CA-98F7-6F3B1A73F36F}">
      <dgm:prSet/>
      <dgm:spPr/>
      <dgm:t>
        <a:bodyPr/>
        <a:lstStyle/>
        <a:p>
          <a:endParaRPr lang="en-US"/>
        </a:p>
      </dgm:t>
    </dgm:pt>
    <dgm:pt modelId="{48372BFD-C896-4190-8048-F3CC3675D6D6}" type="sibTrans" cxnId="{BDB4DFBC-B027-48CA-98F7-6F3B1A73F36F}">
      <dgm:prSet/>
      <dgm:spPr/>
      <dgm:t>
        <a:bodyPr/>
        <a:lstStyle/>
        <a:p>
          <a:endParaRPr lang="en-US"/>
        </a:p>
      </dgm:t>
    </dgm:pt>
    <dgm:pt modelId="{B2E61CE9-A4C4-4BBB-B882-09CC5028CC23}" type="pres">
      <dgm:prSet presAssocID="{E4BCC036-F801-42DC-960B-98819E90659B}" presName="vert0" presStyleCnt="0">
        <dgm:presLayoutVars>
          <dgm:dir/>
          <dgm:animOne val="branch"/>
          <dgm:animLvl val="lvl"/>
        </dgm:presLayoutVars>
      </dgm:prSet>
      <dgm:spPr/>
    </dgm:pt>
    <dgm:pt modelId="{A77C9C26-FE47-432D-871A-888656C5B43A}" type="pres">
      <dgm:prSet presAssocID="{0244B29A-308A-45AD-9C22-1D79585057D2}" presName="thickLine" presStyleLbl="alignNode1" presStyleIdx="0" presStyleCnt="6"/>
      <dgm:spPr/>
    </dgm:pt>
    <dgm:pt modelId="{FC52A7DD-7684-4084-8106-3FD305A3C1D1}" type="pres">
      <dgm:prSet presAssocID="{0244B29A-308A-45AD-9C22-1D79585057D2}" presName="horz1" presStyleCnt="0"/>
      <dgm:spPr/>
    </dgm:pt>
    <dgm:pt modelId="{AED3564D-C1E0-4F4E-AF5A-E01AAAB2A65C}" type="pres">
      <dgm:prSet presAssocID="{0244B29A-308A-45AD-9C22-1D79585057D2}" presName="tx1" presStyleLbl="revTx" presStyleIdx="0" presStyleCnt="6"/>
      <dgm:spPr/>
    </dgm:pt>
    <dgm:pt modelId="{4A74765E-E93E-456F-A07D-5CE978FE5AA8}" type="pres">
      <dgm:prSet presAssocID="{0244B29A-308A-45AD-9C22-1D79585057D2}" presName="vert1" presStyleCnt="0"/>
      <dgm:spPr/>
    </dgm:pt>
    <dgm:pt modelId="{E5A22C17-E6FC-406F-BA87-9D84C0BD2E73}" type="pres">
      <dgm:prSet presAssocID="{9F93E79D-4A61-4B2A-888F-BDAB8F78A97B}" presName="thickLine" presStyleLbl="alignNode1" presStyleIdx="1" presStyleCnt="6"/>
      <dgm:spPr/>
    </dgm:pt>
    <dgm:pt modelId="{C7B29AF1-F04E-40C0-A8CE-304EB981280A}" type="pres">
      <dgm:prSet presAssocID="{9F93E79D-4A61-4B2A-888F-BDAB8F78A97B}" presName="horz1" presStyleCnt="0"/>
      <dgm:spPr/>
    </dgm:pt>
    <dgm:pt modelId="{19D19D6C-2D18-46C7-BF95-74D94C512BE6}" type="pres">
      <dgm:prSet presAssocID="{9F93E79D-4A61-4B2A-888F-BDAB8F78A97B}" presName="tx1" presStyleLbl="revTx" presStyleIdx="1" presStyleCnt="6"/>
      <dgm:spPr/>
    </dgm:pt>
    <dgm:pt modelId="{91A4E27C-F908-449A-8FE3-B5688F3311F5}" type="pres">
      <dgm:prSet presAssocID="{9F93E79D-4A61-4B2A-888F-BDAB8F78A97B}" presName="vert1" presStyleCnt="0"/>
      <dgm:spPr/>
    </dgm:pt>
    <dgm:pt modelId="{7DD5E603-1F46-4327-8ED1-3B7B76D8A90A}" type="pres">
      <dgm:prSet presAssocID="{D83BD8DE-D80F-4BB6-8F8F-A137E6A3622E}" presName="thickLine" presStyleLbl="alignNode1" presStyleIdx="2" presStyleCnt="6"/>
      <dgm:spPr/>
    </dgm:pt>
    <dgm:pt modelId="{2E5FC2A5-B881-435B-A86F-35CE76066AE6}" type="pres">
      <dgm:prSet presAssocID="{D83BD8DE-D80F-4BB6-8F8F-A137E6A3622E}" presName="horz1" presStyleCnt="0"/>
      <dgm:spPr/>
    </dgm:pt>
    <dgm:pt modelId="{33BCFCC8-EB30-4109-ADB4-EA5A99558A10}" type="pres">
      <dgm:prSet presAssocID="{D83BD8DE-D80F-4BB6-8F8F-A137E6A3622E}" presName="tx1" presStyleLbl="revTx" presStyleIdx="2" presStyleCnt="6"/>
      <dgm:spPr/>
    </dgm:pt>
    <dgm:pt modelId="{0A448895-8CEB-4DC1-A76B-18B98E57BE0E}" type="pres">
      <dgm:prSet presAssocID="{D83BD8DE-D80F-4BB6-8F8F-A137E6A3622E}" presName="vert1" presStyleCnt="0"/>
      <dgm:spPr/>
    </dgm:pt>
    <dgm:pt modelId="{54E1AF51-F584-46FE-968E-AF8476BF6128}" type="pres">
      <dgm:prSet presAssocID="{DA1F5C8C-7421-4102-ACB3-4DED9F037BD2}" presName="thickLine" presStyleLbl="alignNode1" presStyleIdx="3" presStyleCnt="6"/>
      <dgm:spPr/>
    </dgm:pt>
    <dgm:pt modelId="{1DB7B12F-2612-4261-AFBF-E4F157D57097}" type="pres">
      <dgm:prSet presAssocID="{DA1F5C8C-7421-4102-ACB3-4DED9F037BD2}" presName="horz1" presStyleCnt="0"/>
      <dgm:spPr/>
    </dgm:pt>
    <dgm:pt modelId="{7EB9390E-06B2-43FA-8320-8495364AD792}" type="pres">
      <dgm:prSet presAssocID="{DA1F5C8C-7421-4102-ACB3-4DED9F037BD2}" presName="tx1" presStyleLbl="revTx" presStyleIdx="3" presStyleCnt="6"/>
      <dgm:spPr/>
    </dgm:pt>
    <dgm:pt modelId="{148BB1B3-55C4-4902-B4C6-895B09E0207A}" type="pres">
      <dgm:prSet presAssocID="{DA1F5C8C-7421-4102-ACB3-4DED9F037BD2}" presName="vert1" presStyleCnt="0"/>
      <dgm:spPr/>
    </dgm:pt>
    <dgm:pt modelId="{E06F086F-737D-4B38-A4EB-7F8BF2CA318E}" type="pres">
      <dgm:prSet presAssocID="{ED0A83D1-5EE5-4C6B-81EC-7773252AD829}" presName="thickLine" presStyleLbl="alignNode1" presStyleIdx="4" presStyleCnt="6"/>
      <dgm:spPr/>
    </dgm:pt>
    <dgm:pt modelId="{2EE2C0AC-BC1C-4A9C-B799-FDD86FADC157}" type="pres">
      <dgm:prSet presAssocID="{ED0A83D1-5EE5-4C6B-81EC-7773252AD829}" presName="horz1" presStyleCnt="0"/>
      <dgm:spPr/>
    </dgm:pt>
    <dgm:pt modelId="{DE8BDBBC-E0E5-4924-9A24-0028CF56D239}" type="pres">
      <dgm:prSet presAssocID="{ED0A83D1-5EE5-4C6B-81EC-7773252AD829}" presName="tx1" presStyleLbl="revTx" presStyleIdx="4" presStyleCnt="6"/>
      <dgm:spPr/>
    </dgm:pt>
    <dgm:pt modelId="{DECFA254-9DF1-4200-8509-F3EBA52E3B49}" type="pres">
      <dgm:prSet presAssocID="{ED0A83D1-5EE5-4C6B-81EC-7773252AD829}" presName="vert1" presStyleCnt="0"/>
      <dgm:spPr/>
    </dgm:pt>
    <dgm:pt modelId="{9A65805A-72AF-4839-B5C1-4CB5220780FC}" type="pres">
      <dgm:prSet presAssocID="{B29562B0-4617-475E-985F-46D83D7E17BF}" presName="thickLine" presStyleLbl="alignNode1" presStyleIdx="5" presStyleCnt="6"/>
      <dgm:spPr/>
    </dgm:pt>
    <dgm:pt modelId="{08A35CE1-8D3B-47B7-B67E-083802F4F497}" type="pres">
      <dgm:prSet presAssocID="{B29562B0-4617-475E-985F-46D83D7E17BF}" presName="horz1" presStyleCnt="0"/>
      <dgm:spPr/>
    </dgm:pt>
    <dgm:pt modelId="{A8167EDE-C9F6-4F6B-9467-21478BD9F68D}" type="pres">
      <dgm:prSet presAssocID="{B29562B0-4617-475E-985F-46D83D7E17BF}" presName="tx1" presStyleLbl="revTx" presStyleIdx="5" presStyleCnt="6"/>
      <dgm:spPr/>
    </dgm:pt>
    <dgm:pt modelId="{4ACF0629-DDA3-4D3F-BB8A-86102631E8F6}" type="pres">
      <dgm:prSet presAssocID="{B29562B0-4617-475E-985F-46D83D7E17BF}" presName="vert1" presStyleCnt="0"/>
      <dgm:spPr/>
    </dgm:pt>
  </dgm:ptLst>
  <dgm:cxnLst>
    <dgm:cxn modelId="{0BB8F40F-36FF-48E7-9607-AD077759716C}" type="presOf" srcId="{B29562B0-4617-475E-985F-46D83D7E17BF}" destId="{A8167EDE-C9F6-4F6B-9467-21478BD9F68D}" srcOrd="0" destOrd="0" presId="urn:microsoft.com/office/officeart/2008/layout/LinedList"/>
    <dgm:cxn modelId="{864C0329-3689-4602-A374-E5E026E086FE}" type="presOf" srcId="{9F93E79D-4A61-4B2A-888F-BDAB8F78A97B}" destId="{19D19D6C-2D18-46C7-BF95-74D94C512BE6}" srcOrd="0" destOrd="0" presId="urn:microsoft.com/office/officeart/2008/layout/LinedList"/>
    <dgm:cxn modelId="{BF35E22C-04F3-4094-A1FA-A13A19CA7DC2}" srcId="{E4BCC036-F801-42DC-960B-98819E90659B}" destId="{DA1F5C8C-7421-4102-ACB3-4DED9F037BD2}" srcOrd="3" destOrd="0" parTransId="{58361906-4D80-47D1-9DEA-499F43C7E8A5}" sibTransId="{258AA0E7-0390-449D-962F-9F5241A20C14}"/>
    <dgm:cxn modelId="{E68DFA7C-4785-4B2A-A4D2-28A9205EFBB7}" type="presOf" srcId="{DA1F5C8C-7421-4102-ACB3-4DED9F037BD2}" destId="{7EB9390E-06B2-43FA-8320-8495364AD792}" srcOrd="0" destOrd="0" presId="urn:microsoft.com/office/officeart/2008/layout/LinedList"/>
    <dgm:cxn modelId="{5FF4F18E-31B3-443E-8B02-34A7C2C435F0}" srcId="{E4BCC036-F801-42DC-960B-98819E90659B}" destId="{ED0A83D1-5EE5-4C6B-81EC-7773252AD829}" srcOrd="4" destOrd="0" parTransId="{207C9F72-C5B5-4926-BEB5-7F15D3BC06F0}" sibTransId="{61E1B581-78D8-4CC7-9E41-48CCE625E97B}"/>
    <dgm:cxn modelId="{8EB26DB1-DF88-430F-B22C-29A28B6D3E52}" srcId="{E4BCC036-F801-42DC-960B-98819E90659B}" destId="{9F93E79D-4A61-4B2A-888F-BDAB8F78A97B}" srcOrd="1" destOrd="0" parTransId="{CAC48F09-AA77-4D75-8B28-FAAB589DAAB7}" sibTransId="{BF01832A-F964-4023-9D11-F48280F65AF4}"/>
    <dgm:cxn modelId="{6A0D3FB6-646C-4296-BC0D-ED665A8EF9B0}" type="presOf" srcId="{0244B29A-308A-45AD-9C22-1D79585057D2}" destId="{AED3564D-C1E0-4F4E-AF5A-E01AAAB2A65C}" srcOrd="0" destOrd="0" presId="urn:microsoft.com/office/officeart/2008/layout/LinedList"/>
    <dgm:cxn modelId="{BDB4DFBC-B027-48CA-98F7-6F3B1A73F36F}" srcId="{E4BCC036-F801-42DC-960B-98819E90659B}" destId="{B29562B0-4617-475E-985F-46D83D7E17BF}" srcOrd="5" destOrd="0" parTransId="{CD782D4C-9F64-4CB1-B914-FF7129222B81}" sibTransId="{48372BFD-C896-4190-8048-F3CC3675D6D6}"/>
    <dgm:cxn modelId="{B72394D6-260F-46BF-9EF5-9B43A143DB4A}" srcId="{E4BCC036-F801-42DC-960B-98819E90659B}" destId="{D83BD8DE-D80F-4BB6-8F8F-A137E6A3622E}" srcOrd="2" destOrd="0" parTransId="{DC482CD7-B41E-475D-89B5-742A53DD827F}" sibTransId="{796DB2CE-9873-44EA-8C07-20B7F28FCE01}"/>
    <dgm:cxn modelId="{CBF254E0-2718-4D7C-9416-4FFC6F8022F5}" type="presOf" srcId="{ED0A83D1-5EE5-4C6B-81EC-7773252AD829}" destId="{DE8BDBBC-E0E5-4924-9A24-0028CF56D239}" srcOrd="0" destOrd="0" presId="urn:microsoft.com/office/officeart/2008/layout/LinedList"/>
    <dgm:cxn modelId="{2AA0DFFC-5B20-4614-9343-1641F70F13E6}" type="presOf" srcId="{D83BD8DE-D80F-4BB6-8F8F-A137E6A3622E}" destId="{33BCFCC8-EB30-4109-ADB4-EA5A99558A10}" srcOrd="0" destOrd="0" presId="urn:microsoft.com/office/officeart/2008/layout/LinedList"/>
    <dgm:cxn modelId="{72F02AFF-9F48-4D66-A657-D8C20C613FEF}" type="presOf" srcId="{E4BCC036-F801-42DC-960B-98819E90659B}" destId="{B2E61CE9-A4C4-4BBB-B882-09CC5028CC23}" srcOrd="0" destOrd="0" presId="urn:microsoft.com/office/officeart/2008/layout/LinedList"/>
    <dgm:cxn modelId="{B8CBFDFF-96F5-4C70-AC48-27691E305CD4}" srcId="{E4BCC036-F801-42DC-960B-98819E90659B}" destId="{0244B29A-308A-45AD-9C22-1D79585057D2}" srcOrd="0" destOrd="0" parTransId="{85DD38D6-8E04-4F05-A6A8-D99796E88F26}" sibTransId="{6CA8C8F0-4958-4D0B-B962-380598CE72F9}"/>
    <dgm:cxn modelId="{5D3D88AE-0F16-4E48-83D9-6D6E784F745B}" type="presParOf" srcId="{B2E61CE9-A4C4-4BBB-B882-09CC5028CC23}" destId="{A77C9C26-FE47-432D-871A-888656C5B43A}" srcOrd="0" destOrd="0" presId="urn:microsoft.com/office/officeart/2008/layout/LinedList"/>
    <dgm:cxn modelId="{3392C9A3-3DE1-4C1F-A5B0-D5BCD00011C4}" type="presParOf" srcId="{B2E61CE9-A4C4-4BBB-B882-09CC5028CC23}" destId="{FC52A7DD-7684-4084-8106-3FD305A3C1D1}" srcOrd="1" destOrd="0" presId="urn:microsoft.com/office/officeart/2008/layout/LinedList"/>
    <dgm:cxn modelId="{40562EAE-EB22-43D0-B671-8951C236197F}" type="presParOf" srcId="{FC52A7DD-7684-4084-8106-3FD305A3C1D1}" destId="{AED3564D-C1E0-4F4E-AF5A-E01AAAB2A65C}" srcOrd="0" destOrd="0" presId="urn:microsoft.com/office/officeart/2008/layout/LinedList"/>
    <dgm:cxn modelId="{C2B29186-A60F-4315-8548-B09BE6AE5E04}" type="presParOf" srcId="{FC52A7DD-7684-4084-8106-3FD305A3C1D1}" destId="{4A74765E-E93E-456F-A07D-5CE978FE5AA8}" srcOrd="1" destOrd="0" presId="urn:microsoft.com/office/officeart/2008/layout/LinedList"/>
    <dgm:cxn modelId="{3D51C41C-B231-4B4F-B39D-B9065A3B2108}" type="presParOf" srcId="{B2E61CE9-A4C4-4BBB-B882-09CC5028CC23}" destId="{E5A22C17-E6FC-406F-BA87-9D84C0BD2E73}" srcOrd="2" destOrd="0" presId="urn:microsoft.com/office/officeart/2008/layout/LinedList"/>
    <dgm:cxn modelId="{097A3F83-9A19-4658-8F32-0AD6B3D82E2E}" type="presParOf" srcId="{B2E61CE9-A4C4-4BBB-B882-09CC5028CC23}" destId="{C7B29AF1-F04E-40C0-A8CE-304EB981280A}" srcOrd="3" destOrd="0" presId="urn:microsoft.com/office/officeart/2008/layout/LinedList"/>
    <dgm:cxn modelId="{523F7D18-E95A-402E-8832-1A55E4CDF3FE}" type="presParOf" srcId="{C7B29AF1-F04E-40C0-A8CE-304EB981280A}" destId="{19D19D6C-2D18-46C7-BF95-74D94C512BE6}" srcOrd="0" destOrd="0" presId="urn:microsoft.com/office/officeart/2008/layout/LinedList"/>
    <dgm:cxn modelId="{3ACE305C-4C43-49B0-8B65-293498A064F6}" type="presParOf" srcId="{C7B29AF1-F04E-40C0-A8CE-304EB981280A}" destId="{91A4E27C-F908-449A-8FE3-B5688F3311F5}" srcOrd="1" destOrd="0" presId="urn:microsoft.com/office/officeart/2008/layout/LinedList"/>
    <dgm:cxn modelId="{99317A7F-E81F-4632-8764-349789937A6D}" type="presParOf" srcId="{B2E61CE9-A4C4-4BBB-B882-09CC5028CC23}" destId="{7DD5E603-1F46-4327-8ED1-3B7B76D8A90A}" srcOrd="4" destOrd="0" presId="urn:microsoft.com/office/officeart/2008/layout/LinedList"/>
    <dgm:cxn modelId="{16A566DD-362E-4587-BA41-ECE44EED1580}" type="presParOf" srcId="{B2E61CE9-A4C4-4BBB-B882-09CC5028CC23}" destId="{2E5FC2A5-B881-435B-A86F-35CE76066AE6}" srcOrd="5" destOrd="0" presId="urn:microsoft.com/office/officeart/2008/layout/LinedList"/>
    <dgm:cxn modelId="{0C0298AE-F8D8-40AD-84FB-7FF61C6E415F}" type="presParOf" srcId="{2E5FC2A5-B881-435B-A86F-35CE76066AE6}" destId="{33BCFCC8-EB30-4109-ADB4-EA5A99558A10}" srcOrd="0" destOrd="0" presId="urn:microsoft.com/office/officeart/2008/layout/LinedList"/>
    <dgm:cxn modelId="{50F9581A-48D9-4019-82AA-A91E8F7D2AAB}" type="presParOf" srcId="{2E5FC2A5-B881-435B-A86F-35CE76066AE6}" destId="{0A448895-8CEB-4DC1-A76B-18B98E57BE0E}" srcOrd="1" destOrd="0" presId="urn:microsoft.com/office/officeart/2008/layout/LinedList"/>
    <dgm:cxn modelId="{7C9D414A-15C3-49F1-BA4F-33232284C935}" type="presParOf" srcId="{B2E61CE9-A4C4-4BBB-B882-09CC5028CC23}" destId="{54E1AF51-F584-46FE-968E-AF8476BF6128}" srcOrd="6" destOrd="0" presId="urn:microsoft.com/office/officeart/2008/layout/LinedList"/>
    <dgm:cxn modelId="{AB50D50D-6F26-469B-B669-E128EC75787F}" type="presParOf" srcId="{B2E61CE9-A4C4-4BBB-B882-09CC5028CC23}" destId="{1DB7B12F-2612-4261-AFBF-E4F157D57097}" srcOrd="7" destOrd="0" presId="urn:microsoft.com/office/officeart/2008/layout/LinedList"/>
    <dgm:cxn modelId="{1813A3EB-2F09-4AB0-85C4-91963192FEBF}" type="presParOf" srcId="{1DB7B12F-2612-4261-AFBF-E4F157D57097}" destId="{7EB9390E-06B2-43FA-8320-8495364AD792}" srcOrd="0" destOrd="0" presId="urn:microsoft.com/office/officeart/2008/layout/LinedList"/>
    <dgm:cxn modelId="{7642980D-4B69-47C9-9428-0B4C4068D190}" type="presParOf" srcId="{1DB7B12F-2612-4261-AFBF-E4F157D57097}" destId="{148BB1B3-55C4-4902-B4C6-895B09E0207A}" srcOrd="1" destOrd="0" presId="urn:microsoft.com/office/officeart/2008/layout/LinedList"/>
    <dgm:cxn modelId="{381E2EDC-AA5D-49A3-A2E8-79EDFE20C536}" type="presParOf" srcId="{B2E61CE9-A4C4-4BBB-B882-09CC5028CC23}" destId="{E06F086F-737D-4B38-A4EB-7F8BF2CA318E}" srcOrd="8" destOrd="0" presId="urn:microsoft.com/office/officeart/2008/layout/LinedList"/>
    <dgm:cxn modelId="{85296A62-0C2B-499F-B81C-77F845636977}" type="presParOf" srcId="{B2E61CE9-A4C4-4BBB-B882-09CC5028CC23}" destId="{2EE2C0AC-BC1C-4A9C-B799-FDD86FADC157}" srcOrd="9" destOrd="0" presId="urn:microsoft.com/office/officeart/2008/layout/LinedList"/>
    <dgm:cxn modelId="{C24551C0-245D-4F1A-81E0-0CEE681DF0B8}" type="presParOf" srcId="{2EE2C0AC-BC1C-4A9C-B799-FDD86FADC157}" destId="{DE8BDBBC-E0E5-4924-9A24-0028CF56D239}" srcOrd="0" destOrd="0" presId="urn:microsoft.com/office/officeart/2008/layout/LinedList"/>
    <dgm:cxn modelId="{A7D89D82-B907-4ECE-8675-3C90B994501F}" type="presParOf" srcId="{2EE2C0AC-BC1C-4A9C-B799-FDD86FADC157}" destId="{DECFA254-9DF1-4200-8509-F3EBA52E3B49}" srcOrd="1" destOrd="0" presId="urn:microsoft.com/office/officeart/2008/layout/LinedList"/>
    <dgm:cxn modelId="{1004264F-7FC3-41D3-8D3A-E0C0D9A4B49B}" type="presParOf" srcId="{B2E61CE9-A4C4-4BBB-B882-09CC5028CC23}" destId="{9A65805A-72AF-4839-B5C1-4CB5220780FC}" srcOrd="10" destOrd="0" presId="urn:microsoft.com/office/officeart/2008/layout/LinedList"/>
    <dgm:cxn modelId="{2F868E33-2B4B-46DB-8157-D3878BADA345}" type="presParOf" srcId="{B2E61CE9-A4C4-4BBB-B882-09CC5028CC23}" destId="{08A35CE1-8D3B-47B7-B67E-083802F4F497}" srcOrd="11" destOrd="0" presId="urn:microsoft.com/office/officeart/2008/layout/LinedList"/>
    <dgm:cxn modelId="{0684C29D-092A-44ED-961E-CD51D2B9A4E2}" type="presParOf" srcId="{08A35CE1-8D3B-47B7-B67E-083802F4F497}" destId="{A8167EDE-C9F6-4F6B-9467-21478BD9F68D}" srcOrd="0" destOrd="0" presId="urn:microsoft.com/office/officeart/2008/layout/LinedList"/>
    <dgm:cxn modelId="{12D83C35-D270-41D2-98CA-056B6BF775C3}" type="presParOf" srcId="{08A35CE1-8D3B-47B7-B67E-083802F4F497}" destId="{4ACF0629-DDA3-4D3F-BB8A-86102631E8F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291DD4-F424-4EA9-8609-5C1810D3BF6D}"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CAD97089-5E34-4022-AF2D-E0BD99C515F7}">
      <dgm:prSet/>
      <dgm:spPr/>
      <dgm:t>
        <a:bodyPr/>
        <a:lstStyle/>
        <a:p>
          <a:r>
            <a:rPr lang="hr-HR" b="1" i="0">
              <a:latin typeface="Arial" panose="020B0604020202020204" pitchFamily="34" charset="0"/>
              <a:cs typeface="Arial" panose="020B0604020202020204" pitchFamily="34" charset="0"/>
            </a:rPr>
            <a:t>Kreativni proces rješavanja problema </a:t>
          </a:r>
          <a:r>
            <a:rPr lang="hr-HR" b="0" i="0">
              <a:latin typeface="Arial" panose="020B0604020202020204" pitchFamily="34" charset="0"/>
              <a:cs typeface="Arial" panose="020B0604020202020204" pitchFamily="34" charset="0"/>
            </a:rPr>
            <a:t>koji se temelji na odstupanju od uobičajenih obrazaca logike ili linearnih pristupa</a:t>
          </a:r>
          <a:endParaRPr lang="en-US">
            <a:latin typeface="Arial" panose="020B0604020202020204" pitchFamily="34" charset="0"/>
            <a:cs typeface="Arial" panose="020B0604020202020204" pitchFamily="34" charset="0"/>
          </a:endParaRPr>
        </a:p>
      </dgm:t>
    </dgm:pt>
    <dgm:pt modelId="{D536424B-48D4-41AB-8F99-7F345BD3BCBD}" type="parTrans" cxnId="{2898DF2A-B7B8-42D3-9760-68CCFFBCDED2}">
      <dgm:prSet/>
      <dgm:spPr/>
      <dgm:t>
        <a:bodyPr/>
        <a:lstStyle/>
        <a:p>
          <a:endParaRPr lang="en-US"/>
        </a:p>
      </dgm:t>
    </dgm:pt>
    <dgm:pt modelId="{EA2CBD5D-F679-4BA6-8FB6-5EA73C302088}" type="sibTrans" cxnId="{2898DF2A-B7B8-42D3-9760-68CCFFBCDED2}">
      <dgm:prSet/>
      <dgm:spPr/>
      <dgm:t>
        <a:bodyPr/>
        <a:lstStyle/>
        <a:p>
          <a:endParaRPr lang="en-US"/>
        </a:p>
      </dgm:t>
    </dgm:pt>
    <dgm:pt modelId="{8B3678AB-2B93-41F4-ABDB-5C9AD9C41420}">
      <dgm:prSet/>
      <dgm:spPr/>
      <dgm:t>
        <a:bodyPr/>
        <a:lstStyle/>
        <a:p>
          <a:r>
            <a:rPr lang="hr-HR" b="0" i="0" dirty="0">
              <a:latin typeface="Arial" panose="020B0604020202020204" pitchFamily="34" charset="0"/>
              <a:cs typeface="Arial" panose="020B0604020202020204" pitchFamily="34" charset="0"/>
            </a:rPr>
            <a:t>Koncept je razvio </a:t>
          </a:r>
          <a:r>
            <a:rPr lang="hr-HR" b="1" i="0" dirty="0">
              <a:latin typeface="Arial" panose="020B0604020202020204" pitchFamily="34" charset="0"/>
              <a:cs typeface="Arial" panose="020B0604020202020204" pitchFamily="34" charset="0"/>
            </a:rPr>
            <a:t>Edward de Bono </a:t>
          </a:r>
          <a:r>
            <a:rPr lang="hr-HR" b="0" i="0" dirty="0">
              <a:latin typeface="Arial" panose="020B0604020202020204" pitchFamily="34" charset="0"/>
              <a:cs typeface="Arial" panose="020B0604020202020204" pitchFamily="34" charset="0"/>
            </a:rPr>
            <a:t>– smatrao je da se inovativna rješenja često nalaze "izvan okvira" tradicionalnog razmišljanja</a:t>
          </a:r>
          <a:endParaRPr lang="en-US" dirty="0">
            <a:latin typeface="Arial" panose="020B0604020202020204" pitchFamily="34" charset="0"/>
            <a:cs typeface="Arial" panose="020B0604020202020204" pitchFamily="34" charset="0"/>
          </a:endParaRPr>
        </a:p>
      </dgm:t>
    </dgm:pt>
    <dgm:pt modelId="{5E96280E-0CB1-4885-9ECA-BBF1F6473DD9}" type="parTrans" cxnId="{8AB8F647-1983-45A5-B3CD-07E4E1F0C70A}">
      <dgm:prSet/>
      <dgm:spPr/>
      <dgm:t>
        <a:bodyPr/>
        <a:lstStyle/>
        <a:p>
          <a:endParaRPr lang="en-US"/>
        </a:p>
      </dgm:t>
    </dgm:pt>
    <dgm:pt modelId="{2D13E39D-52F6-4514-A4FD-ECDF7E64E9DF}" type="sibTrans" cxnId="{8AB8F647-1983-45A5-B3CD-07E4E1F0C70A}">
      <dgm:prSet/>
      <dgm:spPr/>
      <dgm:t>
        <a:bodyPr/>
        <a:lstStyle/>
        <a:p>
          <a:endParaRPr lang="en-US"/>
        </a:p>
      </dgm:t>
    </dgm:pt>
    <dgm:pt modelId="{DB524EE9-BBC3-4564-94AA-1F815461409F}">
      <dgm:prSet/>
      <dgm:spPr/>
      <dgm:t>
        <a:bodyPr/>
        <a:lstStyle/>
        <a:p>
          <a:r>
            <a:rPr lang="hr-HR" b="0" i="0" dirty="0">
              <a:latin typeface="Arial" panose="020B0604020202020204" pitchFamily="34" charset="0"/>
              <a:cs typeface="Arial" panose="020B0604020202020204" pitchFamily="34" charset="0"/>
            </a:rPr>
            <a:t>Za razliku od analitičkog razmišljanja, lateralno razmišljanje traži </a:t>
          </a:r>
          <a:r>
            <a:rPr lang="hr-HR" b="1" i="0" dirty="0">
              <a:latin typeface="Arial" panose="020B0604020202020204" pitchFamily="34" charset="0"/>
              <a:cs typeface="Arial" panose="020B0604020202020204" pitchFamily="34" charset="0"/>
            </a:rPr>
            <a:t>nove perspektive i razmatra alternativne pristupe </a:t>
          </a:r>
          <a:r>
            <a:rPr lang="hr-HR" b="0" i="0" dirty="0">
              <a:latin typeface="Arial" panose="020B0604020202020204" pitchFamily="34" charset="0"/>
              <a:cs typeface="Arial" panose="020B0604020202020204" pitchFamily="34" charset="0"/>
            </a:rPr>
            <a:t>koji mogu biti neintuitivni ili izvan uobičajenih pravila</a:t>
          </a:r>
          <a:endParaRPr lang="en-US" dirty="0">
            <a:latin typeface="Arial" panose="020B0604020202020204" pitchFamily="34" charset="0"/>
            <a:cs typeface="Arial" panose="020B0604020202020204" pitchFamily="34" charset="0"/>
          </a:endParaRPr>
        </a:p>
      </dgm:t>
    </dgm:pt>
    <dgm:pt modelId="{498D72C8-338F-4FEB-989D-940066C0C388}" type="parTrans" cxnId="{3F55D71A-A20C-454E-BD64-4074940EA587}">
      <dgm:prSet/>
      <dgm:spPr/>
      <dgm:t>
        <a:bodyPr/>
        <a:lstStyle/>
        <a:p>
          <a:endParaRPr lang="en-US"/>
        </a:p>
      </dgm:t>
    </dgm:pt>
    <dgm:pt modelId="{306A5076-C129-4E4E-9C78-DE532B9B33AE}" type="sibTrans" cxnId="{3F55D71A-A20C-454E-BD64-4074940EA587}">
      <dgm:prSet/>
      <dgm:spPr/>
      <dgm:t>
        <a:bodyPr/>
        <a:lstStyle/>
        <a:p>
          <a:endParaRPr lang="en-US"/>
        </a:p>
      </dgm:t>
    </dgm:pt>
    <dgm:pt modelId="{627C2490-ACA5-4AE5-8E84-0EE957518890}" type="pres">
      <dgm:prSet presAssocID="{63291DD4-F424-4EA9-8609-5C1810D3BF6D}" presName="hierChild1" presStyleCnt="0">
        <dgm:presLayoutVars>
          <dgm:chPref val="1"/>
          <dgm:dir/>
          <dgm:animOne val="branch"/>
          <dgm:animLvl val="lvl"/>
          <dgm:resizeHandles/>
        </dgm:presLayoutVars>
      </dgm:prSet>
      <dgm:spPr/>
    </dgm:pt>
    <dgm:pt modelId="{24A3653E-C6E2-4B4F-BCA9-B363D10B7634}" type="pres">
      <dgm:prSet presAssocID="{CAD97089-5E34-4022-AF2D-E0BD99C515F7}" presName="hierRoot1" presStyleCnt="0"/>
      <dgm:spPr/>
    </dgm:pt>
    <dgm:pt modelId="{53838774-B813-42C0-A5AE-1CACD57F96BD}" type="pres">
      <dgm:prSet presAssocID="{CAD97089-5E34-4022-AF2D-E0BD99C515F7}" presName="composite" presStyleCnt="0"/>
      <dgm:spPr/>
    </dgm:pt>
    <dgm:pt modelId="{8F38F256-CAE9-4BF8-820E-C67C6EBF8EC3}" type="pres">
      <dgm:prSet presAssocID="{CAD97089-5E34-4022-AF2D-E0BD99C515F7}" presName="background" presStyleLbl="node0" presStyleIdx="0" presStyleCnt="3"/>
      <dgm:spPr/>
    </dgm:pt>
    <dgm:pt modelId="{10019857-CCC0-41E6-9130-3A28B0C79AB5}" type="pres">
      <dgm:prSet presAssocID="{CAD97089-5E34-4022-AF2D-E0BD99C515F7}" presName="text" presStyleLbl="fgAcc0" presStyleIdx="0" presStyleCnt="3">
        <dgm:presLayoutVars>
          <dgm:chPref val="3"/>
        </dgm:presLayoutVars>
      </dgm:prSet>
      <dgm:spPr/>
    </dgm:pt>
    <dgm:pt modelId="{4561911F-8141-4EBB-9403-ACAD09FD1552}" type="pres">
      <dgm:prSet presAssocID="{CAD97089-5E34-4022-AF2D-E0BD99C515F7}" presName="hierChild2" presStyleCnt="0"/>
      <dgm:spPr/>
    </dgm:pt>
    <dgm:pt modelId="{837126EB-2711-43CC-A33A-C7DF81F2A620}" type="pres">
      <dgm:prSet presAssocID="{8B3678AB-2B93-41F4-ABDB-5C9AD9C41420}" presName="hierRoot1" presStyleCnt="0"/>
      <dgm:spPr/>
    </dgm:pt>
    <dgm:pt modelId="{BDF79A83-DC59-4C6D-BA67-C6F042F86ACF}" type="pres">
      <dgm:prSet presAssocID="{8B3678AB-2B93-41F4-ABDB-5C9AD9C41420}" presName="composite" presStyleCnt="0"/>
      <dgm:spPr/>
    </dgm:pt>
    <dgm:pt modelId="{5480D054-87F2-45DE-91E3-B0438A3F5B50}" type="pres">
      <dgm:prSet presAssocID="{8B3678AB-2B93-41F4-ABDB-5C9AD9C41420}" presName="background" presStyleLbl="node0" presStyleIdx="1" presStyleCnt="3"/>
      <dgm:spPr/>
    </dgm:pt>
    <dgm:pt modelId="{6C9C5623-A747-4E95-AC4C-FE92F8217C4B}" type="pres">
      <dgm:prSet presAssocID="{8B3678AB-2B93-41F4-ABDB-5C9AD9C41420}" presName="text" presStyleLbl="fgAcc0" presStyleIdx="1" presStyleCnt="3">
        <dgm:presLayoutVars>
          <dgm:chPref val="3"/>
        </dgm:presLayoutVars>
      </dgm:prSet>
      <dgm:spPr/>
    </dgm:pt>
    <dgm:pt modelId="{13757AE1-8810-42FB-8578-D987C27E18C2}" type="pres">
      <dgm:prSet presAssocID="{8B3678AB-2B93-41F4-ABDB-5C9AD9C41420}" presName="hierChild2" presStyleCnt="0"/>
      <dgm:spPr/>
    </dgm:pt>
    <dgm:pt modelId="{888F8097-957E-4477-9170-6E82F3394928}" type="pres">
      <dgm:prSet presAssocID="{DB524EE9-BBC3-4564-94AA-1F815461409F}" presName="hierRoot1" presStyleCnt="0"/>
      <dgm:spPr/>
    </dgm:pt>
    <dgm:pt modelId="{5A4BC548-76DF-4108-BCF2-37109EC4AA8B}" type="pres">
      <dgm:prSet presAssocID="{DB524EE9-BBC3-4564-94AA-1F815461409F}" presName="composite" presStyleCnt="0"/>
      <dgm:spPr/>
    </dgm:pt>
    <dgm:pt modelId="{36FFEF7F-9464-4DEB-948F-351027906BA7}" type="pres">
      <dgm:prSet presAssocID="{DB524EE9-BBC3-4564-94AA-1F815461409F}" presName="background" presStyleLbl="node0" presStyleIdx="2" presStyleCnt="3"/>
      <dgm:spPr/>
    </dgm:pt>
    <dgm:pt modelId="{0955A34C-5D3C-40B0-965A-30CA10EDE51B}" type="pres">
      <dgm:prSet presAssocID="{DB524EE9-BBC3-4564-94AA-1F815461409F}" presName="text" presStyleLbl="fgAcc0" presStyleIdx="2" presStyleCnt="3">
        <dgm:presLayoutVars>
          <dgm:chPref val="3"/>
        </dgm:presLayoutVars>
      </dgm:prSet>
      <dgm:spPr/>
    </dgm:pt>
    <dgm:pt modelId="{070498FB-FDCF-409F-BE0C-631060A075CA}" type="pres">
      <dgm:prSet presAssocID="{DB524EE9-BBC3-4564-94AA-1F815461409F}" presName="hierChild2" presStyleCnt="0"/>
      <dgm:spPr/>
    </dgm:pt>
  </dgm:ptLst>
  <dgm:cxnLst>
    <dgm:cxn modelId="{3F55D71A-A20C-454E-BD64-4074940EA587}" srcId="{63291DD4-F424-4EA9-8609-5C1810D3BF6D}" destId="{DB524EE9-BBC3-4564-94AA-1F815461409F}" srcOrd="2" destOrd="0" parTransId="{498D72C8-338F-4FEB-989D-940066C0C388}" sibTransId="{306A5076-C129-4E4E-9C78-DE532B9B33AE}"/>
    <dgm:cxn modelId="{2898DF2A-B7B8-42D3-9760-68CCFFBCDED2}" srcId="{63291DD4-F424-4EA9-8609-5C1810D3BF6D}" destId="{CAD97089-5E34-4022-AF2D-E0BD99C515F7}" srcOrd="0" destOrd="0" parTransId="{D536424B-48D4-41AB-8F99-7F345BD3BCBD}" sibTransId="{EA2CBD5D-F679-4BA6-8FB6-5EA73C302088}"/>
    <dgm:cxn modelId="{A941B45F-707E-43C6-97E8-6F34AB765CCE}" type="presOf" srcId="{DB524EE9-BBC3-4564-94AA-1F815461409F}" destId="{0955A34C-5D3C-40B0-965A-30CA10EDE51B}" srcOrd="0" destOrd="0" presId="urn:microsoft.com/office/officeart/2005/8/layout/hierarchy1"/>
    <dgm:cxn modelId="{8AB8F647-1983-45A5-B3CD-07E4E1F0C70A}" srcId="{63291DD4-F424-4EA9-8609-5C1810D3BF6D}" destId="{8B3678AB-2B93-41F4-ABDB-5C9AD9C41420}" srcOrd="1" destOrd="0" parTransId="{5E96280E-0CB1-4885-9ECA-BBF1F6473DD9}" sibTransId="{2D13E39D-52F6-4514-A4FD-ECDF7E64E9DF}"/>
    <dgm:cxn modelId="{F082D57A-7855-4B63-913F-9BF24234A9E0}" type="presOf" srcId="{63291DD4-F424-4EA9-8609-5C1810D3BF6D}" destId="{627C2490-ACA5-4AE5-8E84-0EE957518890}" srcOrd="0" destOrd="0" presId="urn:microsoft.com/office/officeart/2005/8/layout/hierarchy1"/>
    <dgm:cxn modelId="{F2B832C9-1C3D-4E8B-8572-DDFFAB67061F}" type="presOf" srcId="{CAD97089-5E34-4022-AF2D-E0BD99C515F7}" destId="{10019857-CCC0-41E6-9130-3A28B0C79AB5}" srcOrd="0" destOrd="0" presId="urn:microsoft.com/office/officeart/2005/8/layout/hierarchy1"/>
    <dgm:cxn modelId="{CFD4A3CD-EC05-45F6-9FD1-26B7F28A7E33}" type="presOf" srcId="{8B3678AB-2B93-41F4-ABDB-5C9AD9C41420}" destId="{6C9C5623-A747-4E95-AC4C-FE92F8217C4B}" srcOrd="0" destOrd="0" presId="urn:microsoft.com/office/officeart/2005/8/layout/hierarchy1"/>
    <dgm:cxn modelId="{94AE6AF0-65D9-49A7-A3FE-34CF8F73AD39}" type="presParOf" srcId="{627C2490-ACA5-4AE5-8E84-0EE957518890}" destId="{24A3653E-C6E2-4B4F-BCA9-B363D10B7634}" srcOrd="0" destOrd="0" presId="urn:microsoft.com/office/officeart/2005/8/layout/hierarchy1"/>
    <dgm:cxn modelId="{558A05FA-C8B1-4B8D-9C3B-1177B0B6C1A1}" type="presParOf" srcId="{24A3653E-C6E2-4B4F-BCA9-B363D10B7634}" destId="{53838774-B813-42C0-A5AE-1CACD57F96BD}" srcOrd="0" destOrd="0" presId="urn:microsoft.com/office/officeart/2005/8/layout/hierarchy1"/>
    <dgm:cxn modelId="{82516158-A5E8-4C01-9AF6-85EA7F818171}" type="presParOf" srcId="{53838774-B813-42C0-A5AE-1CACD57F96BD}" destId="{8F38F256-CAE9-4BF8-820E-C67C6EBF8EC3}" srcOrd="0" destOrd="0" presId="urn:microsoft.com/office/officeart/2005/8/layout/hierarchy1"/>
    <dgm:cxn modelId="{96AF4ED2-EC1D-470A-BD09-9C801FA57130}" type="presParOf" srcId="{53838774-B813-42C0-A5AE-1CACD57F96BD}" destId="{10019857-CCC0-41E6-9130-3A28B0C79AB5}" srcOrd="1" destOrd="0" presId="urn:microsoft.com/office/officeart/2005/8/layout/hierarchy1"/>
    <dgm:cxn modelId="{A61B9E4B-755F-4AAB-930E-E0B8ADDB671F}" type="presParOf" srcId="{24A3653E-C6E2-4B4F-BCA9-B363D10B7634}" destId="{4561911F-8141-4EBB-9403-ACAD09FD1552}" srcOrd="1" destOrd="0" presId="urn:microsoft.com/office/officeart/2005/8/layout/hierarchy1"/>
    <dgm:cxn modelId="{CA25C7B0-9028-4519-A943-15100E010C5C}" type="presParOf" srcId="{627C2490-ACA5-4AE5-8E84-0EE957518890}" destId="{837126EB-2711-43CC-A33A-C7DF81F2A620}" srcOrd="1" destOrd="0" presId="urn:microsoft.com/office/officeart/2005/8/layout/hierarchy1"/>
    <dgm:cxn modelId="{BD9D0C60-BA95-4B14-A5E5-F7A0FBBA642B}" type="presParOf" srcId="{837126EB-2711-43CC-A33A-C7DF81F2A620}" destId="{BDF79A83-DC59-4C6D-BA67-C6F042F86ACF}" srcOrd="0" destOrd="0" presId="urn:microsoft.com/office/officeart/2005/8/layout/hierarchy1"/>
    <dgm:cxn modelId="{C15F733D-01AE-4B25-844D-E1870F4B5D8E}" type="presParOf" srcId="{BDF79A83-DC59-4C6D-BA67-C6F042F86ACF}" destId="{5480D054-87F2-45DE-91E3-B0438A3F5B50}" srcOrd="0" destOrd="0" presId="urn:microsoft.com/office/officeart/2005/8/layout/hierarchy1"/>
    <dgm:cxn modelId="{2C681889-8AFB-471D-8AD9-4D6FF2C21664}" type="presParOf" srcId="{BDF79A83-DC59-4C6D-BA67-C6F042F86ACF}" destId="{6C9C5623-A747-4E95-AC4C-FE92F8217C4B}" srcOrd="1" destOrd="0" presId="urn:microsoft.com/office/officeart/2005/8/layout/hierarchy1"/>
    <dgm:cxn modelId="{BD25ADD8-1CB4-4319-A21E-F4C01BE9F1F0}" type="presParOf" srcId="{837126EB-2711-43CC-A33A-C7DF81F2A620}" destId="{13757AE1-8810-42FB-8578-D987C27E18C2}" srcOrd="1" destOrd="0" presId="urn:microsoft.com/office/officeart/2005/8/layout/hierarchy1"/>
    <dgm:cxn modelId="{33B14484-0688-4103-BF25-948BDA59710B}" type="presParOf" srcId="{627C2490-ACA5-4AE5-8E84-0EE957518890}" destId="{888F8097-957E-4477-9170-6E82F3394928}" srcOrd="2" destOrd="0" presId="urn:microsoft.com/office/officeart/2005/8/layout/hierarchy1"/>
    <dgm:cxn modelId="{C89D4C8E-CE1D-4CA8-972A-3F7A3B2BA189}" type="presParOf" srcId="{888F8097-957E-4477-9170-6E82F3394928}" destId="{5A4BC548-76DF-4108-BCF2-37109EC4AA8B}" srcOrd="0" destOrd="0" presId="urn:microsoft.com/office/officeart/2005/8/layout/hierarchy1"/>
    <dgm:cxn modelId="{22F4C86E-B2F7-4DF0-9DE8-BAD77F5D22FD}" type="presParOf" srcId="{5A4BC548-76DF-4108-BCF2-37109EC4AA8B}" destId="{36FFEF7F-9464-4DEB-948F-351027906BA7}" srcOrd="0" destOrd="0" presId="urn:microsoft.com/office/officeart/2005/8/layout/hierarchy1"/>
    <dgm:cxn modelId="{83A1EAD3-F9D4-43B0-BAAF-530BDA6994F5}" type="presParOf" srcId="{5A4BC548-76DF-4108-BCF2-37109EC4AA8B}" destId="{0955A34C-5D3C-40B0-965A-30CA10EDE51B}" srcOrd="1" destOrd="0" presId="urn:microsoft.com/office/officeart/2005/8/layout/hierarchy1"/>
    <dgm:cxn modelId="{7D1B9A90-4779-43BC-A104-FF6C76AA55D3}" type="presParOf" srcId="{888F8097-957E-4477-9170-6E82F3394928}" destId="{070498FB-FDCF-409F-BE0C-631060A075C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9264C0-4D21-4B4B-A5B7-5A692980C0E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9452A50-BE9F-4595-BB73-5223E2927582}">
      <dgm:prSet/>
      <dgm:spPr/>
      <dgm:t>
        <a:bodyPr/>
        <a:lstStyle/>
        <a:p>
          <a:r>
            <a:rPr lang="hr-HR" b="0" i="0" dirty="0">
              <a:latin typeface="Arial" panose="020B0604020202020204" pitchFamily="34" charset="0"/>
              <a:cs typeface="Arial" panose="020B0604020202020204" pitchFamily="34" charset="0"/>
            </a:rPr>
            <a:t>Pokušajte gledati na problem iz više perspektiva</a:t>
          </a:r>
          <a:endParaRPr lang="en-US" dirty="0">
            <a:latin typeface="Arial" panose="020B0604020202020204" pitchFamily="34" charset="0"/>
            <a:cs typeface="Arial" panose="020B0604020202020204" pitchFamily="34" charset="0"/>
          </a:endParaRPr>
        </a:p>
      </dgm:t>
    </dgm:pt>
    <dgm:pt modelId="{AC8DE7C3-78CC-4B22-8188-09B6A0FBB7E6}" type="parTrans" cxnId="{E293CF43-6D91-4E30-99F9-C152AAB643F7}">
      <dgm:prSet/>
      <dgm:spPr/>
      <dgm:t>
        <a:bodyPr/>
        <a:lstStyle/>
        <a:p>
          <a:endParaRPr lang="en-US"/>
        </a:p>
      </dgm:t>
    </dgm:pt>
    <dgm:pt modelId="{DFD7D7E4-3DBC-498C-8DAB-9B87134FD90F}" type="sibTrans" cxnId="{E293CF43-6D91-4E30-99F9-C152AAB643F7}">
      <dgm:prSet/>
      <dgm:spPr/>
      <dgm:t>
        <a:bodyPr/>
        <a:lstStyle/>
        <a:p>
          <a:endParaRPr lang="en-US"/>
        </a:p>
      </dgm:t>
    </dgm:pt>
    <dgm:pt modelId="{69A4FA91-31A2-4644-8D7B-9BF9A8CBA5AD}">
      <dgm:prSet/>
      <dgm:spPr/>
      <dgm:t>
        <a:bodyPr/>
        <a:lstStyle/>
        <a:p>
          <a:r>
            <a:rPr lang="hr-HR" b="0" i="0" dirty="0">
              <a:latin typeface="Arial" panose="020B0604020202020204" pitchFamily="34" charset="0"/>
              <a:cs typeface="Arial" panose="020B0604020202020204" pitchFamily="34" charset="0"/>
            </a:rPr>
            <a:t>Postavljajte pitanja poput: </a:t>
          </a:r>
          <a:r>
            <a:rPr lang="hr-HR" b="0" i="1" dirty="0">
              <a:latin typeface="Arial" panose="020B0604020202020204" pitchFamily="34" charset="0"/>
              <a:cs typeface="Arial" panose="020B0604020202020204" pitchFamily="34" charset="0"/>
            </a:rPr>
            <a:t>Što bi se dogodilo da potpuno promijenimo pravila; Kako bismo riješili ovaj problem da resursi nisu ograničeni; Kako dijete ili netko iz druge profesije vidi ovaj problem?</a:t>
          </a:r>
          <a:endParaRPr lang="en-US" dirty="0">
            <a:latin typeface="Arial" panose="020B0604020202020204" pitchFamily="34" charset="0"/>
            <a:cs typeface="Arial" panose="020B0604020202020204" pitchFamily="34" charset="0"/>
          </a:endParaRPr>
        </a:p>
      </dgm:t>
    </dgm:pt>
    <dgm:pt modelId="{28084639-092D-4D87-88AD-FA6FE9021FEE}" type="parTrans" cxnId="{F4BBBB29-7532-4A5B-A7CF-FB2F4E56A65C}">
      <dgm:prSet/>
      <dgm:spPr/>
      <dgm:t>
        <a:bodyPr/>
        <a:lstStyle/>
        <a:p>
          <a:endParaRPr lang="en-US"/>
        </a:p>
      </dgm:t>
    </dgm:pt>
    <dgm:pt modelId="{D3AA1B62-852D-4634-8EBF-37768D9529B9}" type="sibTrans" cxnId="{F4BBBB29-7532-4A5B-A7CF-FB2F4E56A65C}">
      <dgm:prSet/>
      <dgm:spPr/>
      <dgm:t>
        <a:bodyPr/>
        <a:lstStyle/>
        <a:p>
          <a:endParaRPr lang="en-US"/>
        </a:p>
      </dgm:t>
    </dgm:pt>
    <dgm:pt modelId="{D1575122-D21F-4D4E-98FB-27D8028E164E}" type="pres">
      <dgm:prSet presAssocID="{399264C0-4D21-4B4B-A5B7-5A692980C0E0}" presName="hierChild1" presStyleCnt="0">
        <dgm:presLayoutVars>
          <dgm:chPref val="1"/>
          <dgm:dir/>
          <dgm:animOne val="branch"/>
          <dgm:animLvl val="lvl"/>
          <dgm:resizeHandles/>
        </dgm:presLayoutVars>
      </dgm:prSet>
      <dgm:spPr/>
    </dgm:pt>
    <dgm:pt modelId="{EE5054EF-C53F-4E62-8B41-7473975B4FDE}" type="pres">
      <dgm:prSet presAssocID="{B9452A50-BE9F-4595-BB73-5223E2927582}" presName="hierRoot1" presStyleCnt="0"/>
      <dgm:spPr/>
    </dgm:pt>
    <dgm:pt modelId="{CDF705AA-2252-4219-BA61-FD98CE7D8AFD}" type="pres">
      <dgm:prSet presAssocID="{B9452A50-BE9F-4595-BB73-5223E2927582}" presName="composite" presStyleCnt="0"/>
      <dgm:spPr/>
    </dgm:pt>
    <dgm:pt modelId="{471E46F1-F8C5-4F21-B87B-32904A71A4A8}" type="pres">
      <dgm:prSet presAssocID="{B9452A50-BE9F-4595-BB73-5223E2927582}" presName="background" presStyleLbl="node0" presStyleIdx="0" presStyleCnt="2"/>
      <dgm:spPr/>
    </dgm:pt>
    <dgm:pt modelId="{723E4F7B-7B50-4C2D-A9C5-E32906E06400}" type="pres">
      <dgm:prSet presAssocID="{B9452A50-BE9F-4595-BB73-5223E2927582}" presName="text" presStyleLbl="fgAcc0" presStyleIdx="0" presStyleCnt="2">
        <dgm:presLayoutVars>
          <dgm:chPref val="3"/>
        </dgm:presLayoutVars>
      </dgm:prSet>
      <dgm:spPr/>
    </dgm:pt>
    <dgm:pt modelId="{E1A77B2D-2447-4EED-AD99-7544FB4937F1}" type="pres">
      <dgm:prSet presAssocID="{B9452A50-BE9F-4595-BB73-5223E2927582}" presName="hierChild2" presStyleCnt="0"/>
      <dgm:spPr/>
    </dgm:pt>
    <dgm:pt modelId="{67FC5976-65F5-48ED-B4FB-10029CDFE3F0}" type="pres">
      <dgm:prSet presAssocID="{69A4FA91-31A2-4644-8D7B-9BF9A8CBA5AD}" presName="hierRoot1" presStyleCnt="0"/>
      <dgm:spPr/>
    </dgm:pt>
    <dgm:pt modelId="{28F43C01-E1DF-4BEE-8779-CB80C55166E3}" type="pres">
      <dgm:prSet presAssocID="{69A4FA91-31A2-4644-8D7B-9BF9A8CBA5AD}" presName="composite" presStyleCnt="0"/>
      <dgm:spPr/>
    </dgm:pt>
    <dgm:pt modelId="{71576142-57B0-43CA-A17F-D381DEF24FB4}" type="pres">
      <dgm:prSet presAssocID="{69A4FA91-31A2-4644-8D7B-9BF9A8CBA5AD}" presName="background" presStyleLbl="node0" presStyleIdx="1" presStyleCnt="2"/>
      <dgm:spPr/>
    </dgm:pt>
    <dgm:pt modelId="{C7F02B8B-2AC8-402B-ADA3-B0C16BEF8CC1}" type="pres">
      <dgm:prSet presAssocID="{69A4FA91-31A2-4644-8D7B-9BF9A8CBA5AD}" presName="text" presStyleLbl="fgAcc0" presStyleIdx="1" presStyleCnt="2">
        <dgm:presLayoutVars>
          <dgm:chPref val="3"/>
        </dgm:presLayoutVars>
      </dgm:prSet>
      <dgm:spPr/>
    </dgm:pt>
    <dgm:pt modelId="{D0411B89-001A-494E-BA09-C0DC3544D9D0}" type="pres">
      <dgm:prSet presAssocID="{69A4FA91-31A2-4644-8D7B-9BF9A8CBA5AD}" presName="hierChild2" presStyleCnt="0"/>
      <dgm:spPr/>
    </dgm:pt>
  </dgm:ptLst>
  <dgm:cxnLst>
    <dgm:cxn modelId="{F4BBBB29-7532-4A5B-A7CF-FB2F4E56A65C}" srcId="{399264C0-4D21-4B4B-A5B7-5A692980C0E0}" destId="{69A4FA91-31A2-4644-8D7B-9BF9A8CBA5AD}" srcOrd="1" destOrd="0" parTransId="{28084639-092D-4D87-88AD-FA6FE9021FEE}" sibTransId="{D3AA1B62-852D-4634-8EBF-37768D9529B9}"/>
    <dgm:cxn modelId="{0442C860-79A5-4405-8A52-E5D07373D879}" type="presOf" srcId="{B9452A50-BE9F-4595-BB73-5223E2927582}" destId="{723E4F7B-7B50-4C2D-A9C5-E32906E06400}" srcOrd="0" destOrd="0" presId="urn:microsoft.com/office/officeart/2005/8/layout/hierarchy1"/>
    <dgm:cxn modelId="{E293CF43-6D91-4E30-99F9-C152AAB643F7}" srcId="{399264C0-4D21-4B4B-A5B7-5A692980C0E0}" destId="{B9452A50-BE9F-4595-BB73-5223E2927582}" srcOrd="0" destOrd="0" parTransId="{AC8DE7C3-78CC-4B22-8188-09B6A0FBB7E6}" sibTransId="{DFD7D7E4-3DBC-498C-8DAB-9B87134FD90F}"/>
    <dgm:cxn modelId="{3DAB927E-8092-4A38-B3E1-CF86A451007C}" type="presOf" srcId="{399264C0-4D21-4B4B-A5B7-5A692980C0E0}" destId="{D1575122-D21F-4D4E-98FB-27D8028E164E}" srcOrd="0" destOrd="0" presId="urn:microsoft.com/office/officeart/2005/8/layout/hierarchy1"/>
    <dgm:cxn modelId="{13AE9293-5B63-42D0-B7D8-6FB6E7CF855F}" type="presOf" srcId="{69A4FA91-31A2-4644-8D7B-9BF9A8CBA5AD}" destId="{C7F02B8B-2AC8-402B-ADA3-B0C16BEF8CC1}" srcOrd="0" destOrd="0" presId="urn:microsoft.com/office/officeart/2005/8/layout/hierarchy1"/>
    <dgm:cxn modelId="{E4D87BC6-900E-4B57-BF0C-D24D417E8E62}" type="presParOf" srcId="{D1575122-D21F-4D4E-98FB-27D8028E164E}" destId="{EE5054EF-C53F-4E62-8B41-7473975B4FDE}" srcOrd="0" destOrd="0" presId="urn:microsoft.com/office/officeart/2005/8/layout/hierarchy1"/>
    <dgm:cxn modelId="{F834BED6-C96C-4997-A41A-1605065969E3}" type="presParOf" srcId="{EE5054EF-C53F-4E62-8B41-7473975B4FDE}" destId="{CDF705AA-2252-4219-BA61-FD98CE7D8AFD}" srcOrd="0" destOrd="0" presId="urn:microsoft.com/office/officeart/2005/8/layout/hierarchy1"/>
    <dgm:cxn modelId="{44A32AC9-FDA3-4662-995F-BDB1A1E5F1B1}" type="presParOf" srcId="{CDF705AA-2252-4219-BA61-FD98CE7D8AFD}" destId="{471E46F1-F8C5-4F21-B87B-32904A71A4A8}" srcOrd="0" destOrd="0" presId="urn:microsoft.com/office/officeart/2005/8/layout/hierarchy1"/>
    <dgm:cxn modelId="{7C317A15-D30F-4469-AEBB-64E7337D7780}" type="presParOf" srcId="{CDF705AA-2252-4219-BA61-FD98CE7D8AFD}" destId="{723E4F7B-7B50-4C2D-A9C5-E32906E06400}" srcOrd="1" destOrd="0" presId="urn:microsoft.com/office/officeart/2005/8/layout/hierarchy1"/>
    <dgm:cxn modelId="{2F3C10CA-32B3-4157-BA2A-515EEC2E0D0C}" type="presParOf" srcId="{EE5054EF-C53F-4E62-8B41-7473975B4FDE}" destId="{E1A77B2D-2447-4EED-AD99-7544FB4937F1}" srcOrd="1" destOrd="0" presId="urn:microsoft.com/office/officeart/2005/8/layout/hierarchy1"/>
    <dgm:cxn modelId="{DA01530D-515E-44CD-81E6-3530DC5F604B}" type="presParOf" srcId="{D1575122-D21F-4D4E-98FB-27D8028E164E}" destId="{67FC5976-65F5-48ED-B4FB-10029CDFE3F0}" srcOrd="1" destOrd="0" presId="urn:microsoft.com/office/officeart/2005/8/layout/hierarchy1"/>
    <dgm:cxn modelId="{198CB79E-5794-4C47-AA88-4A52F4ACD1EA}" type="presParOf" srcId="{67FC5976-65F5-48ED-B4FB-10029CDFE3F0}" destId="{28F43C01-E1DF-4BEE-8779-CB80C55166E3}" srcOrd="0" destOrd="0" presId="urn:microsoft.com/office/officeart/2005/8/layout/hierarchy1"/>
    <dgm:cxn modelId="{736E1632-768F-464A-B5F5-5FF35963A650}" type="presParOf" srcId="{28F43C01-E1DF-4BEE-8779-CB80C55166E3}" destId="{71576142-57B0-43CA-A17F-D381DEF24FB4}" srcOrd="0" destOrd="0" presId="urn:microsoft.com/office/officeart/2005/8/layout/hierarchy1"/>
    <dgm:cxn modelId="{DC79122C-CA8A-400D-8F4C-757A8E384577}" type="presParOf" srcId="{28F43C01-E1DF-4BEE-8779-CB80C55166E3}" destId="{C7F02B8B-2AC8-402B-ADA3-B0C16BEF8CC1}" srcOrd="1" destOrd="0" presId="urn:microsoft.com/office/officeart/2005/8/layout/hierarchy1"/>
    <dgm:cxn modelId="{53424890-3B02-4421-87D1-F7695BDA90A1}" type="presParOf" srcId="{67FC5976-65F5-48ED-B4FB-10029CDFE3F0}" destId="{D0411B89-001A-494E-BA09-C0DC3544D9D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5A0980-FC41-45D6-AA6F-93D5E3CE4DAE}" type="doc">
      <dgm:prSet loTypeId="urn:microsoft.com/office/officeart/2005/8/layout/bProcess2" loCatId="process" qsTypeId="urn:microsoft.com/office/officeart/2005/8/quickstyle/simple4" qsCatId="simple" csTypeId="urn:microsoft.com/office/officeart/2005/8/colors/colorful2" csCatId="colorful"/>
      <dgm:spPr/>
      <dgm:t>
        <a:bodyPr/>
        <a:lstStyle/>
        <a:p>
          <a:endParaRPr lang="en-US"/>
        </a:p>
      </dgm:t>
    </dgm:pt>
    <dgm:pt modelId="{C0F0AA35-CDA1-4A51-BD96-9F1952A03552}">
      <dgm:prSet/>
      <dgm:spPr/>
      <dgm:t>
        <a:bodyPr/>
        <a:lstStyle/>
        <a:p>
          <a:r>
            <a:rPr lang="hr-HR" b="0" i="0" dirty="0">
              <a:latin typeface="Arial" panose="020B0604020202020204" pitchFamily="34" charset="0"/>
              <a:cs typeface="Arial" panose="020B0604020202020204" pitchFamily="34" charset="0"/>
            </a:rPr>
            <a:t>Dugoročno pamćenje je važno jer u njemu </a:t>
          </a:r>
          <a:r>
            <a:rPr lang="hr-HR" b="1" i="0" dirty="0">
              <a:latin typeface="Arial" panose="020B0604020202020204" pitchFamily="34" charset="0"/>
              <a:cs typeface="Arial" panose="020B0604020202020204" pitchFamily="34" charset="0"/>
            </a:rPr>
            <a:t>pohranjujete temeljne koncepte i tehnike </a:t>
          </a:r>
          <a:r>
            <a:rPr lang="hr-HR" b="0" i="0" dirty="0">
              <a:latin typeface="Arial" panose="020B0604020202020204" pitchFamily="34" charset="0"/>
              <a:cs typeface="Arial" panose="020B0604020202020204" pitchFamily="34" charset="0"/>
            </a:rPr>
            <a:t>koje su često uključene u ono o čemu učite</a:t>
          </a:r>
          <a:r>
            <a:rPr lang="hr-HR" b="0" i="0" dirty="0"/>
            <a:t>. </a:t>
          </a:r>
          <a:endParaRPr lang="en-US" dirty="0"/>
        </a:p>
      </dgm:t>
    </dgm:pt>
    <dgm:pt modelId="{D0177507-6E37-4FD0-9A27-384736DAA366}" type="parTrans" cxnId="{AB49B80F-521D-4CA7-B726-3E31FA047042}">
      <dgm:prSet/>
      <dgm:spPr/>
      <dgm:t>
        <a:bodyPr/>
        <a:lstStyle/>
        <a:p>
          <a:endParaRPr lang="en-US"/>
        </a:p>
      </dgm:t>
    </dgm:pt>
    <dgm:pt modelId="{A1596888-5D5E-40F9-BCCE-618D04E9D85D}" type="sibTrans" cxnId="{AB49B80F-521D-4CA7-B726-3E31FA047042}">
      <dgm:prSet/>
      <dgm:spPr/>
      <dgm:t>
        <a:bodyPr/>
        <a:lstStyle/>
        <a:p>
          <a:endParaRPr lang="en-US"/>
        </a:p>
      </dgm:t>
    </dgm:pt>
    <dgm:pt modelId="{D2329C69-907D-4398-A504-1FB63C4FA6EA}">
      <dgm:prSet/>
      <dgm:spPr/>
      <dgm:t>
        <a:bodyPr/>
        <a:lstStyle/>
        <a:p>
          <a:r>
            <a:rPr lang="hr-HR" b="0" i="0" dirty="0">
              <a:solidFill>
                <a:schemeClr val="tx1"/>
              </a:solidFill>
              <a:latin typeface="Arial" panose="020B0604020202020204" pitchFamily="34" charset="0"/>
              <a:cs typeface="Arial" panose="020B0604020202020204" pitchFamily="34" charset="0"/>
            </a:rPr>
            <a:t>Kada se susrećete s nečim novim, često koristite svoju radnu memoriju da to riješite. Ako želite premjestiti tu informaciju u svoje dugoročno pamćenje, </a:t>
          </a:r>
          <a:r>
            <a:rPr lang="hr-HR" b="1" i="0" dirty="0">
              <a:solidFill>
                <a:schemeClr val="tx1"/>
              </a:solidFill>
              <a:latin typeface="Arial" panose="020B0604020202020204" pitchFamily="34" charset="0"/>
              <a:cs typeface="Arial" panose="020B0604020202020204" pitchFamily="34" charset="0"/>
            </a:rPr>
            <a:t>često je potrebno vrijeme i praksa</a:t>
          </a:r>
          <a:r>
            <a:rPr lang="hr-HR" b="0" i="0" dirty="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dgm:t>
    </dgm:pt>
    <dgm:pt modelId="{6C35ED41-56EF-4EB1-8256-53859B631A74}" type="parTrans" cxnId="{392CC58F-C1E7-4119-B18E-33802485A077}">
      <dgm:prSet/>
      <dgm:spPr/>
      <dgm:t>
        <a:bodyPr/>
        <a:lstStyle/>
        <a:p>
          <a:endParaRPr lang="en-US"/>
        </a:p>
      </dgm:t>
    </dgm:pt>
    <dgm:pt modelId="{314F99C1-6859-43C3-8C73-ECFC0ABB16A7}" type="sibTrans" cxnId="{392CC58F-C1E7-4119-B18E-33802485A077}">
      <dgm:prSet/>
      <dgm:spPr/>
      <dgm:t>
        <a:bodyPr/>
        <a:lstStyle/>
        <a:p>
          <a:endParaRPr lang="en-US"/>
        </a:p>
      </dgm:t>
    </dgm:pt>
    <dgm:pt modelId="{3F26401A-8645-4FC8-9E69-5CB2DAE7A263}" type="pres">
      <dgm:prSet presAssocID="{FF5A0980-FC41-45D6-AA6F-93D5E3CE4DAE}" presName="diagram" presStyleCnt="0">
        <dgm:presLayoutVars>
          <dgm:dir/>
          <dgm:resizeHandles/>
        </dgm:presLayoutVars>
      </dgm:prSet>
      <dgm:spPr/>
    </dgm:pt>
    <dgm:pt modelId="{3DCE8ECB-63EE-471E-9DC7-73F78E7708C3}" type="pres">
      <dgm:prSet presAssocID="{C0F0AA35-CDA1-4A51-BD96-9F1952A03552}" presName="firstNode" presStyleLbl="node1" presStyleIdx="0" presStyleCnt="2">
        <dgm:presLayoutVars>
          <dgm:bulletEnabled val="1"/>
        </dgm:presLayoutVars>
      </dgm:prSet>
      <dgm:spPr/>
    </dgm:pt>
    <dgm:pt modelId="{93238B8C-184C-4680-8827-9819012DC199}" type="pres">
      <dgm:prSet presAssocID="{A1596888-5D5E-40F9-BCCE-618D04E9D85D}" presName="sibTrans" presStyleLbl="sibTrans2D1" presStyleIdx="0" presStyleCnt="1"/>
      <dgm:spPr/>
    </dgm:pt>
    <dgm:pt modelId="{1BCB353F-7DF1-426C-AF27-6495C57254CE}" type="pres">
      <dgm:prSet presAssocID="{D2329C69-907D-4398-A504-1FB63C4FA6EA}" presName="lastNode" presStyleLbl="node1" presStyleIdx="1" presStyleCnt="2">
        <dgm:presLayoutVars>
          <dgm:bulletEnabled val="1"/>
        </dgm:presLayoutVars>
      </dgm:prSet>
      <dgm:spPr/>
    </dgm:pt>
  </dgm:ptLst>
  <dgm:cxnLst>
    <dgm:cxn modelId="{AB49B80F-521D-4CA7-B726-3E31FA047042}" srcId="{FF5A0980-FC41-45D6-AA6F-93D5E3CE4DAE}" destId="{C0F0AA35-CDA1-4A51-BD96-9F1952A03552}" srcOrd="0" destOrd="0" parTransId="{D0177507-6E37-4FD0-9A27-384736DAA366}" sibTransId="{A1596888-5D5E-40F9-BCCE-618D04E9D85D}"/>
    <dgm:cxn modelId="{D5AF752D-3B82-431E-89A8-096075895180}" type="presOf" srcId="{D2329C69-907D-4398-A504-1FB63C4FA6EA}" destId="{1BCB353F-7DF1-426C-AF27-6495C57254CE}" srcOrd="0" destOrd="0" presId="urn:microsoft.com/office/officeart/2005/8/layout/bProcess2"/>
    <dgm:cxn modelId="{03462251-176D-40EA-9FFD-76898E70A54B}" type="presOf" srcId="{A1596888-5D5E-40F9-BCCE-618D04E9D85D}" destId="{93238B8C-184C-4680-8827-9819012DC199}" srcOrd="0" destOrd="0" presId="urn:microsoft.com/office/officeart/2005/8/layout/bProcess2"/>
    <dgm:cxn modelId="{392CC58F-C1E7-4119-B18E-33802485A077}" srcId="{FF5A0980-FC41-45D6-AA6F-93D5E3CE4DAE}" destId="{D2329C69-907D-4398-A504-1FB63C4FA6EA}" srcOrd="1" destOrd="0" parTransId="{6C35ED41-56EF-4EB1-8256-53859B631A74}" sibTransId="{314F99C1-6859-43C3-8C73-ECFC0ABB16A7}"/>
    <dgm:cxn modelId="{9684EAB9-7725-4A6B-BC63-3F6EC64E5092}" type="presOf" srcId="{FF5A0980-FC41-45D6-AA6F-93D5E3CE4DAE}" destId="{3F26401A-8645-4FC8-9E69-5CB2DAE7A263}" srcOrd="0" destOrd="0" presId="urn:microsoft.com/office/officeart/2005/8/layout/bProcess2"/>
    <dgm:cxn modelId="{EA5B76D4-7BCB-408D-A514-02EFFB010D75}" type="presOf" srcId="{C0F0AA35-CDA1-4A51-BD96-9F1952A03552}" destId="{3DCE8ECB-63EE-471E-9DC7-73F78E7708C3}" srcOrd="0" destOrd="0" presId="urn:microsoft.com/office/officeart/2005/8/layout/bProcess2"/>
    <dgm:cxn modelId="{F9D66DA5-CD58-4193-B0B8-81B64AB52501}" type="presParOf" srcId="{3F26401A-8645-4FC8-9E69-5CB2DAE7A263}" destId="{3DCE8ECB-63EE-471E-9DC7-73F78E7708C3}" srcOrd="0" destOrd="0" presId="urn:microsoft.com/office/officeart/2005/8/layout/bProcess2"/>
    <dgm:cxn modelId="{FC14A428-7E41-4157-97EE-9F3083881260}" type="presParOf" srcId="{3F26401A-8645-4FC8-9E69-5CB2DAE7A263}" destId="{93238B8C-184C-4680-8827-9819012DC199}" srcOrd="1" destOrd="0" presId="urn:microsoft.com/office/officeart/2005/8/layout/bProcess2"/>
    <dgm:cxn modelId="{A546F84B-B4B6-4CA9-B072-F0B6DC0154A6}" type="presParOf" srcId="{3F26401A-8645-4FC8-9E69-5CB2DAE7A263}" destId="{1BCB353F-7DF1-426C-AF27-6495C57254CE}"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9FDB9E-5A81-4DB1-92BD-EF1122FD48CC}"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A884DEBB-C619-480C-93E5-123337503392}">
      <dgm:prSet/>
      <dgm:spPr/>
      <dgm:t>
        <a:bodyPr/>
        <a:lstStyle/>
        <a:p>
          <a:r>
            <a:rPr lang="en-US" b="0" i="0" dirty="0" err="1">
              <a:latin typeface="Arial" panose="020B0604020202020204" pitchFamily="34" charset="0"/>
              <a:cs typeface="Arial" panose="020B0604020202020204" pitchFamily="34" charset="0"/>
            </a:rPr>
            <a:t>Učenje</a:t>
          </a:r>
          <a:r>
            <a:rPr lang="en-US" b="0" i="0" dirty="0">
              <a:latin typeface="Arial" panose="020B0604020202020204" pitchFamily="34" charset="0"/>
              <a:cs typeface="Arial" panose="020B0604020202020204" pitchFamily="34" charset="0"/>
            </a:rPr>
            <a:t> </a:t>
          </a:r>
          <a:r>
            <a:rPr lang="hr-HR" b="0" i="0" dirty="0">
              <a:latin typeface="Arial" panose="020B0604020202020204" pitchFamily="34" charset="0"/>
              <a:cs typeface="Arial" panose="020B0604020202020204" pitchFamily="34" charset="0"/>
            </a:rPr>
            <a:t>sa razmacima </a:t>
          </a:r>
          <a:r>
            <a:rPr lang="en-US" b="0" i="0" dirty="0" err="1">
              <a:latin typeface="Arial" panose="020B0604020202020204" pitchFamily="34" charset="0"/>
              <a:cs typeface="Arial" panose="020B0604020202020204" pitchFamily="34" charset="0"/>
            </a:rPr>
            <a:t>može</a:t>
          </a:r>
          <a:r>
            <a:rPr lang="en-US" b="0" i="0" dirty="0">
              <a:latin typeface="Arial" panose="020B0604020202020204" pitchFamily="34" charset="0"/>
              <a:cs typeface="Arial" panose="020B0604020202020204" pitchFamily="34" charset="0"/>
            </a:rPr>
            <a:t> se </a:t>
          </a:r>
          <a:r>
            <a:rPr lang="en-US" b="0" i="0" dirty="0" err="1">
              <a:latin typeface="Arial" panose="020B0604020202020204" pitchFamily="34" charset="0"/>
              <a:cs typeface="Arial" panose="020B0604020202020204" pitchFamily="34" charset="0"/>
            </a:rPr>
            <a:t>činiti</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sporim</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i</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neučinkovitim</a:t>
          </a:r>
          <a:r>
            <a:rPr lang="hr-HR" b="0" i="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AD38EA1B-3D97-4258-934B-5C6961FFCB8D}" type="parTrans" cxnId="{D5E07629-1831-4DA9-9F1F-3102F9CEBA2F}">
      <dgm:prSet/>
      <dgm:spPr/>
      <dgm:t>
        <a:bodyPr/>
        <a:lstStyle/>
        <a:p>
          <a:endParaRPr lang="en-US">
            <a:latin typeface="Arial" panose="020B0604020202020204" pitchFamily="34" charset="0"/>
            <a:cs typeface="Arial" panose="020B0604020202020204" pitchFamily="34" charset="0"/>
          </a:endParaRPr>
        </a:p>
      </dgm:t>
    </dgm:pt>
    <dgm:pt modelId="{F0536B81-B704-4126-A9A8-9EE9DC281B46}" type="sibTrans" cxnId="{D5E07629-1831-4DA9-9F1F-3102F9CEBA2F}">
      <dgm:prSet phldrT="1" phldr="0"/>
      <dgm:spPr/>
      <dgm:t>
        <a:bodyPr/>
        <a:lstStyle/>
        <a:p>
          <a:r>
            <a:rPr lang="en-US">
              <a:latin typeface="Arial" panose="020B0604020202020204" pitchFamily="34" charset="0"/>
              <a:cs typeface="Arial" panose="020B0604020202020204" pitchFamily="34" charset="0"/>
            </a:rPr>
            <a:t>1</a:t>
          </a:r>
        </a:p>
      </dgm:t>
    </dgm:pt>
    <dgm:pt modelId="{04B2C347-5519-4FF5-A5FF-780BBB950374}">
      <dgm:prSet/>
      <dgm:spPr/>
      <dgm:t>
        <a:bodyPr/>
        <a:lstStyle/>
        <a:p>
          <a:r>
            <a:rPr lang="en-US" b="0" i="0">
              <a:latin typeface="Arial" panose="020B0604020202020204" pitchFamily="34" charset="0"/>
              <a:cs typeface="Arial" panose="020B0604020202020204" pitchFamily="34" charset="0"/>
            </a:rPr>
            <a:t>Korištenje razmaka</a:t>
          </a:r>
          <a:r>
            <a:rPr lang="hr-HR" b="0" i="0">
              <a:latin typeface="Arial" panose="020B0604020202020204" pitchFamily="34" charset="0"/>
              <a:cs typeface="Arial" panose="020B0604020202020204" pitchFamily="34" charset="0"/>
            </a:rPr>
            <a:t>/raspoređivanja gradiva</a:t>
          </a:r>
          <a:r>
            <a:rPr lang="en-US" b="0" i="0">
              <a:latin typeface="Arial" panose="020B0604020202020204" pitchFamily="34" charset="0"/>
              <a:cs typeface="Arial" panose="020B0604020202020204" pitchFamily="34" charset="0"/>
            </a:rPr>
            <a:t> </a:t>
          </a:r>
          <a:r>
            <a:rPr lang="hr-HR" b="0" i="0">
              <a:latin typeface="Arial" panose="020B0604020202020204" pitchFamily="34" charset="0"/>
              <a:cs typeface="Arial" panose="020B0604020202020204" pitchFamily="34" charset="0"/>
            </a:rPr>
            <a:t>zahtijeva </a:t>
          </a:r>
          <a:r>
            <a:rPr lang="en-US" b="0" i="0">
              <a:latin typeface="Arial" panose="020B0604020202020204" pitchFamily="34" charset="0"/>
              <a:cs typeface="Arial" panose="020B0604020202020204" pitchFamily="34" charset="0"/>
            </a:rPr>
            <a:t>organizirani raspored.</a:t>
          </a:r>
          <a:endParaRPr lang="en-US">
            <a:latin typeface="Arial" panose="020B0604020202020204" pitchFamily="34" charset="0"/>
            <a:cs typeface="Arial" panose="020B0604020202020204" pitchFamily="34" charset="0"/>
          </a:endParaRPr>
        </a:p>
      </dgm:t>
    </dgm:pt>
    <dgm:pt modelId="{8B752465-5709-4C60-A7C9-5E507880568C}" type="parTrans" cxnId="{BD8904D7-FD68-41A1-B461-A0C8139081B9}">
      <dgm:prSet/>
      <dgm:spPr/>
      <dgm:t>
        <a:bodyPr/>
        <a:lstStyle/>
        <a:p>
          <a:endParaRPr lang="en-US">
            <a:latin typeface="Arial" panose="020B0604020202020204" pitchFamily="34" charset="0"/>
            <a:cs typeface="Arial" panose="020B0604020202020204" pitchFamily="34" charset="0"/>
          </a:endParaRPr>
        </a:p>
      </dgm:t>
    </dgm:pt>
    <dgm:pt modelId="{8DFDAF8A-6340-4261-9E0A-FD0C263C354E}" type="sibTrans" cxnId="{BD8904D7-FD68-41A1-B461-A0C8139081B9}">
      <dgm:prSet phldrT="2" phldr="0"/>
      <dgm:spPr/>
      <dgm:t>
        <a:bodyPr/>
        <a:lstStyle/>
        <a:p>
          <a:r>
            <a:rPr lang="en-US">
              <a:latin typeface="Arial" panose="020B0604020202020204" pitchFamily="34" charset="0"/>
              <a:cs typeface="Arial" panose="020B0604020202020204" pitchFamily="34" charset="0"/>
            </a:rPr>
            <a:t>2</a:t>
          </a:r>
        </a:p>
      </dgm:t>
    </dgm:pt>
    <dgm:pt modelId="{9C40BF17-4B99-4A2C-82F1-64FF81C7AE11}">
      <dgm:prSet/>
      <dgm:spPr/>
      <dgm:t>
        <a:bodyPr/>
        <a:lstStyle/>
        <a:p>
          <a:r>
            <a:rPr lang="en-US" b="0" i="0" dirty="0" err="1">
              <a:latin typeface="Arial" panose="020B0604020202020204" pitchFamily="34" charset="0"/>
              <a:cs typeface="Arial" panose="020B0604020202020204" pitchFamily="34" charset="0"/>
            </a:rPr>
            <a:t>Koliki</a:t>
          </a:r>
          <a:r>
            <a:rPr lang="en-US" b="0" i="0" dirty="0">
              <a:latin typeface="Arial" panose="020B0604020202020204" pitchFamily="34" charset="0"/>
              <a:cs typeface="Arial" panose="020B0604020202020204" pitchFamily="34" charset="0"/>
            </a:rPr>
            <a:t> je </a:t>
          </a:r>
          <a:r>
            <a:rPr lang="en-US" b="0" i="0" dirty="0" err="1">
              <a:latin typeface="Arial" panose="020B0604020202020204" pitchFamily="34" charset="0"/>
              <a:cs typeface="Arial" panose="020B0604020202020204" pitchFamily="34" charset="0"/>
            </a:rPr>
            <a:t>razmak</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dovoljan</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Općenito</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što</a:t>
          </a:r>
          <a:r>
            <a:rPr lang="en-US" b="0" i="0" dirty="0">
              <a:latin typeface="Arial" panose="020B0604020202020204" pitchFamily="34" charset="0"/>
              <a:cs typeface="Arial" panose="020B0604020202020204" pitchFamily="34" charset="0"/>
            </a:rPr>
            <a:t> </a:t>
          </a:r>
          <a:r>
            <a:rPr lang="en-US" b="0" i="0" dirty="0" err="1">
              <a:latin typeface="Arial" panose="020B0604020202020204" pitchFamily="34" charset="0"/>
              <a:cs typeface="Arial" panose="020B0604020202020204" pitchFamily="34" charset="0"/>
            </a:rPr>
            <a:t>više</a:t>
          </a:r>
          <a:r>
            <a:rPr lang="en-US" b="0" i="0" dirty="0">
              <a:latin typeface="Arial" panose="020B0604020202020204" pitchFamily="34" charset="0"/>
              <a:cs typeface="Arial" panose="020B0604020202020204" pitchFamily="34" charset="0"/>
            </a:rPr>
            <a:t>, to </a:t>
          </a:r>
          <a:r>
            <a:rPr lang="en-US" b="0" i="0" dirty="0" err="1">
              <a:latin typeface="Arial" panose="020B0604020202020204" pitchFamily="34" charset="0"/>
              <a:cs typeface="Arial" panose="020B0604020202020204" pitchFamily="34" charset="0"/>
            </a:rPr>
            <a:t>bolje</a:t>
          </a:r>
          <a:r>
            <a:rPr lang="hr-HR" b="0" i="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0A6E76C7-C5FF-46F8-84DB-7E83D1045F6B}" type="parTrans" cxnId="{A7F5601F-B188-48C5-A8F0-47287158ABE6}">
      <dgm:prSet/>
      <dgm:spPr/>
      <dgm:t>
        <a:bodyPr/>
        <a:lstStyle/>
        <a:p>
          <a:endParaRPr lang="en-US">
            <a:latin typeface="Arial" panose="020B0604020202020204" pitchFamily="34" charset="0"/>
            <a:cs typeface="Arial" panose="020B0604020202020204" pitchFamily="34" charset="0"/>
          </a:endParaRPr>
        </a:p>
      </dgm:t>
    </dgm:pt>
    <dgm:pt modelId="{CA71A04E-A061-4716-95D4-D2C735E21884}" type="sibTrans" cxnId="{A7F5601F-B188-48C5-A8F0-47287158ABE6}">
      <dgm:prSet phldrT="3" phldr="0"/>
      <dgm:spPr/>
      <dgm:t>
        <a:bodyPr/>
        <a:lstStyle/>
        <a:p>
          <a:r>
            <a:rPr lang="en-US">
              <a:latin typeface="Arial" panose="020B0604020202020204" pitchFamily="34" charset="0"/>
              <a:cs typeface="Arial" panose="020B0604020202020204" pitchFamily="34" charset="0"/>
            </a:rPr>
            <a:t>3</a:t>
          </a:r>
        </a:p>
      </dgm:t>
    </dgm:pt>
    <dgm:pt modelId="{78F706B6-008E-4D11-9CDD-3962CCD8C01E}" type="pres">
      <dgm:prSet presAssocID="{3F9FDB9E-5A81-4DB1-92BD-EF1122FD48CC}" presName="Name0" presStyleCnt="0">
        <dgm:presLayoutVars>
          <dgm:animLvl val="lvl"/>
          <dgm:resizeHandles val="exact"/>
        </dgm:presLayoutVars>
      </dgm:prSet>
      <dgm:spPr/>
    </dgm:pt>
    <dgm:pt modelId="{8AB3D6E4-5578-4B08-9BD6-2018211B8E44}" type="pres">
      <dgm:prSet presAssocID="{A884DEBB-C619-480C-93E5-123337503392}" presName="compositeNode" presStyleCnt="0">
        <dgm:presLayoutVars>
          <dgm:bulletEnabled val="1"/>
        </dgm:presLayoutVars>
      </dgm:prSet>
      <dgm:spPr/>
    </dgm:pt>
    <dgm:pt modelId="{888B1F75-71A2-4608-AB54-D4E01BE9F833}" type="pres">
      <dgm:prSet presAssocID="{A884DEBB-C619-480C-93E5-123337503392}" presName="bgRect" presStyleLbl="bgAccFollowNode1" presStyleIdx="0" presStyleCnt="3"/>
      <dgm:spPr/>
    </dgm:pt>
    <dgm:pt modelId="{074280DE-1449-4E2C-8B5C-041AAF02C204}" type="pres">
      <dgm:prSet presAssocID="{F0536B81-B704-4126-A9A8-9EE9DC281B46}" presName="sibTransNodeCircle" presStyleLbl="alignNode1" presStyleIdx="0" presStyleCnt="6">
        <dgm:presLayoutVars>
          <dgm:chMax val="0"/>
          <dgm:bulletEnabled/>
        </dgm:presLayoutVars>
      </dgm:prSet>
      <dgm:spPr/>
    </dgm:pt>
    <dgm:pt modelId="{236DA579-86C9-4A6D-88DB-EEDA04CA756B}" type="pres">
      <dgm:prSet presAssocID="{A884DEBB-C619-480C-93E5-123337503392}" presName="bottomLine" presStyleLbl="alignNode1" presStyleIdx="1" presStyleCnt="6">
        <dgm:presLayoutVars/>
      </dgm:prSet>
      <dgm:spPr/>
    </dgm:pt>
    <dgm:pt modelId="{D78EE2E3-8E03-4DDC-8121-8BBE638E5D52}" type="pres">
      <dgm:prSet presAssocID="{A884DEBB-C619-480C-93E5-123337503392}" presName="nodeText" presStyleLbl="bgAccFollowNode1" presStyleIdx="0" presStyleCnt="3">
        <dgm:presLayoutVars>
          <dgm:bulletEnabled val="1"/>
        </dgm:presLayoutVars>
      </dgm:prSet>
      <dgm:spPr/>
    </dgm:pt>
    <dgm:pt modelId="{8DDA0711-F44A-4EB7-A791-E9FA1A492EE0}" type="pres">
      <dgm:prSet presAssocID="{F0536B81-B704-4126-A9A8-9EE9DC281B46}" presName="sibTrans" presStyleCnt="0"/>
      <dgm:spPr/>
    </dgm:pt>
    <dgm:pt modelId="{C753CBE7-F0A7-4340-80B2-4DFCC5BB6A3E}" type="pres">
      <dgm:prSet presAssocID="{04B2C347-5519-4FF5-A5FF-780BBB950374}" presName="compositeNode" presStyleCnt="0">
        <dgm:presLayoutVars>
          <dgm:bulletEnabled val="1"/>
        </dgm:presLayoutVars>
      </dgm:prSet>
      <dgm:spPr/>
    </dgm:pt>
    <dgm:pt modelId="{46068FCF-D2EC-4E64-89FF-205103EC5CCC}" type="pres">
      <dgm:prSet presAssocID="{04B2C347-5519-4FF5-A5FF-780BBB950374}" presName="bgRect" presStyleLbl="bgAccFollowNode1" presStyleIdx="1" presStyleCnt="3"/>
      <dgm:spPr/>
    </dgm:pt>
    <dgm:pt modelId="{5BBA11C9-8C05-4535-B232-5EE2EF6E63A7}" type="pres">
      <dgm:prSet presAssocID="{8DFDAF8A-6340-4261-9E0A-FD0C263C354E}" presName="sibTransNodeCircle" presStyleLbl="alignNode1" presStyleIdx="2" presStyleCnt="6">
        <dgm:presLayoutVars>
          <dgm:chMax val="0"/>
          <dgm:bulletEnabled/>
        </dgm:presLayoutVars>
      </dgm:prSet>
      <dgm:spPr/>
    </dgm:pt>
    <dgm:pt modelId="{56BE8BAB-0476-4401-8A9A-F1EE5B1364B8}" type="pres">
      <dgm:prSet presAssocID="{04B2C347-5519-4FF5-A5FF-780BBB950374}" presName="bottomLine" presStyleLbl="alignNode1" presStyleIdx="3" presStyleCnt="6">
        <dgm:presLayoutVars/>
      </dgm:prSet>
      <dgm:spPr/>
    </dgm:pt>
    <dgm:pt modelId="{0557E23D-00A3-4091-BC24-CC68FF10BB4E}" type="pres">
      <dgm:prSet presAssocID="{04B2C347-5519-4FF5-A5FF-780BBB950374}" presName="nodeText" presStyleLbl="bgAccFollowNode1" presStyleIdx="1" presStyleCnt="3">
        <dgm:presLayoutVars>
          <dgm:bulletEnabled val="1"/>
        </dgm:presLayoutVars>
      </dgm:prSet>
      <dgm:spPr/>
    </dgm:pt>
    <dgm:pt modelId="{A60B42E2-17D1-4F39-A998-7677C4725651}" type="pres">
      <dgm:prSet presAssocID="{8DFDAF8A-6340-4261-9E0A-FD0C263C354E}" presName="sibTrans" presStyleCnt="0"/>
      <dgm:spPr/>
    </dgm:pt>
    <dgm:pt modelId="{713B091F-57B1-4330-BF12-D3B9794BB2CD}" type="pres">
      <dgm:prSet presAssocID="{9C40BF17-4B99-4A2C-82F1-64FF81C7AE11}" presName="compositeNode" presStyleCnt="0">
        <dgm:presLayoutVars>
          <dgm:bulletEnabled val="1"/>
        </dgm:presLayoutVars>
      </dgm:prSet>
      <dgm:spPr/>
    </dgm:pt>
    <dgm:pt modelId="{B7D5AF85-2ABE-4E6A-928A-09179A9380C2}" type="pres">
      <dgm:prSet presAssocID="{9C40BF17-4B99-4A2C-82F1-64FF81C7AE11}" presName="bgRect" presStyleLbl="bgAccFollowNode1" presStyleIdx="2" presStyleCnt="3"/>
      <dgm:spPr/>
    </dgm:pt>
    <dgm:pt modelId="{4C9887CB-4EC7-4DDE-BEDD-ECD9BF6B328E}" type="pres">
      <dgm:prSet presAssocID="{CA71A04E-A061-4716-95D4-D2C735E21884}" presName="sibTransNodeCircle" presStyleLbl="alignNode1" presStyleIdx="4" presStyleCnt="6">
        <dgm:presLayoutVars>
          <dgm:chMax val="0"/>
          <dgm:bulletEnabled/>
        </dgm:presLayoutVars>
      </dgm:prSet>
      <dgm:spPr/>
    </dgm:pt>
    <dgm:pt modelId="{4CDE316F-5150-4070-8D3B-2F3CA6625D01}" type="pres">
      <dgm:prSet presAssocID="{9C40BF17-4B99-4A2C-82F1-64FF81C7AE11}" presName="bottomLine" presStyleLbl="alignNode1" presStyleIdx="5" presStyleCnt="6">
        <dgm:presLayoutVars/>
      </dgm:prSet>
      <dgm:spPr/>
    </dgm:pt>
    <dgm:pt modelId="{C57A3F68-5BD3-49AA-B126-43942FCFADBC}" type="pres">
      <dgm:prSet presAssocID="{9C40BF17-4B99-4A2C-82F1-64FF81C7AE11}" presName="nodeText" presStyleLbl="bgAccFollowNode1" presStyleIdx="2" presStyleCnt="3">
        <dgm:presLayoutVars>
          <dgm:bulletEnabled val="1"/>
        </dgm:presLayoutVars>
      </dgm:prSet>
      <dgm:spPr/>
    </dgm:pt>
  </dgm:ptLst>
  <dgm:cxnLst>
    <dgm:cxn modelId="{663DE516-9781-411A-AB61-B30811952B48}" type="presOf" srcId="{04B2C347-5519-4FF5-A5FF-780BBB950374}" destId="{46068FCF-D2EC-4E64-89FF-205103EC5CCC}" srcOrd="0" destOrd="0" presId="urn:microsoft.com/office/officeart/2016/7/layout/BasicLinearProcessNumbered"/>
    <dgm:cxn modelId="{A7F5601F-B188-48C5-A8F0-47287158ABE6}" srcId="{3F9FDB9E-5A81-4DB1-92BD-EF1122FD48CC}" destId="{9C40BF17-4B99-4A2C-82F1-64FF81C7AE11}" srcOrd="2" destOrd="0" parTransId="{0A6E76C7-C5FF-46F8-84DB-7E83D1045F6B}" sibTransId="{CA71A04E-A061-4716-95D4-D2C735E21884}"/>
    <dgm:cxn modelId="{D5E07629-1831-4DA9-9F1F-3102F9CEBA2F}" srcId="{3F9FDB9E-5A81-4DB1-92BD-EF1122FD48CC}" destId="{A884DEBB-C619-480C-93E5-123337503392}" srcOrd="0" destOrd="0" parTransId="{AD38EA1B-3D97-4258-934B-5C6961FFCB8D}" sibTransId="{F0536B81-B704-4126-A9A8-9EE9DC281B46}"/>
    <dgm:cxn modelId="{43B12A3F-8411-4B05-9E76-E69A36F091B1}" type="presOf" srcId="{9C40BF17-4B99-4A2C-82F1-64FF81C7AE11}" destId="{B7D5AF85-2ABE-4E6A-928A-09179A9380C2}" srcOrd="0" destOrd="0" presId="urn:microsoft.com/office/officeart/2016/7/layout/BasicLinearProcessNumbered"/>
    <dgm:cxn modelId="{79C2E565-C5DD-4D96-B3A4-A1C9993A5C62}" type="presOf" srcId="{8DFDAF8A-6340-4261-9E0A-FD0C263C354E}" destId="{5BBA11C9-8C05-4535-B232-5EE2EF6E63A7}" srcOrd="0" destOrd="0" presId="urn:microsoft.com/office/officeart/2016/7/layout/BasicLinearProcessNumbered"/>
    <dgm:cxn modelId="{D283E892-ADFC-49F4-8F78-71F046D92BF0}" type="presOf" srcId="{F0536B81-B704-4126-A9A8-9EE9DC281B46}" destId="{074280DE-1449-4E2C-8B5C-041AAF02C204}" srcOrd="0" destOrd="0" presId="urn:microsoft.com/office/officeart/2016/7/layout/BasicLinearProcessNumbered"/>
    <dgm:cxn modelId="{2A02DCA2-330B-4AD9-9B74-3315A9E5333D}" type="presOf" srcId="{A884DEBB-C619-480C-93E5-123337503392}" destId="{888B1F75-71A2-4608-AB54-D4E01BE9F833}" srcOrd="0" destOrd="0" presId="urn:microsoft.com/office/officeart/2016/7/layout/BasicLinearProcessNumbered"/>
    <dgm:cxn modelId="{0D0700AC-45F7-44FD-946D-D62935895E6F}" type="presOf" srcId="{A884DEBB-C619-480C-93E5-123337503392}" destId="{D78EE2E3-8E03-4DDC-8121-8BBE638E5D52}" srcOrd="1" destOrd="0" presId="urn:microsoft.com/office/officeart/2016/7/layout/BasicLinearProcessNumbered"/>
    <dgm:cxn modelId="{C68F3EAC-0E48-463B-BE3B-F1DC43656E94}" type="presOf" srcId="{9C40BF17-4B99-4A2C-82F1-64FF81C7AE11}" destId="{C57A3F68-5BD3-49AA-B126-43942FCFADBC}" srcOrd="1" destOrd="0" presId="urn:microsoft.com/office/officeart/2016/7/layout/BasicLinearProcessNumbered"/>
    <dgm:cxn modelId="{E71F12BD-3D7D-4A5D-9091-DE7611647C68}" type="presOf" srcId="{04B2C347-5519-4FF5-A5FF-780BBB950374}" destId="{0557E23D-00A3-4091-BC24-CC68FF10BB4E}" srcOrd="1" destOrd="0" presId="urn:microsoft.com/office/officeart/2016/7/layout/BasicLinearProcessNumbered"/>
    <dgm:cxn modelId="{BD8904D7-FD68-41A1-B461-A0C8139081B9}" srcId="{3F9FDB9E-5A81-4DB1-92BD-EF1122FD48CC}" destId="{04B2C347-5519-4FF5-A5FF-780BBB950374}" srcOrd="1" destOrd="0" parTransId="{8B752465-5709-4C60-A7C9-5E507880568C}" sibTransId="{8DFDAF8A-6340-4261-9E0A-FD0C263C354E}"/>
    <dgm:cxn modelId="{BA6831E1-19FF-49B4-8292-080B283E87FC}" type="presOf" srcId="{3F9FDB9E-5A81-4DB1-92BD-EF1122FD48CC}" destId="{78F706B6-008E-4D11-9CDD-3962CCD8C01E}" srcOrd="0" destOrd="0" presId="urn:microsoft.com/office/officeart/2016/7/layout/BasicLinearProcessNumbered"/>
    <dgm:cxn modelId="{59B0A3F9-1EC2-4211-A0A8-1BA7A9121BCA}" type="presOf" srcId="{CA71A04E-A061-4716-95D4-D2C735E21884}" destId="{4C9887CB-4EC7-4DDE-BEDD-ECD9BF6B328E}" srcOrd="0" destOrd="0" presId="urn:microsoft.com/office/officeart/2016/7/layout/BasicLinearProcessNumbered"/>
    <dgm:cxn modelId="{3F695993-C7ED-4A83-B092-8FB795255D32}" type="presParOf" srcId="{78F706B6-008E-4D11-9CDD-3962CCD8C01E}" destId="{8AB3D6E4-5578-4B08-9BD6-2018211B8E44}" srcOrd="0" destOrd="0" presId="urn:microsoft.com/office/officeart/2016/7/layout/BasicLinearProcessNumbered"/>
    <dgm:cxn modelId="{568B4B89-54B9-4625-AA2F-33AE406C7B6E}" type="presParOf" srcId="{8AB3D6E4-5578-4B08-9BD6-2018211B8E44}" destId="{888B1F75-71A2-4608-AB54-D4E01BE9F833}" srcOrd="0" destOrd="0" presId="urn:microsoft.com/office/officeart/2016/7/layout/BasicLinearProcessNumbered"/>
    <dgm:cxn modelId="{870523D9-74F0-45DC-B508-AC538488C294}" type="presParOf" srcId="{8AB3D6E4-5578-4B08-9BD6-2018211B8E44}" destId="{074280DE-1449-4E2C-8B5C-041AAF02C204}" srcOrd="1" destOrd="0" presId="urn:microsoft.com/office/officeart/2016/7/layout/BasicLinearProcessNumbered"/>
    <dgm:cxn modelId="{E27C3E59-B697-480F-8AE9-A08C9D792A0A}" type="presParOf" srcId="{8AB3D6E4-5578-4B08-9BD6-2018211B8E44}" destId="{236DA579-86C9-4A6D-88DB-EEDA04CA756B}" srcOrd="2" destOrd="0" presId="urn:microsoft.com/office/officeart/2016/7/layout/BasicLinearProcessNumbered"/>
    <dgm:cxn modelId="{CEB4B924-A132-4392-A876-CB6440865F97}" type="presParOf" srcId="{8AB3D6E4-5578-4B08-9BD6-2018211B8E44}" destId="{D78EE2E3-8E03-4DDC-8121-8BBE638E5D52}" srcOrd="3" destOrd="0" presId="urn:microsoft.com/office/officeart/2016/7/layout/BasicLinearProcessNumbered"/>
    <dgm:cxn modelId="{2BB62C6D-5CF1-4381-9E33-3F4397BCE7A1}" type="presParOf" srcId="{78F706B6-008E-4D11-9CDD-3962CCD8C01E}" destId="{8DDA0711-F44A-4EB7-A791-E9FA1A492EE0}" srcOrd="1" destOrd="0" presId="urn:microsoft.com/office/officeart/2016/7/layout/BasicLinearProcessNumbered"/>
    <dgm:cxn modelId="{48625C73-83BF-4B34-853E-B8FC9DD85BAD}" type="presParOf" srcId="{78F706B6-008E-4D11-9CDD-3962CCD8C01E}" destId="{C753CBE7-F0A7-4340-80B2-4DFCC5BB6A3E}" srcOrd="2" destOrd="0" presId="urn:microsoft.com/office/officeart/2016/7/layout/BasicLinearProcessNumbered"/>
    <dgm:cxn modelId="{4DBD6E6D-A082-4046-B59B-708F9164293C}" type="presParOf" srcId="{C753CBE7-F0A7-4340-80B2-4DFCC5BB6A3E}" destId="{46068FCF-D2EC-4E64-89FF-205103EC5CCC}" srcOrd="0" destOrd="0" presId="urn:microsoft.com/office/officeart/2016/7/layout/BasicLinearProcessNumbered"/>
    <dgm:cxn modelId="{C5CF31C8-725F-4346-BE4C-AACB5C180D61}" type="presParOf" srcId="{C753CBE7-F0A7-4340-80B2-4DFCC5BB6A3E}" destId="{5BBA11C9-8C05-4535-B232-5EE2EF6E63A7}" srcOrd="1" destOrd="0" presId="urn:microsoft.com/office/officeart/2016/7/layout/BasicLinearProcessNumbered"/>
    <dgm:cxn modelId="{185CD353-BF5F-4484-8E7B-FEFE39E5DCF6}" type="presParOf" srcId="{C753CBE7-F0A7-4340-80B2-4DFCC5BB6A3E}" destId="{56BE8BAB-0476-4401-8A9A-F1EE5B1364B8}" srcOrd="2" destOrd="0" presId="urn:microsoft.com/office/officeart/2016/7/layout/BasicLinearProcessNumbered"/>
    <dgm:cxn modelId="{FDEA4B1F-8FDF-4C05-A745-D268BE956937}" type="presParOf" srcId="{C753CBE7-F0A7-4340-80B2-4DFCC5BB6A3E}" destId="{0557E23D-00A3-4091-BC24-CC68FF10BB4E}" srcOrd="3" destOrd="0" presId="urn:microsoft.com/office/officeart/2016/7/layout/BasicLinearProcessNumbered"/>
    <dgm:cxn modelId="{FCA07453-49CA-4D59-9E8E-57A20C318650}" type="presParOf" srcId="{78F706B6-008E-4D11-9CDD-3962CCD8C01E}" destId="{A60B42E2-17D1-4F39-A998-7677C4725651}" srcOrd="3" destOrd="0" presId="urn:microsoft.com/office/officeart/2016/7/layout/BasicLinearProcessNumbered"/>
    <dgm:cxn modelId="{D92683D9-26BC-42CB-92DA-BEB544616478}" type="presParOf" srcId="{78F706B6-008E-4D11-9CDD-3962CCD8C01E}" destId="{713B091F-57B1-4330-BF12-D3B9794BB2CD}" srcOrd="4" destOrd="0" presId="urn:microsoft.com/office/officeart/2016/7/layout/BasicLinearProcessNumbered"/>
    <dgm:cxn modelId="{36BB7072-32B9-4B3D-813B-31381ACD662F}" type="presParOf" srcId="{713B091F-57B1-4330-BF12-D3B9794BB2CD}" destId="{B7D5AF85-2ABE-4E6A-928A-09179A9380C2}" srcOrd="0" destOrd="0" presId="urn:microsoft.com/office/officeart/2016/7/layout/BasicLinearProcessNumbered"/>
    <dgm:cxn modelId="{006FA750-BA21-459F-9BE0-C2235604294F}" type="presParOf" srcId="{713B091F-57B1-4330-BF12-D3B9794BB2CD}" destId="{4C9887CB-4EC7-4DDE-BEDD-ECD9BF6B328E}" srcOrd="1" destOrd="0" presId="urn:microsoft.com/office/officeart/2016/7/layout/BasicLinearProcessNumbered"/>
    <dgm:cxn modelId="{BF493E8D-C69F-4202-8676-394D13FFCF92}" type="presParOf" srcId="{713B091F-57B1-4330-BF12-D3B9794BB2CD}" destId="{4CDE316F-5150-4070-8D3B-2F3CA6625D01}" srcOrd="2" destOrd="0" presId="urn:microsoft.com/office/officeart/2016/7/layout/BasicLinearProcessNumbered"/>
    <dgm:cxn modelId="{5D05DEFC-B3BD-49FB-BA94-826AE07E591E}" type="presParOf" srcId="{713B091F-57B1-4330-BF12-D3B9794BB2CD}" destId="{C57A3F68-5BD3-49AA-B126-43942FCFADB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C9C26-FE47-432D-871A-888656C5B43A}">
      <dsp:nvSpPr>
        <dsp:cNvPr id="0" name=""/>
        <dsp:cNvSpPr/>
      </dsp:nvSpPr>
      <dsp:spPr>
        <a:xfrm>
          <a:off x="0" y="2181"/>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D3564D-C1E0-4F4E-AF5A-E01AAAB2A65C}">
      <dsp:nvSpPr>
        <dsp:cNvPr id="0" name=""/>
        <dsp:cNvSpPr/>
      </dsp:nvSpPr>
      <dsp:spPr>
        <a:xfrm>
          <a:off x="0" y="2181"/>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b="1" kern="1200" dirty="0">
              <a:latin typeface="Arial" panose="020B0604020202020204" pitchFamily="34" charset="0"/>
              <a:cs typeface="Arial" panose="020B0604020202020204" pitchFamily="34" charset="0"/>
            </a:rPr>
            <a:t>Akademska inteligencija se može poticati prilikama kao što su:</a:t>
          </a:r>
          <a:endParaRPr lang="en-US" sz="2700" b="1" kern="1200" dirty="0">
            <a:latin typeface="Arial" panose="020B0604020202020204" pitchFamily="34" charset="0"/>
            <a:cs typeface="Arial" panose="020B0604020202020204" pitchFamily="34" charset="0"/>
          </a:endParaRPr>
        </a:p>
      </dsp:txBody>
      <dsp:txXfrm>
        <a:off x="0" y="2181"/>
        <a:ext cx="11256263" cy="743778"/>
      </dsp:txXfrm>
    </dsp:sp>
    <dsp:sp modelId="{E5A22C17-E6FC-406F-BA87-9D84C0BD2E73}">
      <dsp:nvSpPr>
        <dsp:cNvPr id="0" name=""/>
        <dsp:cNvSpPr/>
      </dsp:nvSpPr>
      <dsp:spPr>
        <a:xfrm>
          <a:off x="0" y="745959"/>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9D19D6C-2D18-46C7-BF95-74D94C512BE6}">
      <dsp:nvSpPr>
        <dsp:cNvPr id="0" name=""/>
        <dsp:cNvSpPr/>
      </dsp:nvSpPr>
      <dsp:spPr>
        <a:xfrm>
          <a:off x="0" y="745959"/>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kern="1200" dirty="0">
              <a:latin typeface="Arial" panose="020B0604020202020204" pitchFamily="34" charset="0"/>
              <a:cs typeface="Arial" panose="020B0604020202020204" pitchFamily="34" charset="0"/>
            </a:rPr>
            <a:t>Pristup knjigama, opremi i učinkovitom poučavanju</a:t>
          </a:r>
          <a:endParaRPr lang="en-US" sz="2700" kern="1200" dirty="0">
            <a:latin typeface="Arial" panose="020B0604020202020204" pitchFamily="34" charset="0"/>
            <a:cs typeface="Arial" panose="020B0604020202020204" pitchFamily="34" charset="0"/>
          </a:endParaRPr>
        </a:p>
      </dsp:txBody>
      <dsp:txXfrm>
        <a:off x="0" y="745959"/>
        <a:ext cx="11256263" cy="743778"/>
      </dsp:txXfrm>
    </dsp:sp>
    <dsp:sp modelId="{7DD5E603-1F46-4327-8ED1-3B7B76D8A90A}">
      <dsp:nvSpPr>
        <dsp:cNvPr id="0" name=""/>
        <dsp:cNvSpPr/>
      </dsp:nvSpPr>
      <dsp:spPr>
        <a:xfrm>
          <a:off x="0" y="1489738"/>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3BCFCC8-EB30-4109-ADB4-EA5A99558A10}">
      <dsp:nvSpPr>
        <dsp:cNvPr id="0" name=""/>
        <dsp:cNvSpPr/>
      </dsp:nvSpPr>
      <dsp:spPr>
        <a:xfrm>
          <a:off x="0" y="1489738"/>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kern="1200" dirty="0">
              <a:latin typeface="Arial" panose="020B0604020202020204" pitchFamily="34" charset="0"/>
              <a:cs typeface="Arial" panose="020B0604020202020204" pitchFamily="34" charset="0"/>
            </a:rPr>
            <a:t>Dostatna količina vremena za učenje, razmišljanje i vježbu</a:t>
          </a:r>
          <a:endParaRPr lang="en-US" sz="2700" kern="1200" dirty="0">
            <a:latin typeface="Arial" panose="020B0604020202020204" pitchFamily="34" charset="0"/>
            <a:cs typeface="Arial" panose="020B0604020202020204" pitchFamily="34" charset="0"/>
          </a:endParaRPr>
        </a:p>
      </dsp:txBody>
      <dsp:txXfrm>
        <a:off x="0" y="1489738"/>
        <a:ext cx="11256263" cy="743778"/>
      </dsp:txXfrm>
    </dsp:sp>
    <dsp:sp modelId="{54E1AF51-F584-46FE-968E-AF8476BF6128}">
      <dsp:nvSpPr>
        <dsp:cNvPr id="0" name=""/>
        <dsp:cNvSpPr/>
      </dsp:nvSpPr>
      <dsp:spPr>
        <a:xfrm>
          <a:off x="0" y="2233517"/>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B9390E-06B2-43FA-8320-8495364AD792}">
      <dsp:nvSpPr>
        <dsp:cNvPr id="0" name=""/>
        <dsp:cNvSpPr/>
      </dsp:nvSpPr>
      <dsp:spPr>
        <a:xfrm>
          <a:off x="0" y="2233517"/>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kern="1200" dirty="0">
              <a:latin typeface="Arial" panose="020B0604020202020204" pitchFamily="34" charset="0"/>
              <a:cs typeface="Arial" panose="020B0604020202020204" pitchFamily="34" charset="0"/>
            </a:rPr>
            <a:t>Poticajni razgovori koji zahtijevaju aktivno sudjelovanje i razmišljanje</a:t>
          </a:r>
          <a:endParaRPr lang="en-US" sz="2700" kern="1200" dirty="0">
            <a:latin typeface="Arial" panose="020B0604020202020204" pitchFamily="34" charset="0"/>
            <a:cs typeface="Arial" panose="020B0604020202020204" pitchFamily="34" charset="0"/>
          </a:endParaRPr>
        </a:p>
      </dsp:txBody>
      <dsp:txXfrm>
        <a:off x="0" y="2233517"/>
        <a:ext cx="11256263" cy="743778"/>
      </dsp:txXfrm>
    </dsp:sp>
    <dsp:sp modelId="{E06F086F-737D-4B38-A4EB-7F8BF2CA318E}">
      <dsp:nvSpPr>
        <dsp:cNvPr id="0" name=""/>
        <dsp:cNvSpPr/>
      </dsp:nvSpPr>
      <dsp:spPr>
        <a:xfrm>
          <a:off x="0" y="2977296"/>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E8BDBBC-E0E5-4924-9A24-0028CF56D239}">
      <dsp:nvSpPr>
        <dsp:cNvPr id="0" name=""/>
        <dsp:cNvSpPr/>
      </dsp:nvSpPr>
      <dsp:spPr>
        <a:xfrm>
          <a:off x="0" y="2977296"/>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kern="1200" dirty="0">
              <a:latin typeface="Arial" panose="020B0604020202020204" pitchFamily="34" charset="0"/>
              <a:cs typeface="Arial" panose="020B0604020202020204" pitchFamily="34" charset="0"/>
            </a:rPr>
            <a:t>Činjenica da ljudi koji su vam važni uvažavaju vaše specifične interese</a:t>
          </a:r>
          <a:endParaRPr lang="en-US" sz="2700" kern="1200" dirty="0">
            <a:latin typeface="Arial" panose="020B0604020202020204" pitchFamily="34" charset="0"/>
            <a:cs typeface="Arial" panose="020B0604020202020204" pitchFamily="34" charset="0"/>
          </a:endParaRPr>
        </a:p>
      </dsp:txBody>
      <dsp:txXfrm>
        <a:off x="0" y="2977296"/>
        <a:ext cx="11256263" cy="743778"/>
      </dsp:txXfrm>
    </dsp:sp>
    <dsp:sp modelId="{9A65805A-72AF-4839-B5C1-4CB5220780FC}">
      <dsp:nvSpPr>
        <dsp:cNvPr id="0" name=""/>
        <dsp:cNvSpPr/>
      </dsp:nvSpPr>
      <dsp:spPr>
        <a:xfrm>
          <a:off x="0" y="3721075"/>
          <a:ext cx="112562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8167EDE-C9F6-4F6B-9467-21478BD9F68D}">
      <dsp:nvSpPr>
        <dsp:cNvPr id="0" name=""/>
        <dsp:cNvSpPr/>
      </dsp:nvSpPr>
      <dsp:spPr>
        <a:xfrm>
          <a:off x="0" y="3721075"/>
          <a:ext cx="11256263" cy="74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hr-HR" sz="2700" kern="1200" dirty="0">
              <a:latin typeface="Arial" panose="020B0604020202020204" pitchFamily="34" charset="0"/>
              <a:cs typeface="Arial" panose="020B0604020202020204" pitchFamily="34" charset="0"/>
            </a:rPr>
            <a:t>Život u kulturi koja vrednuje akademsku inteligenciju</a:t>
          </a:r>
          <a:endParaRPr lang="en-US" sz="2700" kern="1200" dirty="0">
            <a:latin typeface="Arial" panose="020B0604020202020204" pitchFamily="34" charset="0"/>
            <a:cs typeface="Arial" panose="020B0604020202020204" pitchFamily="34" charset="0"/>
          </a:endParaRPr>
        </a:p>
      </dsp:txBody>
      <dsp:txXfrm>
        <a:off x="0" y="3721075"/>
        <a:ext cx="11256263" cy="743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8F256-CAE9-4BF8-820E-C67C6EBF8EC3}">
      <dsp:nvSpPr>
        <dsp:cNvPr id="0" name=""/>
        <dsp:cNvSpPr/>
      </dsp:nvSpPr>
      <dsp:spPr>
        <a:xfrm>
          <a:off x="0" y="1061283"/>
          <a:ext cx="3165824" cy="20102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0019857-CCC0-41E6-9130-3A28B0C79AB5}">
      <dsp:nvSpPr>
        <dsp:cNvPr id="0" name=""/>
        <dsp:cNvSpPr/>
      </dsp:nvSpPr>
      <dsp:spPr>
        <a:xfrm>
          <a:off x="351758" y="1395453"/>
          <a:ext cx="3165824" cy="201029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b="1" i="0" kern="1200">
              <a:latin typeface="Arial" panose="020B0604020202020204" pitchFamily="34" charset="0"/>
              <a:cs typeface="Arial" panose="020B0604020202020204" pitchFamily="34" charset="0"/>
            </a:rPr>
            <a:t>Kreativni proces rješavanja problema </a:t>
          </a:r>
          <a:r>
            <a:rPr lang="hr-HR" sz="1800" b="0" i="0" kern="1200">
              <a:latin typeface="Arial" panose="020B0604020202020204" pitchFamily="34" charset="0"/>
              <a:cs typeface="Arial" panose="020B0604020202020204" pitchFamily="34" charset="0"/>
            </a:rPr>
            <a:t>koji se temelji na odstupanju od uobičajenih obrazaca logike ili linearnih pristupa</a:t>
          </a:r>
          <a:endParaRPr lang="en-US" sz="1800" kern="1200">
            <a:latin typeface="Arial" panose="020B0604020202020204" pitchFamily="34" charset="0"/>
            <a:cs typeface="Arial" panose="020B0604020202020204" pitchFamily="34" charset="0"/>
          </a:endParaRPr>
        </a:p>
      </dsp:txBody>
      <dsp:txXfrm>
        <a:off x="410638" y="1454333"/>
        <a:ext cx="3048064" cy="1892538"/>
      </dsp:txXfrm>
    </dsp:sp>
    <dsp:sp modelId="{5480D054-87F2-45DE-91E3-B0438A3F5B50}">
      <dsp:nvSpPr>
        <dsp:cNvPr id="0" name=""/>
        <dsp:cNvSpPr/>
      </dsp:nvSpPr>
      <dsp:spPr>
        <a:xfrm>
          <a:off x="3869340" y="1061283"/>
          <a:ext cx="3165824" cy="20102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C9C5623-A747-4E95-AC4C-FE92F8217C4B}">
      <dsp:nvSpPr>
        <dsp:cNvPr id="0" name=""/>
        <dsp:cNvSpPr/>
      </dsp:nvSpPr>
      <dsp:spPr>
        <a:xfrm>
          <a:off x="4221099" y="1395453"/>
          <a:ext cx="3165824" cy="201029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b="0" i="0" kern="1200" dirty="0">
              <a:latin typeface="Arial" panose="020B0604020202020204" pitchFamily="34" charset="0"/>
              <a:cs typeface="Arial" panose="020B0604020202020204" pitchFamily="34" charset="0"/>
            </a:rPr>
            <a:t>Koncept je razvio </a:t>
          </a:r>
          <a:r>
            <a:rPr lang="hr-HR" sz="1800" b="1" i="0" kern="1200" dirty="0">
              <a:latin typeface="Arial" panose="020B0604020202020204" pitchFamily="34" charset="0"/>
              <a:cs typeface="Arial" panose="020B0604020202020204" pitchFamily="34" charset="0"/>
            </a:rPr>
            <a:t>Edward de Bono </a:t>
          </a:r>
          <a:r>
            <a:rPr lang="hr-HR" sz="1800" b="0" i="0" kern="1200" dirty="0">
              <a:latin typeface="Arial" panose="020B0604020202020204" pitchFamily="34" charset="0"/>
              <a:cs typeface="Arial" panose="020B0604020202020204" pitchFamily="34" charset="0"/>
            </a:rPr>
            <a:t>– smatrao je da se inovativna rješenja često nalaze "izvan okvira" tradicionalnog razmišljanja</a:t>
          </a:r>
          <a:endParaRPr lang="en-US" sz="1800" kern="1200" dirty="0">
            <a:latin typeface="Arial" panose="020B0604020202020204" pitchFamily="34" charset="0"/>
            <a:cs typeface="Arial" panose="020B0604020202020204" pitchFamily="34" charset="0"/>
          </a:endParaRPr>
        </a:p>
      </dsp:txBody>
      <dsp:txXfrm>
        <a:off x="4279979" y="1454333"/>
        <a:ext cx="3048064" cy="1892538"/>
      </dsp:txXfrm>
    </dsp:sp>
    <dsp:sp modelId="{36FFEF7F-9464-4DEB-948F-351027906BA7}">
      <dsp:nvSpPr>
        <dsp:cNvPr id="0" name=""/>
        <dsp:cNvSpPr/>
      </dsp:nvSpPr>
      <dsp:spPr>
        <a:xfrm>
          <a:off x="7738681" y="1061283"/>
          <a:ext cx="3165824" cy="20102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955A34C-5D3C-40B0-965A-30CA10EDE51B}">
      <dsp:nvSpPr>
        <dsp:cNvPr id="0" name=""/>
        <dsp:cNvSpPr/>
      </dsp:nvSpPr>
      <dsp:spPr>
        <a:xfrm>
          <a:off x="8090439" y="1395453"/>
          <a:ext cx="3165824" cy="201029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b="0" i="0" kern="1200" dirty="0">
              <a:latin typeface="Arial" panose="020B0604020202020204" pitchFamily="34" charset="0"/>
              <a:cs typeface="Arial" panose="020B0604020202020204" pitchFamily="34" charset="0"/>
            </a:rPr>
            <a:t>Za razliku od analitičkog razmišljanja, lateralno razmišljanje traži </a:t>
          </a:r>
          <a:r>
            <a:rPr lang="hr-HR" sz="1800" b="1" i="0" kern="1200" dirty="0">
              <a:latin typeface="Arial" panose="020B0604020202020204" pitchFamily="34" charset="0"/>
              <a:cs typeface="Arial" panose="020B0604020202020204" pitchFamily="34" charset="0"/>
            </a:rPr>
            <a:t>nove perspektive i razmatra alternativne pristupe </a:t>
          </a:r>
          <a:r>
            <a:rPr lang="hr-HR" sz="1800" b="0" i="0" kern="1200" dirty="0">
              <a:latin typeface="Arial" panose="020B0604020202020204" pitchFamily="34" charset="0"/>
              <a:cs typeface="Arial" panose="020B0604020202020204" pitchFamily="34" charset="0"/>
            </a:rPr>
            <a:t>koji mogu biti neintuitivni ili izvan uobičajenih pravila</a:t>
          </a:r>
          <a:endParaRPr lang="en-US" sz="1800" kern="1200" dirty="0">
            <a:latin typeface="Arial" panose="020B0604020202020204" pitchFamily="34" charset="0"/>
            <a:cs typeface="Arial" panose="020B0604020202020204" pitchFamily="34" charset="0"/>
          </a:endParaRPr>
        </a:p>
      </dsp:txBody>
      <dsp:txXfrm>
        <a:off x="8149319" y="1454333"/>
        <a:ext cx="3048064" cy="1892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46F1-F8C5-4F21-B87B-32904A71A4A8}">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E4F7B-7B50-4C2D-A9C5-E32906E06400}">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0" i="0" kern="1200" dirty="0">
              <a:latin typeface="Arial" panose="020B0604020202020204" pitchFamily="34" charset="0"/>
              <a:cs typeface="Arial" panose="020B0604020202020204" pitchFamily="34" charset="0"/>
            </a:rPr>
            <a:t>Pokušajte gledati na problem iz više perspektiva</a:t>
          </a:r>
          <a:endParaRPr lang="en-US" sz="2300" kern="1200" dirty="0">
            <a:latin typeface="Arial" panose="020B0604020202020204" pitchFamily="34" charset="0"/>
            <a:cs typeface="Arial" panose="020B0604020202020204" pitchFamily="34" charset="0"/>
          </a:endParaRPr>
        </a:p>
      </dsp:txBody>
      <dsp:txXfrm>
        <a:off x="696297" y="538547"/>
        <a:ext cx="4171627" cy="2590157"/>
      </dsp:txXfrm>
    </dsp:sp>
    <dsp:sp modelId="{71576142-57B0-43CA-A17F-D381DEF24FB4}">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02B8B-2AC8-402B-ADA3-B0C16BEF8CC1}">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b="0" i="0" kern="1200" dirty="0">
              <a:latin typeface="Arial" panose="020B0604020202020204" pitchFamily="34" charset="0"/>
              <a:cs typeface="Arial" panose="020B0604020202020204" pitchFamily="34" charset="0"/>
            </a:rPr>
            <a:t>Postavljajte pitanja poput: </a:t>
          </a:r>
          <a:r>
            <a:rPr lang="hr-HR" sz="2300" b="0" i="1" kern="1200" dirty="0">
              <a:latin typeface="Arial" panose="020B0604020202020204" pitchFamily="34" charset="0"/>
              <a:cs typeface="Arial" panose="020B0604020202020204" pitchFamily="34" charset="0"/>
            </a:rPr>
            <a:t>Što bi se dogodilo da potpuno promijenimo pravila; Kako bismo riješili ovaj problem da resursi nisu ograničeni; Kako dijete ili netko iz druge profesije vidi ovaj problem?</a:t>
          </a:r>
          <a:endParaRPr lang="en-US" sz="2300" kern="1200" dirty="0">
            <a:latin typeface="Arial" panose="020B0604020202020204" pitchFamily="34" charset="0"/>
            <a:cs typeface="Arial" panose="020B0604020202020204" pitchFamily="34" charset="0"/>
          </a:endParaRPr>
        </a:p>
      </dsp:txBody>
      <dsp:txXfrm>
        <a:off x="5991936" y="538547"/>
        <a:ext cx="4171627" cy="2590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E8ECB-63EE-471E-9DC7-73F78E7708C3}">
      <dsp:nvSpPr>
        <dsp:cNvPr id="0" name=""/>
        <dsp:cNvSpPr/>
      </dsp:nvSpPr>
      <dsp:spPr>
        <a:xfrm>
          <a:off x="1283" y="73062"/>
          <a:ext cx="4205213" cy="420521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HR" sz="2200" b="0" i="0" kern="1200" dirty="0">
              <a:latin typeface="Arial" panose="020B0604020202020204" pitchFamily="34" charset="0"/>
              <a:cs typeface="Arial" panose="020B0604020202020204" pitchFamily="34" charset="0"/>
            </a:rPr>
            <a:t>Dugoročno pamćenje je važno jer u njemu </a:t>
          </a:r>
          <a:r>
            <a:rPr lang="hr-HR" sz="2200" b="1" i="0" kern="1200" dirty="0">
              <a:latin typeface="Arial" panose="020B0604020202020204" pitchFamily="34" charset="0"/>
              <a:cs typeface="Arial" panose="020B0604020202020204" pitchFamily="34" charset="0"/>
            </a:rPr>
            <a:t>pohranjujete temeljne koncepte i tehnike </a:t>
          </a:r>
          <a:r>
            <a:rPr lang="hr-HR" sz="2200" b="0" i="0" kern="1200" dirty="0">
              <a:latin typeface="Arial" panose="020B0604020202020204" pitchFamily="34" charset="0"/>
              <a:cs typeface="Arial" panose="020B0604020202020204" pitchFamily="34" charset="0"/>
            </a:rPr>
            <a:t>koje su često uključene u ono o čemu učite</a:t>
          </a:r>
          <a:r>
            <a:rPr lang="hr-HR" sz="2200" b="0" i="0" kern="1200" dirty="0"/>
            <a:t>. </a:t>
          </a:r>
          <a:endParaRPr lang="en-US" sz="2200" kern="1200" dirty="0"/>
        </a:p>
      </dsp:txBody>
      <dsp:txXfrm>
        <a:off x="617122" y="688901"/>
        <a:ext cx="2973535" cy="2973535"/>
      </dsp:txXfrm>
    </dsp:sp>
    <dsp:sp modelId="{93238B8C-184C-4680-8827-9819012DC199}">
      <dsp:nvSpPr>
        <dsp:cNvPr id="0" name=""/>
        <dsp:cNvSpPr/>
      </dsp:nvSpPr>
      <dsp:spPr>
        <a:xfrm rot="5400000">
          <a:off x="4553426" y="1618478"/>
          <a:ext cx="1471824" cy="1114381"/>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BCB353F-7DF1-426C-AF27-6495C57254CE}">
      <dsp:nvSpPr>
        <dsp:cNvPr id="0" name=""/>
        <dsp:cNvSpPr/>
      </dsp:nvSpPr>
      <dsp:spPr>
        <a:xfrm>
          <a:off x="6309103" y="73062"/>
          <a:ext cx="4205213" cy="4205213"/>
        </a:xfrm>
        <a:prstGeom prst="ellipse">
          <a:avLst/>
        </a:prstGeom>
        <a:gradFill rotWithShape="0">
          <a:gsLst>
            <a:gs pos="0">
              <a:schemeClr val="accent2">
                <a:hueOff val="-1932069"/>
                <a:satOff val="-93162"/>
                <a:lumOff val="35685"/>
                <a:alphaOff val="0"/>
                <a:satMod val="103000"/>
                <a:lumMod val="102000"/>
                <a:tint val="94000"/>
              </a:schemeClr>
            </a:gs>
            <a:gs pos="50000">
              <a:schemeClr val="accent2">
                <a:hueOff val="-1932069"/>
                <a:satOff val="-93162"/>
                <a:lumOff val="35685"/>
                <a:alphaOff val="0"/>
                <a:satMod val="110000"/>
                <a:lumMod val="100000"/>
                <a:shade val="100000"/>
              </a:schemeClr>
            </a:gs>
            <a:gs pos="100000">
              <a:schemeClr val="accent2">
                <a:hueOff val="-1932069"/>
                <a:satOff val="-93162"/>
                <a:lumOff val="356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hr-HR" sz="2200" b="0" i="0" kern="1200" dirty="0">
              <a:solidFill>
                <a:schemeClr val="tx1"/>
              </a:solidFill>
              <a:latin typeface="Arial" panose="020B0604020202020204" pitchFamily="34" charset="0"/>
              <a:cs typeface="Arial" panose="020B0604020202020204" pitchFamily="34" charset="0"/>
            </a:rPr>
            <a:t>Kada se susrećete s nečim novim, često koristite svoju radnu memoriju da to riješite. Ako želite premjestiti tu informaciju u svoje dugoročno pamćenje, </a:t>
          </a:r>
          <a:r>
            <a:rPr lang="hr-HR" sz="2200" b="1" i="0" kern="1200" dirty="0">
              <a:solidFill>
                <a:schemeClr val="tx1"/>
              </a:solidFill>
              <a:latin typeface="Arial" panose="020B0604020202020204" pitchFamily="34" charset="0"/>
              <a:cs typeface="Arial" panose="020B0604020202020204" pitchFamily="34" charset="0"/>
            </a:rPr>
            <a:t>često je potrebno vrijeme i praksa</a:t>
          </a:r>
          <a:r>
            <a:rPr lang="hr-HR" sz="2200" b="0" i="0" kern="1200" dirty="0">
              <a:solidFill>
                <a:schemeClr val="tx1"/>
              </a:solidFill>
              <a:latin typeface="Arial" panose="020B0604020202020204" pitchFamily="34" charset="0"/>
              <a:cs typeface="Arial" panose="020B0604020202020204" pitchFamily="34" charset="0"/>
            </a:rPr>
            <a:t>.</a:t>
          </a:r>
          <a:endParaRPr lang="en-US" sz="2200" kern="1200" dirty="0">
            <a:solidFill>
              <a:schemeClr val="tx1"/>
            </a:solidFill>
            <a:latin typeface="Arial" panose="020B0604020202020204" pitchFamily="34" charset="0"/>
            <a:cs typeface="Arial" panose="020B0604020202020204" pitchFamily="34" charset="0"/>
          </a:endParaRPr>
        </a:p>
      </dsp:txBody>
      <dsp:txXfrm>
        <a:off x="6924942" y="688901"/>
        <a:ext cx="2973535" cy="29735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B1F75-71A2-4608-AB54-D4E01BE9F833}">
      <dsp:nvSpPr>
        <dsp:cNvPr id="0" name=""/>
        <dsp:cNvSpPr/>
      </dsp:nvSpPr>
      <dsp:spPr>
        <a:xfrm>
          <a:off x="0" y="1809825"/>
          <a:ext cx="1989972" cy="27859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146" tIns="330200" rIns="155146" bIns="330200" numCol="1" spcCol="1270" anchor="t" anchorCtr="0">
          <a:noAutofit/>
        </a:bodyPr>
        <a:lstStyle/>
        <a:p>
          <a:pPr marL="0" lvl="0" indent="0" algn="l" defTabSz="533400">
            <a:lnSpc>
              <a:spcPct val="90000"/>
            </a:lnSpc>
            <a:spcBef>
              <a:spcPct val="0"/>
            </a:spcBef>
            <a:spcAft>
              <a:spcPct val="35000"/>
            </a:spcAft>
            <a:buNone/>
          </a:pPr>
          <a:r>
            <a:rPr lang="en-US" sz="1200" b="0" i="0" kern="1200" dirty="0" err="1">
              <a:latin typeface="Arial" panose="020B0604020202020204" pitchFamily="34" charset="0"/>
              <a:cs typeface="Arial" panose="020B0604020202020204" pitchFamily="34" charset="0"/>
            </a:rPr>
            <a:t>Učenje</a:t>
          </a:r>
          <a:r>
            <a:rPr lang="en-US" sz="1200" b="0" i="0" kern="1200" dirty="0">
              <a:latin typeface="Arial" panose="020B0604020202020204" pitchFamily="34" charset="0"/>
              <a:cs typeface="Arial" panose="020B0604020202020204" pitchFamily="34" charset="0"/>
            </a:rPr>
            <a:t> </a:t>
          </a:r>
          <a:r>
            <a:rPr lang="hr-HR" sz="1200" b="0" i="0" kern="1200" dirty="0">
              <a:latin typeface="Arial" panose="020B0604020202020204" pitchFamily="34" charset="0"/>
              <a:cs typeface="Arial" panose="020B0604020202020204" pitchFamily="34" charset="0"/>
            </a:rPr>
            <a:t>sa razmacima </a:t>
          </a:r>
          <a:r>
            <a:rPr lang="en-US" sz="1200" b="0" i="0" kern="1200" dirty="0" err="1">
              <a:latin typeface="Arial" panose="020B0604020202020204" pitchFamily="34" charset="0"/>
              <a:cs typeface="Arial" panose="020B0604020202020204" pitchFamily="34" charset="0"/>
            </a:rPr>
            <a:t>može</a:t>
          </a:r>
          <a:r>
            <a:rPr lang="en-US" sz="1200" b="0" i="0" kern="1200" dirty="0">
              <a:latin typeface="Arial" panose="020B0604020202020204" pitchFamily="34" charset="0"/>
              <a:cs typeface="Arial" panose="020B0604020202020204" pitchFamily="34" charset="0"/>
            </a:rPr>
            <a:t> se </a:t>
          </a:r>
          <a:r>
            <a:rPr lang="en-US" sz="1200" b="0" i="0" kern="1200" dirty="0" err="1">
              <a:latin typeface="Arial" panose="020B0604020202020204" pitchFamily="34" charset="0"/>
              <a:cs typeface="Arial" panose="020B0604020202020204" pitchFamily="34" charset="0"/>
            </a:rPr>
            <a:t>činiti</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sporim</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i</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neučinkovitim</a:t>
          </a:r>
          <a:r>
            <a:rPr lang="hr-HR" sz="1200" b="0" i="0"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0" y="2868491"/>
        <a:ext cx="1989972" cy="1671577"/>
      </dsp:txXfrm>
    </dsp:sp>
    <dsp:sp modelId="{074280DE-1449-4E2C-8B5C-041AAF02C204}">
      <dsp:nvSpPr>
        <dsp:cNvPr id="0" name=""/>
        <dsp:cNvSpPr/>
      </dsp:nvSpPr>
      <dsp:spPr>
        <a:xfrm>
          <a:off x="577092" y="2088421"/>
          <a:ext cx="835788" cy="835788"/>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61" tIns="12700" rIns="65161" bIns="12700" numCol="1" spcCol="1270" anchor="ctr" anchorCtr="0">
          <a:noAutofit/>
        </a:bodyPr>
        <a:lstStyle/>
        <a:p>
          <a:pPr marL="0" lvl="0" indent="0" algn="ctr" defTabSz="1911350">
            <a:lnSpc>
              <a:spcPct val="90000"/>
            </a:lnSpc>
            <a:spcBef>
              <a:spcPct val="0"/>
            </a:spcBef>
            <a:spcAft>
              <a:spcPct val="35000"/>
            </a:spcAft>
            <a:buNone/>
          </a:pPr>
          <a:r>
            <a:rPr lang="en-US" sz="4300" kern="1200">
              <a:latin typeface="Arial" panose="020B0604020202020204" pitchFamily="34" charset="0"/>
              <a:cs typeface="Arial" panose="020B0604020202020204" pitchFamily="34" charset="0"/>
            </a:rPr>
            <a:t>1</a:t>
          </a:r>
        </a:p>
      </dsp:txBody>
      <dsp:txXfrm>
        <a:off x="699490" y="2210819"/>
        <a:ext cx="590992" cy="590992"/>
      </dsp:txXfrm>
    </dsp:sp>
    <dsp:sp modelId="{236DA579-86C9-4A6D-88DB-EEDA04CA756B}">
      <dsp:nvSpPr>
        <dsp:cNvPr id="0" name=""/>
        <dsp:cNvSpPr/>
      </dsp:nvSpPr>
      <dsp:spPr>
        <a:xfrm>
          <a:off x="0" y="4595715"/>
          <a:ext cx="1989972" cy="72"/>
        </a:xfrm>
        <a:prstGeom prst="rect">
          <a:avLst/>
        </a:prstGeom>
        <a:solidFill>
          <a:schemeClr val="accent5">
            <a:hueOff val="3766385"/>
            <a:satOff val="-4126"/>
            <a:lumOff val="-353"/>
            <a:alphaOff val="0"/>
          </a:schemeClr>
        </a:solidFill>
        <a:ln w="12700" cap="flat" cmpd="sng" algn="ctr">
          <a:solidFill>
            <a:schemeClr val="accent5">
              <a:hueOff val="3766385"/>
              <a:satOff val="-4126"/>
              <a:lumOff val="-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68FCF-D2EC-4E64-89FF-205103EC5CCC}">
      <dsp:nvSpPr>
        <dsp:cNvPr id="0" name=""/>
        <dsp:cNvSpPr/>
      </dsp:nvSpPr>
      <dsp:spPr>
        <a:xfrm>
          <a:off x="2188970" y="1809825"/>
          <a:ext cx="1989972" cy="2785961"/>
        </a:xfrm>
        <a:prstGeom prst="rect">
          <a:avLst/>
        </a:prstGeom>
        <a:solidFill>
          <a:schemeClr val="accent5">
            <a:tint val="40000"/>
            <a:alpha val="90000"/>
            <a:hueOff val="10017031"/>
            <a:satOff val="-15236"/>
            <a:lumOff val="-774"/>
            <a:alphaOff val="0"/>
          </a:schemeClr>
        </a:solidFill>
        <a:ln w="12700" cap="flat" cmpd="sng" algn="ctr">
          <a:solidFill>
            <a:schemeClr val="accent5">
              <a:tint val="40000"/>
              <a:alpha val="90000"/>
              <a:hueOff val="10017031"/>
              <a:satOff val="-15236"/>
              <a:lumOff val="-7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146" tIns="330200" rIns="155146" bIns="330200" numCol="1" spcCol="1270" anchor="t" anchorCtr="0">
          <a:noAutofit/>
        </a:bodyPr>
        <a:lstStyle/>
        <a:p>
          <a:pPr marL="0" lvl="0" indent="0" algn="l" defTabSz="533400">
            <a:lnSpc>
              <a:spcPct val="90000"/>
            </a:lnSpc>
            <a:spcBef>
              <a:spcPct val="0"/>
            </a:spcBef>
            <a:spcAft>
              <a:spcPct val="35000"/>
            </a:spcAft>
            <a:buNone/>
          </a:pPr>
          <a:r>
            <a:rPr lang="en-US" sz="1200" b="0" i="0" kern="1200">
              <a:latin typeface="Arial" panose="020B0604020202020204" pitchFamily="34" charset="0"/>
              <a:cs typeface="Arial" panose="020B0604020202020204" pitchFamily="34" charset="0"/>
            </a:rPr>
            <a:t>Korištenje razmaka</a:t>
          </a:r>
          <a:r>
            <a:rPr lang="hr-HR" sz="1200" b="0" i="0" kern="1200">
              <a:latin typeface="Arial" panose="020B0604020202020204" pitchFamily="34" charset="0"/>
              <a:cs typeface="Arial" panose="020B0604020202020204" pitchFamily="34" charset="0"/>
            </a:rPr>
            <a:t>/raspoređivanja gradiva</a:t>
          </a:r>
          <a:r>
            <a:rPr lang="en-US" sz="1200" b="0" i="0" kern="1200">
              <a:latin typeface="Arial" panose="020B0604020202020204" pitchFamily="34" charset="0"/>
              <a:cs typeface="Arial" panose="020B0604020202020204" pitchFamily="34" charset="0"/>
            </a:rPr>
            <a:t> </a:t>
          </a:r>
          <a:r>
            <a:rPr lang="hr-HR" sz="1200" b="0" i="0" kern="1200">
              <a:latin typeface="Arial" panose="020B0604020202020204" pitchFamily="34" charset="0"/>
              <a:cs typeface="Arial" panose="020B0604020202020204" pitchFamily="34" charset="0"/>
            </a:rPr>
            <a:t>zahtijeva </a:t>
          </a:r>
          <a:r>
            <a:rPr lang="en-US" sz="1200" b="0" i="0" kern="1200">
              <a:latin typeface="Arial" panose="020B0604020202020204" pitchFamily="34" charset="0"/>
              <a:cs typeface="Arial" panose="020B0604020202020204" pitchFamily="34" charset="0"/>
            </a:rPr>
            <a:t>organizirani raspored.</a:t>
          </a:r>
          <a:endParaRPr lang="en-US" sz="1200" kern="1200">
            <a:latin typeface="Arial" panose="020B0604020202020204" pitchFamily="34" charset="0"/>
            <a:cs typeface="Arial" panose="020B0604020202020204" pitchFamily="34" charset="0"/>
          </a:endParaRPr>
        </a:p>
      </dsp:txBody>
      <dsp:txXfrm>
        <a:off x="2188970" y="2868491"/>
        <a:ext cx="1989972" cy="1671577"/>
      </dsp:txXfrm>
    </dsp:sp>
    <dsp:sp modelId="{5BBA11C9-8C05-4535-B232-5EE2EF6E63A7}">
      <dsp:nvSpPr>
        <dsp:cNvPr id="0" name=""/>
        <dsp:cNvSpPr/>
      </dsp:nvSpPr>
      <dsp:spPr>
        <a:xfrm>
          <a:off x="2766062" y="2088421"/>
          <a:ext cx="835788" cy="835788"/>
        </a:xfrm>
        <a:prstGeom prst="ellipse">
          <a:avLst/>
        </a:prstGeom>
        <a:solidFill>
          <a:schemeClr val="accent5">
            <a:hueOff val="7532769"/>
            <a:satOff val="-8251"/>
            <a:lumOff val="-706"/>
            <a:alphaOff val="0"/>
          </a:schemeClr>
        </a:solidFill>
        <a:ln w="12700" cap="flat" cmpd="sng" algn="ctr">
          <a:solidFill>
            <a:schemeClr val="accent5">
              <a:hueOff val="7532769"/>
              <a:satOff val="-8251"/>
              <a:lumOff val="-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61" tIns="12700" rIns="65161" bIns="12700" numCol="1" spcCol="1270" anchor="ctr" anchorCtr="0">
          <a:noAutofit/>
        </a:bodyPr>
        <a:lstStyle/>
        <a:p>
          <a:pPr marL="0" lvl="0" indent="0" algn="ctr" defTabSz="1911350">
            <a:lnSpc>
              <a:spcPct val="90000"/>
            </a:lnSpc>
            <a:spcBef>
              <a:spcPct val="0"/>
            </a:spcBef>
            <a:spcAft>
              <a:spcPct val="35000"/>
            </a:spcAft>
            <a:buNone/>
          </a:pPr>
          <a:r>
            <a:rPr lang="en-US" sz="4300" kern="1200">
              <a:latin typeface="Arial" panose="020B0604020202020204" pitchFamily="34" charset="0"/>
              <a:cs typeface="Arial" panose="020B0604020202020204" pitchFamily="34" charset="0"/>
            </a:rPr>
            <a:t>2</a:t>
          </a:r>
        </a:p>
      </dsp:txBody>
      <dsp:txXfrm>
        <a:off x="2888460" y="2210819"/>
        <a:ext cx="590992" cy="590992"/>
      </dsp:txXfrm>
    </dsp:sp>
    <dsp:sp modelId="{56BE8BAB-0476-4401-8A9A-F1EE5B1364B8}">
      <dsp:nvSpPr>
        <dsp:cNvPr id="0" name=""/>
        <dsp:cNvSpPr/>
      </dsp:nvSpPr>
      <dsp:spPr>
        <a:xfrm>
          <a:off x="2188970" y="4595715"/>
          <a:ext cx="1989972" cy="72"/>
        </a:xfrm>
        <a:prstGeom prst="rect">
          <a:avLst/>
        </a:prstGeom>
        <a:solidFill>
          <a:schemeClr val="accent5">
            <a:hueOff val="11299155"/>
            <a:satOff val="-12377"/>
            <a:lumOff val="-1058"/>
            <a:alphaOff val="0"/>
          </a:schemeClr>
        </a:solidFill>
        <a:ln w="12700" cap="flat" cmpd="sng" algn="ctr">
          <a:solidFill>
            <a:schemeClr val="accent5">
              <a:hueOff val="11299155"/>
              <a:satOff val="-12377"/>
              <a:lumOff val="-1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5AF85-2ABE-4E6A-928A-09179A9380C2}">
      <dsp:nvSpPr>
        <dsp:cNvPr id="0" name=""/>
        <dsp:cNvSpPr/>
      </dsp:nvSpPr>
      <dsp:spPr>
        <a:xfrm>
          <a:off x="4377940" y="1809825"/>
          <a:ext cx="1989972" cy="2785961"/>
        </a:xfrm>
        <a:prstGeom prst="rect">
          <a:avLst/>
        </a:prstGeom>
        <a:solidFill>
          <a:schemeClr val="accent5">
            <a:tint val="40000"/>
            <a:alpha val="90000"/>
            <a:hueOff val="20034062"/>
            <a:satOff val="-30473"/>
            <a:lumOff val="-1549"/>
            <a:alphaOff val="0"/>
          </a:schemeClr>
        </a:solidFill>
        <a:ln w="12700" cap="flat" cmpd="sng" algn="ctr">
          <a:solidFill>
            <a:schemeClr val="accent5">
              <a:tint val="40000"/>
              <a:alpha val="90000"/>
              <a:hueOff val="20034062"/>
              <a:satOff val="-30473"/>
              <a:lumOff val="-1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146" tIns="330200" rIns="155146" bIns="330200" numCol="1" spcCol="1270" anchor="t" anchorCtr="0">
          <a:noAutofit/>
        </a:bodyPr>
        <a:lstStyle/>
        <a:p>
          <a:pPr marL="0" lvl="0" indent="0" algn="l" defTabSz="533400">
            <a:lnSpc>
              <a:spcPct val="90000"/>
            </a:lnSpc>
            <a:spcBef>
              <a:spcPct val="0"/>
            </a:spcBef>
            <a:spcAft>
              <a:spcPct val="35000"/>
            </a:spcAft>
            <a:buNone/>
          </a:pPr>
          <a:r>
            <a:rPr lang="en-US" sz="1200" b="0" i="0" kern="1200" dirty="0" err="1">
              <a:latin typeface="Arial" panose="020B0604020202020204" pitchFamily="34" charset="0"/>
              <a:cs typeface="Arial" panose="020B0604020202020204" pitchFamily="34" charset="0"/>
            </a:rPr>
            <a:t>Koliki</a:t>
          </a:r>
          <a:r>
            <a:rPr lang="en-US" sz="1200" b="0" i="0" kern="1200" dirty="0">
              <a:latin typeface="Arial" panose="020B0604020202020204" pitchFamily="34" charset="0"/>
              <a:cs typeface="Arial" panose="020B0604020202020204" pitchFamily="34" charset="0"/>
            </a:rPr>
            <a:t> je </a:t>
          </a:r>
          <a:r>
            <a:rPr lang="en-US" sz="1200" b="0" i="0" kern="1200" dirty="0" err="1">
              <a:latin typeface="Arial" panose="020B0604020202020204" pitchFamily="34" charset="0"/>
              <a:cs typeface="Arial" panose="020B0604020202020204" pitchFamily="34" charset="0"/>
            </a:rPr>
            <a:t>razmak</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dovoljan</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Općenito</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što</a:t>
          </a:r>
          <a:r>
            <a:rPr lang="en-US" sz="1200" b="0" i="0" kern="1200" dirty="0">
              <a:latin typeface="Arial" panose="020B0604020202020204" pitchFamily="34" charset="0"/>
              <a:cs typeface="Arial" panose="020B0604020202020204" pitchFamily="34" charset="0"/>
            </a:rPr>
            <a:t> </a:t>
          </a:r>
          <a:r>
            <a:rPr lang="en-US" sz="1200" b="0" i="0" kern="1200" dirty="0" err="1">
              <a:latin typeface="Arial" panose="020B0604020202020204" pitchFamily="34" charset="0"/>
              <a:cs typeface="Arial" panose="020B0604020202020204" pitchFamily="34" charset="0"/>
            </a:rPr>
            <a:t>više</a:t>
          </a:r>
          <a:r>
            <a:rPr lang="en-US" sz="1200" b="0" i="0" kern="1200" dirty="0">
              <a:latin typeface="Arial" panose="020B0604020202020204" pitchFamily="34" charset="0"/>
              <a:cs typeface="Arial" panose="020B0604020202020204" pitchFamily="34" charset="0"/>
            </a:rPr>
            <a:t>, to </a:t>
          </a:r>
          <a:r>
            <a:rPr lang="en-US" sz="1200" b="0" i="0" kern="1200" dirty="0" err="1">
              <a:latin typeface="Arial" panose="020B0604020202020204" pitchFamily="34" charset="0"/>
              <a:cs typeface="Arial" panose="020B0604020202020204" pitchFamily="34" charset="0"/>
            </a:rPr>
            <a:t>bolje</a:t>
          </a:r>
          <a:r>
            <a:rPr lang="hr-HR" sz="1200" b="0" i="0"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4377940" y="2868491"/>
        <a:ext cx="1989972" cy="1671577"/>
      </dsp:txXfrm>
    </dsp:sp>
    <dsp:sp modelId="{4C9887CB-4EC7-4DDE-BEDD-ECD9BF6B328E}">
      <dsp:nvSpPr>
        <dsp:cNvPr id="0" name=""/>
        <dsp:cNvSpPr/>
      </dsp:nvSpPr>
      <dsp:spPr>
        <a:xfrm>
          <a:off x="4955032" y="2088421"/>
          <a:ext cx="835788" cy="835788"/>
        </a:xfrm>
        <a:prstGeom prst="ellipse">
          <a:avLst/>
        </a:prstGeom>
        <a:solidFill>
          <a:schemeClr val="accent5">
            <a:hueOff val="15065539"/>
            <a:satOff val="-16502"/>
            <a:lumOff val="-1411"/>
            <a:alphaOff val="0"/>
          </a:schemeClr>
        </a:solidFill>
        <a:ln w="12700" cap="flat" cmpd="sng" algn="ctr">
          <a:solidFill>
            <a:schemeClr val="accent5">
              <a:hueOff val="15065539"/>
              <a:satOff val="-16502"/>
              <a:lumOff val="-14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61" tIns="12700" rIns="65161" bIns="12700" numCol="1" spcCol="1270" anchor="ctr" anchorCtr="0">
          <a:noAutofit/>
        </a:bodyPr>
        <a:lstStyle/>
        <a:p>
          <a:pPr marL="0" lvl="0" indent="0" algn="ctr" defTabSz="1911350">
            <a:lnSpc>
              <a:spcPct val="90000"/>
            </a:lnSpc>
            <a:spcBef>
              <a:spcPct val="0"/>
            </a:spcBef>
            <a:spcAft>
              <a:spcPct val="35000"/>
            </a:spcAft>
            <a:buNone/>
          </a:pPr>
          <a:r>
            <a:rPr lang="en-US" sz="4300" kern="1200">
              <a:latin typeface="Arial" panose="020B0604020202020204" pitchFamily="34" charset="0"/>
              <a:cs typeface="Arial" panose="020B0604020202020204" pitchFamily="34" charset="0"/>
            </a:rPr>
            <a:t>3</a:t>
          </a:r>
        </a:p>
      </dsp:txBody>
      <dsp:txXfrm>
        <a:off x="5077430" y="2210819"/>
        <a:ext cx="590992" cy="590992"/>
      </dsp:txXfrm>
    </dsp:sp>
    <dsp:sp modelId="{4CDE316F-5150-4070-8D3B-2F3CA6625D01}">
      <dsp:nvSpPr>
        <dsp:cNvPr id="0" name=""/>
        <dsp:cNvSpPr/>
      </dsp:nvSpPr>
      <dsp:spPr>
        <a:xfrm>
          <a:off x="4377940" y="4595715"/>
          <a:ext cx="1989972" cy="72"/>
        </a:xfrm>
        <a:prstGeom prst="rect">
          <a:avLst/>
        </a:prstGeom>
        <a:solidFill>
          <a:schemeClr val="accent5">
            <a:hueOff val="18831923"/>
            <a:satOff val="-20628"/>
            <a:lumOff val="-1764"/>
            <a:alphaOff val="0"/>
          </a:schemeClr>
        </a:solidFill>
        <a:ln w="12700" cap="flat" cmpd="sng" algn="ctr">
          <a:solidFill>
            <a:schemeClr val="accent5">
              <a:hueOff val="18831923"/>
              <a:satOff val="-20628"/>
              <a:lumOff val="-1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0847A6-F53A-42C9-AAC8-81EB33EAB4E7}" type="datetimeFigureOut">
              <a:rPr lang="en-US" smtClean="0"/>
              <a:t>12/10/2024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4F1FD9-003B-4A8D-B07B-34F7CE633582}" type="slidenum">
              <a:rPr lang="en-US" smtClean="0"/>
              <a:t>‹#›</a:t>
            </a:fld>
            <a:endParaRPr lang="en-US"/>
          </a:p>
        </p:txBody>
      </p:sp>
    </p:spTree>
    <p:extLst>
      <p:ext uri="{BB962C8B-B14F-4D97-AF65-F5344CB8AC3E}">
        <p14:creationId xmlns:p14="http://schemas.microsoft.com/office/powerpoint/2010/main" val="498922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7</a:t>
            </a:fld>
            <a:endParaRPr lang="en-US"/>
          </a:p>
        </p:txBody>
      </p:sp>
    </p:spTree>
    <p:extLst>
      <p:ext uri="{BB962C8B-B14F-4D97-AF65-F5344CB8AC3E}">
        <p14:creationId xmlns:p14="http://schemas.microsoft.com/office/powerpoint/2010/main" val="396185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learning we are focused on getting as much information in our head as possible. But it’s more important how to get them out. </a:t>
            </a:r>
          </a:p>
          <a:p>
            <a:endParaRPr lang="en-US" baseline="0" dirty="0"/>
          </a:p>
          <a:p>
            <a:r>
              <a:rPr lang="en-US" dirty="0"/>
              <a:t>Students often study by re-reading their textbooks, highlighting information, and/or reviewing their notes. In both of these situations, the focus is on getting information “in,” with the hope that it sticks. We’ve all had the experience of feeling like these methods work – if I cram, and re-read, and study my notes, I feel fairly confident that I know the information</a:t>
            </a:r>
          </a:p>
        </p:txBody>
      </p:sp>
      <p:sp>
        <p:nvSpPr>
          <p:cNvPr id="4" name="Slide Number Placeholder 3"/>
          <p:cNvSpPr>
            <a:spLocks noGrp="1"/>
          </p:cNvSpPr>
          <p:nvPr>
            <p:ph type="sldNum" sz="quarter" idx="10"/>
          </p:nvPr>
        </p:nvSpPr>
        <p:spPr/>
        <p:txBody>
          <a:bodyPr/>
          <a:lstStyle/>
          <a:p>
            <a:fld id="{8EDC0C92-97E4-9540-AC90-F1BBF91896C7}" type="slidenum">
              <a:rPr lang="en-US" smtClean="0"/>
              <a:t>63</a:t>
            </a:fld>
            <a:endParaRPr lang="en-US"/>
          </a:p>
        </p:txBody>
      </p:sp>
    </p:spTree>
    <p:extLst>
      <p:ext uri="{BB962C8B-B14F-4D97-AF65-F5344CB8AC3E}">
        <p14:creationId xmlns:p14="http://schemas.microsoft.com/office/powerpoint/2010/main" val="232200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recalling an answer to a science question improves learning to a greater extent than looking up the answer in a textbook. And having to actually recall and write down an answer to a flashcard improves learning more than thinking that you know the answer and flipping the card over prematurely. Struggling to learn – through the act of “practicing” what you know and recalling information – is much more effective than re-reading, taking notes, or listening to lectures. Slower, effortful retrieval leads to long-term learning. In contrast, fast, easy strategies only lead to </a:t>
            </a:r>
            <a:r>
              <a:rPr lang="en-US" dirty="0" err="1"/>
              <a:t>shortterm</a:t>
            </a:r>
            <a:r>
              <a:rPr lang="en-US" dirty="0"/>
              <a:t> learning.</a:t>
            </a:r>
          </a:p>
        </p:txBody>
      </p:sp>
      <p:sp>
        <p:nvSpPr>
          <p:cNvPr id="4" name="Slide Number Placeholder 3"/>
          <p:cNvSpPr>
            <a:spLocks noGrp="1"/>
          </p:cNvSpPr>
          <p:nvPr>
            <p:ph type="sldNum" sz="quarter" idx="10"/>
          </p:nvPr>
        </p:nvSpPr>
        <p:spPr/>
        <p:txBody>
          <a:bodyPr/>
          <a:lstStyle/>
          <a:p>
            <a:fld id="{8EDC0C92-97E4-9540-AC90-F1BBF91896C7}" type="slidenum">
              <a:rPr lang="en-US" smtClean="0"/>
              <a:t>64</a:t>
            </a:fld>
            <a:endParaRPr lang="en-US"/>
          </a:p>
        </p:txBody>
      </p:sp>
    </p:spTree>
    <p:extLst>
      <p:ext uri="{BB962C8B-B14F-4D97-AF65-F5344CB8AC3E}">
        <p14:creationId xmlns:p14="http://schemas.microsoft.com/office/powerpoint/2010/main" val="84060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retrieval practice doesn’t just lead to memorization – it increases understanding. Because students have a better understanding of classroom material by having practiced using this information, students can adapt their knowledge to new situations, novel questions, and related contexts. You can use a variety of question types (fact-based, conceptual, complex or higher order, etc.) to ensure that students are not memorizing, but using information flexibly</a:t>
            </a:r>
          </a:p>
          <a:p>
            <a:endParaRPr lang="en-US" dirty="0"/>
          </a:p>
          <a:p>
            <a:r>
              <a:rPr lang="en-US" dirty="0"/>
              <a:t>As an additional benefit, retrieval practice helps us to identify gaps in learning. In other words, not only does retrieval improve learning and help us figure out what we do know – more importantly, it helps us figure out what we don’t know</a:t>
            </a:r>
          </a:p>
          <a:p>
            <a:endParaRPr lang="en-US" dirty="0"/>
          </a:p>
          <a:p>
            <a:r>
              <a:rPr lang="en-US" dirty="0"/>
              <a:t>This crucial benefit of retrieval practice is called metacognition, or awareness of what students know and don’t know. For instance, some students study hard for tests and don’t do well, usually because they studied what they already knew – they didn’t study what they didn’t know. By engaging in retrieval practice, students are able to evaluate what they know and what they don’t know, and then make better study decisions.</a:t>
            </a:r>
          </a:p>
        </p:txBody>
      </p:sp>
      <p:sp>
        <p:nvSpPr>
          <p:cNvPr id="4" name="Slide Number Placeholder 3"/>
          <p:cNvSpPr>
            <a:spLocks noGrp="1"/>
          </p:cNvSpPr>
          <p:nvPr>
            <p:ph type="sldNum" sz="quarter" idx="10"/>
          </p:nvPr>
        </p:nvSpPr>
        <p:spPr/>
        <p:txBody>
          <a:bodyPr/>
          <a:lstStyle/>
          <a:p>
            <a:fld id="{8EDC0C92-97E4-9540-AC90-F1BBF91896C7}" type="slidenum">
              <a:rPr lang="en-US" smtClean="0"/>
              <a:t>65</a:t>
            </a:fld>
            <a:endParaRPr lang="en-US"/>
          </a:p>
        </p:txBody>
      </p:sp>
    </p:spTree>
    <p:extLst>
      <p:ext uri="{BB962C8B-B14F-4D97-AF65-F5344CB8AC3E}">
        <p14:creationId xmlns:p14="http://schemas.microsoft.com/office/powerpoint/2010/main" val="76984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We're familiar with focusing. It's when you concentrate intently on something you're trying to learn or to understand. But we're not so familiar with diffuse thinking. Turns out that this more relaxed thinking style is related to a set of neural resting states.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as far as neuroscientists know right now, you're either </a:t>
            </a:r>
          </a:p>
          <a:p>
            <a:r>
              <a:rPr lang="en-US" sz="1200" b="0" i="0" kern="1200" dirty="0">
                <a:solidFill>
                  <a:schemeClr val="tx1"/>
                </a:solidFill>
                <a:effectLst/>
                <a:latin typeface="+mn-lt"/>
                <a:ea typeface="+mn-ea"/>
                <a:cs typeface="+mn-cs"/>
              </a:rPr>
              <a:t>in the focused mode or the diffuse mode of thinking. </a:t>
            </a:r>
          </a:p>
          <a:p>
            <a:r>
              <a:rPr lang="en-US" sz="1200" b="0" i="0" kern="1200" dirty="0">
                <a:solidFill>
                  <a:schemeClr val="tx1"/>
                </a:solidFill>
                <a:effectLst/>
                <a:latin typeface="+mn-lt"/>
                <a:ea typeface="+mn-ea"/>
                <a:cs typeface="+mn-cs"/>
              </a:rPr>
              <a:t>It seems you can't be in both thinking modes at the same time.</a:t>
            </a:r>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36</a:t>
            </a:fld>
            <a:endParaRPr lang="en-US"/>
          </a:p>
        </p:txBody>
      </p:sp>
    </p:spTree>
    <p:extLst>
      <p:ext uri="{BB962C8B-B14F-4D97-AF65-F5344CB8AC3E}">
        <p14:creationId xmlns:p14="http://schemas.microsoft.com/office/powerpoint/2010/main" val="3021512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37</a:t>
            </a:fld>
            <a:endParaRPr lang="en-US"/>
          </a:p>
        </p:txBody>
      </p:sp>
    </p:spTree>
    <p:extLst>
      <p:ext uri="{BB962C8B-B14F-4D97-AF65-F5344CB8AC3E}">
        <p14:creationId xmlns:p14="http://schemas.microsoft.com/office/powerpoint/2010/main" val="267375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Edison would fall asleep, the ball bearings would drop and clatter to the ground just as with </a:t>
            </a:r>
            <a:r>
              <a:rPr lang="en-US" dirty="0" err="1"/>
              <a:t>Dalí</a:t>
            </a:r>
            <a:r>
              <a:rPr lang="en-US" dirty="0"/>
              <a:t>, and it would wake Edison up, and off he'd go with his ideas from the diffuse mode ready to take them into the focus mode and build on them. So, the bottom line is, when you're learning something new, especially something that's a little more difficult, your mind needs to be able to go back and forth between the two different learning modes. That's what helps you learn effectively. You might think of it as a bit analogous to building your strength by lifting weights. You would never plan to compete in a weightlifting competition by waiting until the very day before a meet and then spending the entire day working out like a fiend.</a:t>
            </a:r>
          </a:p>
          <a:p>
            <a:endParaRPr lang="en-US" dirty="0"/>
          </a:p>
          <a:p>
            <a:r>
              <a:rPr lang="en-US" dirty="0"/>
              <a:t>I mean, it just doesn't happen that way. To gain muscular structure, you need to do a little work every day, gradually allowing your muscles to grow. Similarly, to build neural structure, you need to do a little work every day, gradually allowing yourself to grow a neuro-scaffold to hang your thinking on a little bit, every day, and that's the trick. In summary then, we learned that analogies provide powerful techniques for learning. We learned about how the brain's two different thinking modes focused and diffuse, each helps us learn but in very different ways. Finally, we learned that learning something difficult can take time. Your brain needs to alternate it's ways of learning as it grapples with and assimilates the new material. Thanks for learning about learning. I'm Barbara Oakley.</a:t>
            </a:r>
          </a:p>
        </p:txBody>
      </p:sp>
      <p:sp>
        <p:nvSpPr>
          <p:cNvPr id="4" name="Slide Number Placeholder 3"/>
          <p:cNvSpPr>
            <a:spLocks noGrp="1"/>
          </p:cNvSpPr>
          <p:nvPr>
            <p:ph type="sldNum" sz="quarter" idx="10"/>
          </p:nvPr>
        </p:nvSpPr>
        <p:spPr/>
        <p:txBody>
          <a:bodyPr/>
          <a:lstStyle/>
          <a:p>
            <a:fld id="{8EDC0C92-97E4-9540-AC90-F1BBF91896C7}" type="slidenum">
              <a:rPr lang="en-US" smtClean="0"/>
              <a:t>41</a:t>
            </a:fld>
            <a:endParaRPr lang="en-US"/>
          </a:p>
        </p:txBody>
      </p:sp>
    </p:spTree>
    <p:extLst>
      <p:ext uri="{BB962C8B-B14F-4D97-AF65-F5344CB8AC3E}">
        <p14:creationId xmlns:p14="http://schemas.microsoft.com/office/powerpoint/2010/main" val="3336715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50</a:t>
            </a:fld>
            <a:endParaRPr lang="en-US"/>
          </a:p>
        </p:txBody>
      </p:sp>
    </p:spTree>
    <p:extLst>
      <p:ext uri="{BB962C8B-B14F-4D97-AF65-F5344CB8AC3E}">
        <p14:creationId xmlns:p14="http://schemas.microsoft.com/office/powerpoint/2010/main" val="3645362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used to think that our working memory could hold around seven items or chunks, but now it's widely believed that the working memory holds only about four chunks of information. We tend to automatically group memory items into chunks so it seems our working memory is bigger than it actually is. Although your working memory is like a blackboard, it's not a very good blackboard. You often need to keep repeating what you're trying to work with so it stays in your working memory. For example, you'll sometimes repeat a phone number to yourself until you have a chance to write it down. Repetitions needed so that your metabolic vampires that is natural dissipating processes don't suck those memories away</a:t>
            </a:r>
          </a:p>
        </p:txBody>
      </p:sp>
      <p:sp>
        <p:nvSpPr>
          <p:cNvPr id="4" name="Slide Number Placeholder 3"/>
          <p:cNvSpPr>
            <a:spLocks noGrp="1"/>
          </p:cNvSpPr>
          <p:nvPr>
            <p:ph type="sldNum" sz="quarter" idx="10"/>
          </p:nvPr>
        </p:nvSpPr>
        <p:spPr/>
        <p:txBody>
          <a:bodyPr/>
          <a:lstStyle/>
          <a:p>
            <a:fld id="{8EDC0C92-97E4-9540-AC90-F1BBF91896C7}" type="slidenum">
              <a:rPr lang="en-US" smtClean="0"/>
              <a:t>51</a:t>
            </a:fld>
            <a:endParaRPr lang="en-US"/>
          </a:p>
        </p:txBody>
      </p:sp>
    </p:spTree>
    <p:extLst>
      <p:ext uri="{BB962C8B-B14F-4D97-AF65-F5344CB8AC3E}">
        <p14:creationId xmlns:p14="http://schemas.microsoft.com/office/powerpoint/2010/main" val="251875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56</a:t>
            </a:fld>
            <a:endParaRPr lang="en-US"/>
          </a:p>
        </p:txBody>
      </p:sp>
    </p:spTree>
    <p:extLst>
      <p:ext uri="{BB962C8B-B14F-4D97-AF65-F5344CB8AC3E}">
        <p14:creationId xmlns:p14="http://schemas.microsoft.com/office/powerpoint/2010/main" val="151636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study, middle school students retrieved information from their science lessons either right after the lessons ended, or a few days after the lessons.[8] On exams given at the end of the semester, students performed better when retrieval practice was spaced a few days after the lessons instead of right afterwards. In another study, middle school students reviewed information from their history class by answering review questions either soon after they learned the material, or several weeks after they learned it.[9] When both groups were given an unexpected test over the information nine months later, the group that reviewed after several weeks scored significantly higher. Maintaining knowledge over the course of a semester, or after a nine-month interval—equivalent to an academic year at many schools— shows that learning information through spaced practice leads to long-lasting and durable knowledge over time. </a:t>
            </a:r>
          </a:p>
        </p:txBody>
      </p:sp>
      <p:sp>
        <p:nvSpPr>
          <p:cNvPr id="4" name="Slide Number Placeholder 3"/>
          <p:cNvSpPr>
            <a:spLocks noGrp="1"/>
          </p:cNvSpPr>
          <p:nvPr>
            <p:ph type="sldNum" sz="quarter" idx="10"/>
          </p:nvPr>
        </p:nvSpPr>
        <p:spPr/>
        <p:txBody>
          <a:bodyPr/>
          <a:lstStyle/>
          <a:p>
            <a:fld id="{8EDC0C92-97E4-9540-AC90-F1BBF91896C7}" type="slidenum">
              <a:rPr lang="en-US" smtClean="0"/>
              <a:t>59</a:t>
            </a:fld>
            <a:endParaRPr lang="en-US"/>
          </a:p>
        </p:txBody>
      </p:sp>
    </p:spTree>
    <p:extLst>
      <p:ext uri="{BB962C8B-B14F-4D97-AF65-F5344CB8AC3E}">
        <p14:creationId xmlns:p14="http://schemas.microsoft.com/office/powerpoint/2010/main" val="23856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Furthermore, there are some hindering factors that interfere with our self-control and motivation, in a way that also makes us more susceptible to procrastination. For example, exhaustion, which occurs as a result of having to work hard all day, can make it more difficult for us to exert self-control if it’s already late at night.</a:t>
            </a:r>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62</a:t>
            </a:fld>
            <a:endParaRPr lang="en-US"/>
          </a:p>
        </p:txBody>
      </p:sp>
    </p:spTree>
    <p:extLst>
      <p:ext uri="{BB962C8B-B14F-4D97-AF65-F5344CB8AC3E}">
        <p14:creationId xmlns:p14="http://schemas.microsoft.com/office/powerpoint/2010/main" val="33860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12/10/2024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365125"/>
            <a:ext cx="11256264" cy="11162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4048" y="1709928"/>
            <a:ext cx="11256264" cy="4467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hopkinsmedicine.org/health/conditions-and-diseases/anatomy-of-the-brain" TargetMode="External"/><Relationship Id="rId2" Type="http://schemas.openxmlformats.org/officeDocument/2006/relationships/hyperlink" Target="https://www.brainfacts.org/" TargetMode="External"/><Relationship Id="rId1" Type="http://schemas.openxmlformats.org/officeDocument/2006/relationships/slideLayout" Target="../slideLayouts/slideLayout2.xml"/><Relationship Id="rId4" Type="http://schemas.openxmlformats.org/officeDocument/2006/relationships/hyperlink" Target="https://www.livescience.com/why-does-the-brain-use-so-much-energ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450" y="671514"/>
            <a:ext cx="5891212" cy="4548186"/>
          </a:xfrm>
        </p:spPr>
        <p:txBody>
          <a:bodyPr>
            <a:normAutofit/>
          </a:bodyPr>
          <a:lstStyle/>
          <a:p>
            <a:r>
              <a:rPr lang="hr-HR" dirty="0"/>
              <a:t>KARIJERA</a:t>
            </a:r>
            <a:r>
              <a:rPr lang="en-US" dirty="0"/>
              <a:t>:</a:t>
            </a:r>
            <a:br>
              <a:rPr lang="en-US" dirty="0"/>
            </a:br>
            <a:r>
              <a:rPr lang="hr-HR" dirty="0"/>
              <a:t>Studiranje</a:t>
            </a:r>
            <a:endParaRPr lang="en-US" dirty="0"/>
          </a:p>
        </p:txBody>
      </p:sp>
    </p:spTree>
    <p:extLst>
      <p:ext uri="{BB962C8B-B14F-4D97-AF65-F5344CB8AC3E}">
        <p14:creationId xmlns:p14="http://schemas.microsoft.com/office/powerpoint/2010/main" val="208118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Doznajte više</a:t>
            </a:r>
            <a:endParaRPr lang="en-US" dirty="0"/>
          </a:p>
        </p:txBody>
      </p:sp>
      <p:sp>
        <p:nvSpPr>
          <p:cNvPr id="3" name="Content Placeholder 2"/>
          <p:cNvSpPr>
            <a:spLocks noGrp="1"/>
          </p:cNvSpPr>
          <p:nvPr>
            <p:ph idx="1"/>
          </p:nvPr>
        </p:nvSpPr>
        <p:spPr/>
        <p:txBody>
          <a:bodyPr>
            <a:normAutofit/>
          </a:bodyPr>
          <a:lstStyle/>
          <a:p>
            <a:r>
              <a:rPr lang="en-US" dirty="0">
                <a:hlinkClick r:id="rId2"/>
              </a:rPr>
              <a:t>https://www.brainfacts.org/</a:t>
            </a:r>
            <a:endParaRPr lang="en-US" dirty="0"/>
          </a:p>
          <a:p>
            <a:r>
              <a:rPr lang="en-US" dirty="0">
                <a:hlinkClick r:id="rId3"/>
              </a:rPr>
              <a:t>https://www.hopkinsmedicine.org/health/conditions-and-diseases/anatomy-of-the-brain</a:t>
            </a:r>
            <a:endParaRPr lang="en-US" dirty="0"/>
          </a:p>
          <a:p>
            <a:r>
              <a:rPr lang="en-US" dirty="0">
                <a:hlinkClick r:id="rId4"/>
              </a:rPr>
              <a:t>https://www.livescience.com/why-does-the-brain-use-so-much-energy</a:t>
            </a:r>
            <a:r>
              <a:rPr lang="en-US" dirty="0"/>
              <a:t> </a:t>
            </a:r>
          </a:p>
        </p:txBody>
      </p:sp>
    </p:spTree>
    <p:extLst>
      <p:ext uri="{BB962C8B-B14F-4D97-AF65-F5344CB8AC3E}">
        <p14:creationId xmlns:p14="http://schemas.microsoft.com/office/powerpoint/2010/main" val="310972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4F82-5552-BBE8-886D-3EC177B8B0C5}"/>
              </a:ext>
            </a:extLst>
          </p:cNvPr>
          <p:cNvSpPr>
            <a:spLocks noGrp="1"/>
          </p:cNvSpPr>
          <p:nvPr>
            <p:ph type="title"/>
          </p:nvPr>
        </p:nvSpPr>
        <p:spPr>
          <a:xfrm>
            <a:off x="838200" y="425450"/>
            <a:ext cx="11256264" cy="1116203"/>
          </a:xfrm>
        </p:spPr>
        <p:txBody>
          <a:bodyPr anchor="ctr">
            <a:normAutofit/>
          </a:bodyPr>
          <a:lstStyle/>
          <a:p>
            <a:r>
              <a:rPr lang="hr-HR" dirty="0"/>
              <a:t>Što je inteligencija? </a:t>
            </a:r>
          </a:p>
        </p:txBody>
      </p:sp>
      <p:pic>
        <p:nvPicPr>
          <p:cNvPr id="3074" name="Picture 2" descr="We all have different types of intelligence. What are yours? - CampusWell">
            <a:extLst>
              <a:ext uri="{FF2B5EF4-FFF2-40B4-BE49-F238E27FC236}">
                <a16:creationId xmlns:a16="http://schemas.microsoft.com/office/drawing/2014/main" id="{B7A7F050-2D72-669A-1714-BE51FB7CE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6414"/>
          <a:stretch/>
        </p:blipFill>
        <p:spPr bwMode="auto">
          <a:xfrm>
            <a:off x="685800" y="1541653"/>
            <a:ext cx="5181600" cy="4351338"/>
          </a:xfrm>
          <a:prstGeom prst="rect">
            <a:avLst/>
          </a:prstGeom>
          <a:solidFill>
            <a:srgbClr val="FFFFFF"/>
          </a:solidFill>
        </p:spPr>
      </p:pic>
      <p:sp>
        <p:nvSpPr>
          <p:cNvPr id="3" name="Content Placeholder 2">
            <a:extLst>
              <a:ext uri="{FF2B5EF4-FFF2-40B4-BE49-F238E27FC236}">
                <a16:creationId xmlns:a16="http://schemas.microsoft.com/office/drawing/2014/main" id="{E6346D16-95B4-788E-2BDC-82EDA94436CF}"/>
              </a:ext>
            </a:extLst>
          </p:cNvPr>
          <p:cNvSpPr>
            <a:spLocks noGrp="1"/>
          </p:cNvSpPr>
          <p:nvPr>
            <p:ph sz="half" idx="2"/>
          </p:nvPr>
        </p:nvSpPr>
        <p:spPr>
          <a:xfrm>
            <a:off x="6466332" y="425450"/>
            <a:ext cx="5181600" cy="5467541"/>
          </a:xfrm>
        </p:spPr>
        <p:txBody>
          <a:bodyPr>
            <a:normAutofit/>
          </a:bodyPr>
          <a:lstStyle/>
          <a:p>
            <a:pPr>
              <a:lnSpc>
                <a:spcPct val="110000"/>
              </a:lnSpc>
            </a:pPr>
            <a:r>
              <a:rPr lang="hr-HR" sz="2000" b="1" dirty="0"/>
              <a:t>Sposobnost razumijevanja, učenja, prilagodbe i rješavanja problema</a:t>
            </a:r>
          </a:p>
          <a:p>
            <a:pPr>
              <a:lnSpc>
                <a:spcPct val="110000"/>
              </a:lnSpc>
            </a:pPr>
            <a:r>
              <a:rPr lang="hr-HR" sz="2000" dirty="0"/>
              <a:t>Kombinacija kognitivnih sposobnosti (razmišljanje, zaključivanje) i emocionalnih kapaciteta.</a:t>
            </a:r>
          </a:p>
          <a:p>
            <a:pPr>
              <a:lnSpc>
                <a:spcPct val="110000"/>
              </a:lnSpc>
            </a:pPr>
            <a:r>
              <a:rPr lang="hr-HR" sz="2000" dirty="0"/>
              <a:t>Temeljna, općenita </a:t>
            </a:r>
            <a:r>
              <a:rPr lang="hr-HR" sz="2000" b="1" dirty="0"/>
              <a:t>„bistrina” </a:t>
            </a:r>
            <a:r>
              <a:rPr lang="hr-HR" sz="2000" dirty="0"/>
              <a:t>određena za cijeli život – </a:t>
            </a:r>
            <a:r>
              <a:rPr lang="hr-HR" sz="2000" b="1" dirty="0"/>
              <a:t>ovisi o genetici, ali se može razviti</a:t>
            </a:r>
          </a:p>
          <a:p>
            <a:pPr>
              <a:lnSpc>
                <a:spcPct val="110000"/>
              </a:lnSpc>
            </a:pPr>
            <a:r>
              <a:rPr lang="hr-HR" sz="2000" b="1" dirty="0"/>
              <a:t>Ovisi o našim životnim prilikama</a:t>
            </a:r>
            <a:r>
              <a:rPr lang="hr-HR" sz="2000" dirty="0"/>
              <a:t>, a što će netko smatrati inteligencijom – </a:t>
            </a:r>
            <a:r>
              <a:rPr lang="hr-HR" sz="2000" b="1" dirty="0"/>
              <a:t>ovisi o okruženju i kulturi</a:t>
            </a:r>
          </a:p>
          <a:p>
            <a:pPr>
              <a:lnSpc>
                <a:spcPct val="110000"/>
              </a:lnSpc>
            </a:pPr>
            <a:r>
              <a:rPr lang="hr-HR" sz="2000" dirty="0"/>
              <a:t>Inteligencija je pitanje koliko znate i može je se mjeriti</a:t>
            </a:r>
          </a:p>
          <a:p>
            <a:pPr>
              <a:lnSpc>
                <a:spcPct val="110000"/>
              </a:lnSpc>
            </a:pPr>
            <a:r>
              <a:rPr lang="hr-HR" sz="2000" dirty="0"/>
              <a:t>Navika i praksa</a:t>
            </a:r>
          </a:p>
          <a:p>
            <a:pPr marL="0" indent="0">
              <a:lnSpc>
                <a:spcPct val="110000"/>
              </a:lnSpc>
              <a:buNone/>
            </a:pPr>
            <a:endParaRPr lang="hr-HR" sz="1500" dirty="0"/>
          </a:p>
        </p:txBody>
      </p:sp>
    </p:spTree>
    <p:extLst>
      <p:ext uri="{BB962C8B-B14F-4D97-AF65-F5344CB8AC3E}">
        <p14:creationId xmlns:p14="http://schemas.microsoft.com/office/powerpoint/2010/main" val="372506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338A23-9412-2656-5E5B-7C74918C6F88}"/>
              </a:ext>
            </a:extLst>
          </p:cNvPr>
          <p:cNvSpPr>
            <a:spLocks noGrp="1"/>
          </p:cNvSpPr>
          <p:nvPr>
            <p:ph type="title"/>
          </p:nvPr>
        </p:nvSpPr>
        <p:spPr>
          <a:xfrm>
            <a:off x="1045028" y="1336329"/>
            <a:ext cx="3892732" cy="4382588"/>
          </a:xfrm>
        </p:spPr>
        <p:txBody>
          <a:bodyPr anchor="ctr">
            <a:normAutofit/>
          </a:bodyPr>
          <a:lstStyle/>
          <a:p>
            <a:r>
              <a:rPr lang="hr-HR" sz="5000" dirty="0"/>
              <a:t>Vrste inteligencije </a:t>
            </a:r>
            <a:br>
              <a:rPr lang="hr-HR" sz="5000" dirty="0"/>
            </a:br>
            <a:r>
              <a:rPr lang="hr-HR" sz="3000" dirty="0"/>
              <a:t>(</a:t>
            </a:r>
            <a:r>
              <a:rPr lang="hr-HR" sz="3000" dirty="0" err="1"/>
              <a:t>Gardnerova</a:t>
            </a:r>
            <a:r>
              <a:rPr lang="hr-HR" sz="3000" dirty="0"/>
              <a:t> teorija višestrukih inteligencija)</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37D839-7448-F6D0-AC1A-B0F44E0BFCD2}"/>
              </a:ext>
            </a:extLst>
          </p:cNvPr>
          <p:cNvSpPr>
            <a:spLocks noGrp="1"/>
          </p:cNvSpPr>
          <p:nvPr>
            <p:ph idx="1"/>
          </p:nvPr>
        </p:nvSpPr>
        <p:spPr>
          <a:xfrm>
            <a:off x="6096001" y="1336329"/>
            <a:ext cx="5260848" cy="4382588"/>
          </a:xfrm>
        </p:spPr>
        <p:txBody>
          <a:bodyPr anchor="ctr">
            <a:normAutofit/>
          </a:bodyPr>
          <a:lstStyle/>
          <a:p>
            <a:pPr marL="514350" indent="-514350">
              <a:lnSpc>
                <a:spcPct val="110000"/>
              </a:lnSpc>
              <a:buAutoNum type="arabicPeriod"/>
            </a:pPr>
            <a:r>
              <a:rPr lang="hr-HR" sz="1900" b="1" dirty="0"/>
              <a:t>Lingvistička: </a:t>
            </a:r>
            <a:r>
              <a:rPr lang="hr-HR" sz="1900" dirty="0"/>
              <a:t>čitanje, pisanje, razgovor, slušanje ili pjesništvo; korištenje jezika</a:t>
            </a:r>
          </a:p>
          <a:p>
            <a:pPr marL="514350" indent="-514350">
              <a:lnSpc>
                <a:spcPct val="110000"/>
              </a:lnSpc>
              <a:buAutoNum type="arabicPeriod"/>
            </a:pPr>
            <a:r>
              <a:rPr lang="hr-HR" sz="1900" b="1" dirty="0"/>
              <a:t>Logička, matematička</a:t>
            </a:r>
            <a:r>
              <a:rPr lang="hr-HR" sz="1900" dirty="0"/>
              <a:t>: sposobnost rada s brojevima, pravno ili znanstveno razmišljanje</a:t>
            </a:r>
          </a:p>
          <a:p>
            <a:pPr marL="514350" indent="-514350">
              <a:lnSpc>
                <a:spcPct val="110000"/>
              </a:lnSpc>
              <a:buAutoNum type="arabicPeriod"/>
            </a:pPr>
            <a:r>
              <a:rPr lang="hr-HR" sz="1900" b="1" dirty="0"/>
              <a:t>Vizualno-prostorna</a:t>
            </a:r>
            <a:r>
              <a:rPr lang="hr-HR" sz="1900" dirty="0"/>
              <a:t>: razumijevanje prostora, arhitektura, vizualizacija objekata, vožnja ili upravljanje različitim strojevima</a:t>
            </a:r>
          </a:p>
          <a:p>
            <a:pPr marL="514350" indent="-514350">
              <a:lnSpc>
                <a:spcPct val="110000"/>
              </a:lnSpc>
              <a:buAutoNum type="arabicPeriod"/>
            </a:pPr>
            <a:r>
              <a:rPr lang="hr-HR" sz="1900" b="1" dirty="0"/>
              <a:t>Glazbena: </a:t>
            </a:r>
            <a:r>
              <a:rPr lang="hr-HR" sz="1900" dirty="0"/>
              <a:t>osjetljivost na zvukove, ritam, melodiju, pjevanje, skladanje, sviranje, ljubav prema glazbi</a:t>
            </a:r>
          </a:p>
        </p:txBody>
      </p:sp>
    </p:spTree>
    <p:extLst>
      <p:ext uri="{BB962C8B-B14F-4D97-AF65-F5344CB8AC3E}">
        <p14:creationId xmlns:p14="http://schemas.microsoft.com/office/powerpoint/2010/main" val="8582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4CF402-641D-CC48-286F-0BC768E6810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86021-79D2-FF77-CFB9-35D25CD3487C}"/>
              </a:ext>
            </a:extLst>
          </p:cNvPr>
          <p:cNvSpPr>
            <a:spLocks noGrp="1"/>
          </p:cNvSpPr>
          <p:nvPr>
            <p:ph type="title"/>
          </p:nvPr>
        </p:nvSpPr>
        <p:spPr>
          <a:xfrm>
            <a:off x="1045028" y="1336329"/>
            <a:ext cx="3892732" cy="4382588"/>
          </a:xfrm>
        </p:spPr>
        <p:txBody>
          <a:bodyPr anchor="ctr">
            <a:normAutofit/>
          </a:bodyPr>
          <a:lstStyle/>
          <a:p>
            <a:r>
              <a:rPr lang="hr-HR" sz="5000" dirty="0"/>
              <a:t>Vrste inteligencije </a:t>
            </a:r>
            <a:br>
              <a:rPr lang="hr-HR" sz="5000" dirty="0"/>
            </a:br>
            <a:r>
              <a:rPr lang="hr-HR" sz="3000" dirty="0"/>
              <a:t>(</a:t>
            </a:r>
            <a:r>
              <a:rPr lang="hr-HR" sz="3000" dirty="0" err="1"/>
              <a:t>Gardnerova</a:t>
            </a:r>
            <a:r>
              <a:rPr lang="hr-HR" sz="3000" dirty="0"/>
              <a:t> teorija višestrukih inteligencija)</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7737E1-1C84-D8B0-BB23-B3AFC2A24C54}"/>
              </a:ext>
            </a:extLst>
          </p:cNvPr>
          <p:cNvSpPr>
            <a:spLocks noGrp="1"/>
          </p:cNvSpPr>
          <p:nvPr>
            <p:ph idx="1"/>
          </p:nvPr>
        </p:nvSpPr>
        <p:spPr>
          <a:xfrm>
            <a:off x="6096001" y="1336329"/>
            <a:ext cx="5260848" cy="4382588"/>
          </a:xfrm>
        </p:spPr>
        <p:txBody>
          <a:bodyPr anchor="ctr">
            <a:normAutofit/>
          </a:bodyPr>
          <a:lstStyle/>
          <a:p>
            <a:pPr marL="514350" indent="-514350">
              <a:buFont typeface="+mj-lt"/>
              <a:buAutoNum type="arabicPeriod"/>
            </a:pPr>
            <a:r>
              <a:rPr lang="hr-HR" sz="2000" b="1"/>
              <a:t>Tjelesno-kinestetička: </a:t>
            </a:r>
            <a:r>
              <a:rPr lang="hr-HR" sz="2000"/>
              <a:t>kontrola tijela i koordinacija pokreta; sport, ples, gluma, izrada predmeta</a:t>
            </a:r>
          </a:p>
          <a:p>
            <a:pPr marL="514350" indent="-514350">
              <a:buAutoNum type="arabicPeriod"/>
            </a:pPr>
            <a:r>
              <a:rPr lang="hr-HR" sz="2000" b="1"/>
              <a:t>Interpersonalna: </a:t>
            </a:r>
            <a:r>
              <a:rPr lang="hr-HR" sz="2000"/>
              <a:t>razumijevanje drugih ljudi, empatija, savjetovanje i vještine poučavanja</a:t>
            </a:r>
          </a:p>
          <a:p>
            <a:pPr marL="514350" indent="-514350">
              <a:buAutoNum type="arabicPeriod"/>
            </a:pPr>
            <a:r>
              <a:rPr lang="hr-HR" sz="2000" b="1"/>
              <a:t>Intrapersonalna: </a:t>
            </a:r>
            <a:r>
              <a:rPr lang="hr-HR" sz="2000"/>
              <a:t>svijest o vlastitim emocijama i razmišljanjima, samoučinkovitost, samorazumijevanje, nadzor nad sobom, rekfleksija i introspekcija</a:t>
            </a:r>
          </a:p>
        </p:txBody>
      </p:sp>
    </p:spTree>
    <p:extLst>
      <p:ext uri="{BB962C8B-B14F-4D97-AF65-F5344CB8AC3E}">
        <p14:creationId xmlns:p14="http://schemas.microsoft.com/office/powerpoint/2010/main" val="174144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4544E-8450-5FF5-9CA5-7FFCAB2DF734}"/>
              </a:ext>
            </a:extLst>
          </p:cNvPr>
          <p:cNvSpPr>
            <a:spLocks noGrp="1"/>
          </p:cNvSpPr>
          <p:nvPr>
            <p:ph type="title"/>
          </p:nvPr>
        </p:nvSpPr>
        <p:spPr>
          <a:xfrm>
            <a:off x="5171440" y="2421731"/>
            <a:ext cx="6476999" cy="2014537"/>
          </a:xfrm>
        </p:spPr>
        <p:txBody>
          <a:bodyPr anchor="ctr">
            <a:noAutofit/>
          </a:bodyPr>
          <a:lstStyle/>
          <a:p>
            <a:pPr marL="0" indent="0" algn="ctr">
              <a:buNone/>
            </a:pPr>
            <a:r>
              <a:rPr lang="hr-HR" sz="3000" dirty="0"/>
              <a:t>Što mislite, za koju ste do </a:t>
            </a:r>
            <a:r>
              <a:rPr lang="hr-HR" sz="3000" dirty="0" err="1"/>
              <a:t>Gardnerovih</a:t>
            </a:r>
            <a:r>
              <a:rPr lang="hr-HR" sz="3000" dirty="0"/>
              <a:t> inteligencija najdarovitiji?</a:t>
            </a:r>
            <a:br>
              <a:rPr lang="hr-HR" sz="3000" dirty="0"/>
            </a:br>
            <a:br>
              <a:rPr lang="hr-HR" sz="3000" dirty="0"/>
            </a:br>
            <a:endParaRPr lang="hr-HR" sz="3000" dirty="0"/>
          </a:p>
          <a:p>
            <a:pPr marL="0" indent="0" algn="ctr">
              <a:buNone/>
            </a:pPr>
            <a:r>
              <a:rPr lang="hr-HR" sz="3000" dirty="0"/>
              <a:t>Koji su mogući razlozi da ste razvili baš te sposobnosti, a ne neke druge?</a:t>
            </a:r>
          </a:p>
        </p:txBody>
      </p:sp>
    </p:spTree>
    <p:extLst>
      <p:ext uri="{BB962C8B-B14F-4D97-AF65-F5344CB8AC3E}">
        <p14:creationId xmlns:p14="http://schemas.microsoft.com/office/powerpoint/2010/main" val="178482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AEEE-3FE9-4FD5-F3AE-00C104E08701}"/>
              </a:ext>
            </a:extLst>
          </p:cNvPr>
          <p:cNvSpPr>
            <a:spLocks noGrp="1"/>
          </p:cNvSpPr>
          <p:nvPr>
            <p:ph type="title"/>
          </p:nvPr>
        </p:nvSpPr>
        <p:spPr>
          <a:xfrm>
            <a:off x="384048" y="365125"/>
            <a:ext cx="11256264" cy="1116203"/>
          </a:xfrm>
        </p:spPr>
        <p:txBody>
          <a:bodyPr anchor="ctr">
            <a:normAutofit/>
          </a:bodyPr>
          <a:lstStyle/>
          <a:p>
            <a:pPr algn="ctr"/>
            <a:r>
              <a:rPr lang="hr-HR" dirty="0"/>
              <a:t>Inteligencija ovisi o životnim prilikama</a:t>
            </a:r>
          </a:p>
        </p:txBody>
      </p:sp>
      <p:graphicFrame>
        <p:nvGraphicFramePr>
          <p:cNvPr id="5" name="Content Placeholder 2">
            <a:extLst>
              <a:ext uri="{FF2B5EF4-FFF2-40B4-BE49-F238E27FC236}">
                <a16:creationId xmlns:a16="http://schemas.microsoft.com/office/drawing/2014/main" id="{2EC5BB95-5946-0967-E43F-C10C96589590}"/>
              </a:ext>
            </a:extLst>
          </p:cNvPr>
          <p:cNvGraphicFramePr>
            <a:graphicFrameLocks noGrp="1"/>
          </p:cNvGraphicFramePr>
          <p:nvPr>
            <p:ph idx="1"/>
            <p:extLst>
              <p:ext uri="{D42A27DB-BD31-4B8C-83A1-F6EECF244321}">
                <p14:modId xmlns:p14="http://schemas.microsoft.com/office/powerpoint/2010/main" val="2026693586"/>
              </p:ext>
            </p:extLst>
          </p:nvPr>
        </p:nvGraphicFramePr>
        <p:xfrm>
          <a:off x="384048" y="1709928"/>
          <a:ext cx="11256264" cy="4467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45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D04921-9DEC-842C-45DC-3D2DDCF1CBB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8155D-E0D6-FBD5-3571-9BB3F2D92BBA}"/>
              </a:ext>
            </a:extLst>
          </p:cNvPr>
          <p:cNvSpPr>
            <a:spLocks noGrp="1"/>
          </p:cNvSpPr>
          <p:nvPr>
            <p:ph type="title"/>
          </p:nvPr>
        </p:nvSpPr>
        <p:spPr>
          <a:xfrm>
            <a:off x="1153618" y="1239927"/>
            <a:ext cx="4008586" cy="4680583"/>
          </a:xfrm>
        </p:spPr>
        <p:txBody>
          <a:bodyPr anchor="ctr">
            <a:normAutofit/>
          </a:bodyPr>
          <a:lstStyle/>
          <a:p>
            <a:r>
              <a:rPr lang="hr-HR" sz="5200" dirty="0"/>
              <a:t>Što je učenje? </a:t>
            </a:r>
          </a:p>
        </p:txBody>
      </p:sp>
      <p:sp>
        <p:nvSpPr>
          <p:cNvPr id="3" name="Content Placeholder 2">
            <a:extLst>
              <a:ext uri="{FF2B5EF4-FFF2-40B4-BE49-F238E27FC236}">
                <a16:creationId xmlns:a16="http://schemas.microsoft.com/office/drawing/2014/main" id="{C9A3D3E3-9EE1-8C92-0251-57542FFA296A}"/>
              </a:ext>
            </a:extLst>
          </p:cNvPr>
          <p:cNvSpPr>
            <a:spLocks noGrp="1"/>
          </p:cNvSpPr>
          <p:nvPr>
            <p:ph idx="1"/>
          </p:nvPr>
        </p:nvSpPr>
        <p:spPr>
          <a:xfrm>
            <a:off x="4922290" y="1088390"/>
            <a:ext cx="6768967" cy="4680583"/>
          </a:xfrm>
        </p:spPr>
        <p:txBody>
          <a:bodyPr anchor="ctr">
            <a:noAutofit/>
          </a:bodyPr>
          <a:lstStyle/>
          <a:p>
            <a:pPr>
              <a:lnSpc>
                <a:spcPct val="110000"/>
              </a:lnSpc>
            </a:pPr>
            <a:r>
              <a:rPr lang="hr-HR" sz="2200" b="1" dirty="0"/>
              <a:t>Više od inteligencije ili vještine</a:t>
            </a:r>
          </a:p>
          <a:p>
            <a:pPr>
              <a:lnSpc>
                <a:spcPct val="110000"/>
              </a:lnSpc>
            </a:pPr>
            <a:r>
              <a:rPr lang="hr-HR" sz="2200" b="1" dirty="0"/>
              <a:t>Mnogostran proces koji uključuje čimbenike kao što su:</a:t>
            </a:r>
          </a:p>
          <a:p>
            <a:pPr>
              <a:lnSpc>
                <a:spcPct val="110000"/>
              </a:lnSpc>
              <a:buFontTx/>
              <a:buChar char="-"/>
            </a:pPr>
            <a:r>
              <a:rPr lang="hr-HR" sz="2000" i="1" dirty="0"/>
              <a:t>Svaka osoba kao zaseban učenik </a:t>
            </a:r>
          </a:p>
          <a:p>
            <a:pPr>
              <a:lnSpc>
                <a:spcPct val="110000"/>
              </a:lnSpc>
              <a:buFontTx/>
              <a:buChar char="-"/>
            </a:pPr>
            <a:r>
              <a:rPr lang="hr-HR" sz="2000" i="1" dirty="0"/>
              <a:t>Njegova ili njezina povijest učenja, znanje, iskustva, vještine, ambicije, interesi, stajališta, vjera u sebe i okolnosti</a:t>
            </a:r>
          </a:p>
          <a:p>
            <a:pPr>
              <a:lnSpc>
                <a:spcPct val="110000"/>
              </a:lnSpc>
              <a:buFontTx/>
              <a:buChar char="-"/>
            </a:pPr>
            <a:r>
              <a:rPr lang="hr-HR" sz="2000" i="1" dirty="0"/>
              <a:t>Trenutačni kontekst učenja uključujući metode poučavanja, izvore, materijale, kolege i fizički okoliš</a:t>
            </a:r>
          </a:p>
          <a:p>
            <a:pPr>
              <a:lnSpc>
                <a:spcPct val="110000"/>
              </a:lnSpc>
              <a:buFontTx/>
              <a:buChar char="-"/>
            </a:pPr>
            <a:r>
              <a:rPr lang="hr-HR" sz="2000" i="1" dirty="0"/>
              <a:t>Sadržaj i očekivani ishodi učenja koji se trenutačno odvijaju</a:t>
            </a:r>
          </a:p>
          <a:p>
            <a:pPr>
              <a:lnSpc>
                <a:spcPct val="110000"/>
              </a:lnSpc>
              <a:buFontTx/>
              <a:buChar char="-"/>
            </a:pPr>
            <a:r>
              <a:rPr lang="hr-HR" sz="2000" i="1" dirty="0"/>
              <a:t>Interakcija između svega navedenoga</a:t>
            </a:r>
          </a:p>
        </p:txBody>
      </p:sp>
    </p:spTree>
    <p:extLst>
      <p:ext uri="{BB962C8B-B14F-4D97-AF65-F5344CB8AC3E}">
        <p14:creationId xmlns:p14="http://schemas.microsoft.com/office/powerpoint/2010/main" val="1505562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60D5D-FD1E-4FA6-173F-53C147C174FB}"/>
              </a:ext>
            </a:extLst>
          </p:cNvPr>
          <p:cNvSpPr>
            <a:spLocks noGrp="1"/>
          </p:cNvSpPr>
          <p:nvPr>
            <p:ph type="title"/>
          </p:nvPr>
        </p:nvSpPr>
        <p:spPr>
          <a:xfrm>
            <a:off x="1171074" y="1396686"/>
            <a:ext cx="3240506" cy="4064628"/>
          </a:xfrm>
        </p:spPr>
        <p:txBody>
          <a:bodyPr>
            <a:normAutofit/>
          </a:bodyPr>
          <a:lstStyle/>
          <a:p>
            <a:r>
              <a:rPr lang="hr-HR" b="1" dirty="0">
                <a:solidFill>
                  <a:srgbClr val="FFFFFF"/>
                </a:solidFill>
              </a:rPr>
              <a:t>Što je učenje?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719F81-D79A-1F9E-FA36-2F728B934EE6}"/>
              </a:ext>
            </a:extLst>
          </p:cNvPr>
          <p:cNvSpPr>
            <a:spLocks noGrp="1"/>
          </p:cNvSpPr>
          <p:nvPr>
            <p:ph idx="1"/>
          </p:nvPr>
        </p:nvSpPr>
        <p:spPr>
          <a:xfrm>
            <a:off x="5402017" y="2298193"/>
            <a:ext cx="5536397" cy="3935281"/>
          </a:xfrm>
        </p:spPr>
        <p:txBody>
          <a:bodyPr>
            <a:normAutofit/>
          </a:bodyPr>
          <a:lstStyle/>
          <a:p>
            <a:pPr marL="0" indent="0" algn="ctr">
              <a:buNone/>
            </a:pPr>
            <a:r>
              <a:rPr lang="hr-HR" i="1" dirty="0"/>
              <a:t>Možemo reći da je došlo do učenja kada smo nešto razumjeli i kada to možemo </a:t>
            </a:r>
            <a:r>
              <a:rPr lang="hr-HR" b="1" i="1" dirty="0"/>
              <a:t>objasniti, prenijeti ili pokazati drugima</a:t>
            </a:r>
            <a:r>
              <a:rPr lang="hr-HR" i="1" dirty="0"/>
              <a:t>.</a:t>
            </a:r>
          </a:p>
        </p:txBody>
      </p:sp>
    </p:spTree>
    <p:extLst>
      <p:ext uri="{BB962C8B-B14F-4D97-AF65-F5344CB8AC3E}">
        <p14:creationId xmlns:p14="http://schemas.microsoft.com/office/powerpoint/2010/main" val="373861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DB0F94-65C8-067B-1E52-01D3599FA87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CF1619-E9E4-DB9E-843B-6A301FAAF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3253744-DD37-DE4B-8422-7B439BD02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40CADE-A49F-C8BA-4D1B-7DEA86231F18}"/>
              </a:ext>
            </a:extLst>
          </p:cNvPr>
          <p:cNvSpPr>
            <a:spLocks noGrp="1"/>
          </p:cNvSpPr>
          <p:nvPr>
            <p:ph type="title"/>
          </p:nvPr>
        </p:nvSpPr>
        <p:spPr>
          <a:xfrm>
            <a:off x="1171074" y="1396686"/>
            <a:ext cx="3240506" cy="4064628"/>
          </a:xfrm>
        </p:spPr>
        <p:txBody>
          <a:bodyPr>
            <a:normAutofit/>
          </a:bodyPr>
          <a:lstStyle/>
          <a:p>
            <a:r>
              <a:rPr lang="hr-HR" b="1" dirty="0">
                <a:solidFill>
                  <a:srgbClr val="FFFFFF"/>
                </a:solidFill>
              </a:rPr>
              <a:t>Što je učenje? </a:t>
            </a:r>
          </a:p>
        </p:txBody>
      </p:sp>
      <p:sp>
        <p:nvSpPr>
          <p:cNvPr id="12" name="Arc 11">
            <a:extLst>
              <a:ext uri="{FF2B5EF4-FFF2-40B4-BE49-F238E27FC236}">
                <a16:creationId xmlns:a16="http://schemas.microsoft.com/office/drawing/2014/main" id="{D39C8899-3C7E-D6E7-0D72-2ECF0C189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2A67E6-4E3D-CBED-8498-62F2EAF4D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D076C0-AB6A-E0EC-AB8F-03FD5097F3AD}"/>
              </a:ext>
            </a:extLst>
          </p:cNvPr>
          <p:cNvSpPr>
            <a:spLocks noGrp="1"/>
          </p:cNvSpPr>
          <p:nvPr>
            <p:ph idx="1"/>
          </p:nvPr>
        </p:nvSpPr>
        <p:spPr>
          <a:xfrm>
            <a:off x="5402017" y="2298193"/>
            <a:ext cx="5536397" cy="3935281"/>
          </a:xfrm>
        </p:spPr>
        <p:txBody>
          <a:bodyPr>
            <a:normAutofit/>
          </a:bodyPr>
          <a:lstStyle/>
          <a:p>
            <a:pPr marL="0" indent="0" algn="ctr">
              <a:buNone/>
            </a:pPr>
            <a:r>
              <a:rPr lang="hr-HR" i="1" dirty="0"/>
              <a:t>Učenje je proces pri kojemu se </a:t>
            </a:r>
            <a:r>
              <a:rPr lang="hr-HR" b="1" i="1" dirty="0"/>
              <a:t>znanje stvara kroz preoblikovanje iskustva</a:t>
            </a:r>
            <a:r>
              <a:rPr lang="hr-HR" i="1" dirty="0"/>
              <a:t>.</a:t>
            </a:r>
          </a:p>
          <a:p>
            <a:pPr marL="0" indent="0" algn="ctr">
              <a:buNone/>
            </a:pPr>
            <a:endParaRPr lang="hr-HR" i="1" dirty="0"/>
          </a:p>
          <a:p>
            <a:pPr marL="0" indent="0" algn="r">
              <a:buNone/>
            </a:pPr>
            <a:r>
              <a:rPr lang="hr-HR" sz="1800" i="1" dirty="0"/>
              <a:t>- David A. </a:t>
            </a:r>
            <a:r>
              <a:rPr lang="hr-HR" sz="1800" i="1" dirty="0" err="1"/>
              <a:t>Kolb</a:t>
            </a:r>
            <a:endParaRPr lang="hr-HR" sz="1800" i="1" dirty="0"/>
          </a:p>
          <a:p>
            <a:pPr marL="0" indent="0" algn="ctr">
              <a:buNone/>
            </a:pPr>
            <a:endParaRPr lang="hr-HR" i="1" dirty="0"/>
          </a:p>
        </p:txBody>
      </p:sp>
    </p:spTree>
    <p:extLst>
      <p:ext uri="{BB962C8B-B14F-4D97-AF65-F5344CB8AC3E}">
        <p14:creationId xmlns:p14="http://schemas.microsoft.com/office/powerpoint/2010/main" val="222951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307EE-73CB-91B7-442A-3E76470E1033}"/>
              </a:ext>
            </a:extLst>
          </p:cNvPr>
          <p:cNvSpPr>
            <a:spLocks noGrp="1"/>
          </p:cNvSpPr>
          <p:nvPr>
            <p:ph type="title"/>
          </p:nvPr>
        </p:nvSpPr>
        <p:spPr>
          <a:xfrm>
            <a:off x="1006900" y="1188637"/>
            <a:ext cx="3141430" cy="4480726"/>
          </a:xfrm>
        </p:spPr>
        <p:txBody>
          <a:bodyPr>
            <a:normAutofit/>
          </a:bodyPr>
          <a:lstStyle/>
          <a:p>
            <a:pPr algn="r"/>
            <a:r>
              <a:rPr lang="hr-HR" sz="6600" dirty="0"/>
              <a:t>Stilovi učenja</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9DD29E-1346-7B73-8C61-0FB92FDCFC8E}"/>
              </a:ext>
            </a:extLst>
          </p:cNvPr>
          <p:cNvSpPr>
            <a:spLocks noGrp="1"/>
          </p:cNvSpPr>
          <p:nvPr>
            <p:ph idx="1"/>
          </p:nvPr>
        </p:nvSpPr>
        <p:spPr>
          <a:xfrm>
            <a:off x="5155171" y="1084812"/>
            <a:ext cx="5783067" cy="4584551"/>
          </a:xfrm>
        </p:spPr>
        <p:txBody>
          <a:bodyPr anchor="ctr">
            <a:normAutofit fontScale="92500" lnSpcReduction="20000"/>
          </a:bodyPr>
          <a:lstStyle/>
          <a:p>
            <a:pPr>
              <a:lnSpc>
                <a:spcPct val="110000"/>
              </a:lnSpc>
            </a:pPr>
            <a:r>
              <a:rPr lang="hr-HR" sz="2200" dirty="0"/>
              <a:t>Neko okruženje za učenje može odgovarati na onome na što je osoba naviknula </a:t>
            </a:r>
          </a:p>
          <a:p>
            <a:pPr>
              <a:lnSpc>
                <a:spcPct val="110000"/>
              </a:lnSpc>
            </a:pPr>
            <a:r>
              <a:rPr lang="hr-HR" sz="2200" dirty="0"/>
              <a:t>Neki ljudi lakše uče u tišini i miru, drugima je mirno sjedenje oblik mučenja</a:t>
            </a:r>
          </a:p>
          <a:p>
            <a:pPr>
              <a:lnSpc>
                <a:spcPct val="110000"/>
              </a:lnSpc>
            </a:pPr>
            <a:r>
              <a:rPr lang="hr-HR" sz="2200" dirty="0"/>
              <a:t>Nekima je lakše učiti iz knjige, neki lakše uče slušajući</a:t>
            </a:r>
          </a:p>
          <a:p>
            <a:pPr>
              <a:lnSpc>
                <a:spcPct val="110000"/>
              </a:lnSpc>
            </a:pPr>
            <a:r>
              <a:rPr lang="hr-HR" sz="2200" dirty="0"/>
              <a:t>Nekima odgovara kada je predmet jasno strukturiran, nekima odgovara fleksibilnost</a:t>
            </a:r>
          </a:p>
          <a:p>
            <a:pPr>
              <a:lnSpc>
                <a:spcPct val="110000"/>
              </a:lnSpc>
            </a:pPr>
            <a:r>
              <a:rPr lang="hr-HR" sz="2200" b="1" dirty="0"/>
              <a:t>Učiti možemo uvijek, iz bilo čega!</a:t>
            </a:r>
          </a:p>
          <a:p>
            <a:pPr>
              <a:lnSpc>
                <a:spcPct val="110000"/>
              </a:lnSpc>
            </a:pPr>
            <a:r>
              <a:rPr lang="hr-HR" sz="2200" b="1" dirty="0"/>
              <a:t>Važno je prepoznati što nama najviše odgovara i raditi na taj način, ali i istraživati nove.</a:t>
            </a:r>
          </a:p>
          <a:p>
            <a:pPr>
              <a:lnSpc>
                <a:spcPct val="110000"/>
              </a:lnSpc>
            </a:pPr>
            <a:r>
              <a:rPr lang="hr-HR" sz="2200" b="1" dirty="0" err="1"/>
              <a:t>Samorefleksija</a:t>
            </a:r>
            <a:r>
              <a:rPr lang="hr-HR" sz="2200" b="1" dirty="0"/>
              <a:t> i introspekcija!</a:t>
            </a:r>
          </a:p>
        </p:txBody>
      </p:sp>
    </p:spTree>
    <p:extLst>
      <p:ext uri="{BB962C8B-B14F-4D97-AF65-F5344CB8AC3E}">
        <p14:creationId xmlns:p14="http://schemas.microsoft.com/office/powerpoint/2010/main" val="197464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6" y="3304381"/>
            <a:ext cx="10440849" cy="2014537"/>
          </a:xfrm>
        </p:spPr>
        <p:txBody>
          <a:bodyPr>
            <a:normAutofit/>
          </a:bodyPr>
          <a:lstStyle/>
          <a:p>
            <a:r>
              <a:rPr lang="en-US" dirty="0"/>
              <a:t>03 – </a:t>
            </a:r>
            <a:r>
              <a:rPr lang="hr-HR" dirty="0"/>
              <a:t>Učenje: Stilovi i metode</a:t>
            </a:r>
            <a:endParaRPr lang="en-US" dirty="0"/>
          </a:p>
        </p:txBody>
      </p:sp>
    </p:spTree>
    <p:extLst>
      <p:ext uri="{BB962C8B-B14F-4D97-AF65-F5344CB8AC3E}">
        <p14:creationId xmlns:p14="http://schemas.microsoft.com/office/powerpoint/2010/main" val="393838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0" name="Rectangle 19">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6D25B-13D4-39F9-5361-198BD2D86EC0}"/>
              </a:ext>
            </a:extLst>
          </p:cNvPr>
          <p:cNvSpPr>
            <a:spLocks noGrp="1"/>
          </p:cNvSpPr>
          <p:nvPr>
            <p:ph type="title"/>
          </p:nvPr>
        </p:nvSpPr>
        <p:spPr>
          <a:xfrm>
            <a:off x="6634377" y="468727"/>
            <a:ext cx="4709345" cy="1169585"/>
          </a:xfrm>
        </p:spPr>
        <p:txBody>
          <a:bodyPr anchor="b">
            <a:normAutofit/>
          </a:bodyPr>
          <a:lstStyle/>
          <a:p>
            <a:r>
              <a:rPr lang="hr-HR" dirty="0"/>
              <a:t>Stilovi učenja</a:t>
            </a:r>
          </a:p>
        </p:txBody>
      </p:sp>
      <p:pic>
        <p:nvPicPr>
          <p:cNvPr id="5" name="Picture 4">
            <a:extLst>
              <a:ext uri="{FF2B5EF4-FFF2-40B4-BE49-F238E27FC236}">
                <a16:creationId xmlns:a16="http://schemas.microsoft.com/office/drawing/2014/main" id="{9F912192-8652-E7B8-FB1F-4B894A6B9A18}"/>
              </a:ext>
            </a:extLst>
          </p:cNvPr>
          <p:cNvPicPr>
            <a:picLocks noChangeAspect="1"/>
          </p:cNvPicPr>
          <p:nvPr/>
        </p:nvPicPr>
        <p:blipFill>
          <a:blip r:embed="rId2"/>
          <a:srcRect l="5479" r="6002"/>
          <a:stretch/>
        </p:blipFill>
        <p:spPr>
          <a:xfrm>
            <a:off x="914401" y="847827"/>
            <a:ext cx="4929098" cy="5289986"/>
          </a:xfrm>
          <a:prstGeom prst="rect">
            <a:avLst/>
          </a:prstGeom>
        </p:spPr>
      </p:pic>
      <p:sp>
        <p:nvSpPr>
          <p:cNvPr id="25" name="Rectangle 24">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E2920F-4920-1626-1DA7-D05D7E892C4E}"/>
              </a:ext>
            </a:extLst>
          </p:cNvPr>
          <p:cNvSpPr>
            <a:spLocks noGrp="1"/>
          </p:cNvSpPr>
          <p:nvPr>
            <p:ph idx="1"/>
          </p:nvPr>
        </p:nvSpPr>
        <p:spPr>
          <a:xfrm>
            <a:off x="6595228" y="2508105"/>
            <a:ext cx="4709345" cy="3632493"/>
          </a:xfrm>
        </p:spPr>
        <p:txBody>
          <a:bodyPr anchor="ctr">
            <a:noAutofit/>
          </a:bodyPr>
          <a:lstStyle/>
          <a:p>
            <a:pPr>
              <a:lnSpc>
                <a:spcPct val="110000"/>
              </a:lnSpc>
            </a:pPr>
            <a:r>
              <a:rPr lang="hr-HR" sz="2000" b="1" dirty="0"/>
              <a:t>Iskustveno učenje </a:t>
            </a:r>
            <a:r>
              <a:rPr lang="hr-HR" sz="2000" dirty="0"/>
              <a:t>- teorija koju je popularizirao David </a:t>
            </a:r>
            <a:r>
              <a:rPr lang="hr-HR" sz="2000" dirty="0" err="1"/>
              <a:t>Kolb</a:t>
            </a:r>
            <a:r>
              <a:rPr lang="hr-HR" sz="2000" dirty="0"/>
              <a:t> kasnih 1970-ih. </a:t>
            </a:r>
          </a:p>
          <a:p>
            <a:pPr>
              <a:lnSpc>
                <a:spcPct val="110000"/>
              </a:lnSpc>
            </a:pPr>
            <a:r>
              <a:rPr lang="hr-HR" sz="2000" b="1" dirty="0"/>
              <a:t>Smisleno znanje dolazi kroz niz iskustava</a:t>
            </a:r>
          </a:p>
          <a:p>
            <a:pPr>
              <a:lnSpc>
                <a:spcPct val="110000"/>
              </a:lnSpc>
            </a:pPr>
            <a:r>
              <a:rPr lang="hr-HR" sz="2000" dirty="0"/>
              <a:t>Ako je iskustvo interaktivno, izazovno i emocionalno, ono će potaknuti daljnje učenje</a:t>
            </a:r>
          </a:p>
          <a:p>
            <a:pPr>
              <a:lnSpc>
                <a:spcPct val="110000"/>
              </a:lnSpc>
            </a:pPr>
            <a:r>
              <a:rPr lang="hr-HR" sz="2000" dirty="0"/>
              <a:t>Iskustveno učenje zahtjeva smisleno sudjelovanje</a:t>
            </a:r>
          </a:p>
        </p:txBody>
      </p:sp>
    </p:spTree>
    <p:extLst>
      <p:ext uri="{BB962C8B-B14F-4D97-AF65-F5344CB8AC3E}">
        <p14:creationId xmlns:p14="http://schemas.microsoft.com/office/powerpoint/2010/main" val="54818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8C78-CE99-158C-7CD6-AD5B8A25E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77A3D-F284-5C9F-0E4B-018EE0AD77C5}"/>
              </a:ext>
            </a:extLst>
          </p:cNvPr>
          <p:cNvSpPr>
            <a:spLocks noGrp="1"/>
          </p:cNvSpPr>
          <p:nvPr>
            <p:ph type="title"/>
          </p:nvPr>
        </p:nvSpPr>
        <p:spPr>
          <a:xfrm>
            <a:off x="6634377" y="468727"/>
            <a:ext cx="4709345" cy="1169585"/>
          </a:xfrm>
        </p:spPr>
        <p:txBody>
          <a:bodyPr anchor="b">
            <a:normAutofit/>
          </a:bodyPr>
          <a:lstStyle/>
          <a:p>
            <a:r>
              <a:rPr lang="hr-HR" dirty="0"/>
              <a:t>Stilovi učenja</a:t>
            </a:r>
          </a:p>
        </p:txBody>
      </p:sp>
      <p:pic>
        <p:nvPicPr>
          <p:cNvPr id="5" name="Picture 4">
            <a:extLst>
              <a:ext uri="{FF2B5EF4-FFF2-40B4-BE49-F238E27FC236}">
                <a16:creationId xmlns:a16="http://schemas.microsoft.com/office/drawing/2014/main" id="{880F81AE-1C91-84EC-7B41-077A3B971527}"/>
              </a:ext>
            </a:extLst>
          </p:cNvPr>
          <p:cNvPicPr>
            <a:picLocks noChangeAspect="1"/>
          </p:cNvPicPr>
          <p:nvPr/>
        </p:nvPicPr>
        <p:blipFill>
          <a:blip r:embed="rId2"/>
          <a:srcRect l="5479" r="6002"/>
          <a:stretch/>
        </p:blipFill>
        <p:spPr>
          <a:xfrm>
            <a:off x="914401" y="847827"/>
            <a:ext cx="4929098" cy="5289986"/>
          </a:xfrm>
          <a:prstGeom prst="rect">
            <a:avLst/>
          </a:prstGeom>
        </p:spPr>
      </p:pic>
      <p:sp>
        <p:nvSpPr>
          <p:cNvPr id="3" name="Content Placeholder 2">
            <a:extLst>
              <a:ext uri="{FF2B5EF4-FFF2-40B4-BE49-F238E27FC236}">
                <a16:creationId xmlns:a16="http://schemas.microsoft.com/office/drawing/2014/main" id="{B3A5ACEC-BD88-BFEA-7FE0-B1A9EA6D06D2}"/>
              </a:ext>
            </a:extLst>
          </p:cNvPr>
          <p:cNvSpPr>
            <a:spLocks noGrp="1"/>
          </p:cNvSpPr>
          <p:nvPr>
            <p:ph idx="1"/>
          </p:nvPr>
        </p:nvSpPr>
        <p:spPr>
          <a:xfrm>
            <a:off x="6595228" y="2508105"/>
            <a:ext cx="4709345" cy="3632493"/>
          </a:xfrm>
        </p:spPr>
        <p:txBody>
          <a:bodyPr anchor="ctr">
            <a:normAutofit lnSpcReduction="10000"/>
          </a:bodyPr>
          <a:lstStyle/>
          <a:p>
            <a:pPr marL="0" indent="0">
              <a:lnSpc>
                <a:spcPct val="110000"/>
              </a:lnSpc>
              <a:buNone/>
            </a:pPr>
            <a:r>
              <a:rPr lang="hr-HR" sz="2500" b="1" dirty="0"/>
              <a:t>Četiri stila učenja</a:t>
            </a:r>
          </a:p>
          <a:p>
            <a:pPr marL="0" indent="0">
              <a:lnSpc>
                <a:spcPct val="110000"/>
              </a:lnSpc>
              <a:buNone/>
            </a:pPr>
            <a:r>
              <a:rPr lang="hr-HR" sz="2500" i="1" dirty="0"/>
              <a:t>1. </a:t>
            </a:r>
            <a:r>
              <a:rPr lang="hr-HR" sz="2500" i="1" dirty="0" err="1"/>
              <a:t>Refleksivci</a:t>
            </a:r>
            <a:endParaRPr lang="hr-HR" sz="2500" i="1" dirty="0"/>
          </a:p>
          <a:p>
            <a:pPr marL="0" indent="0">
              <a:lnSpc>
                <a:spcPct val="110000"/>
              </a:lnSpc>
              <a:buNone/>
            </a:pPr>
            <a:r>
              <a:rPr lang="hr-HR" sz="2500" i="1" dirty="0"/>
              <a:t>2. Teoretičari</a:t>
            </a:r>
          </a:p>
          <a:p>
            <a:pPr marL="0" indent="0">
              <a:lnSpc>
                <a:spcPct val="110000"/>
              </a:lnSpc>
              <a:buNone/>
            </a:pPr>
            <a:r>
              <a:rPr lang="hr-HR" sz="2500" i="1" dirty="0"/>
              <a:t>3. Pragmatičari</a:t>
            </a:r>
          </a:p>
          <a:p>
            <a:pPr marL="0" indent="0">
              <a:lnSpc>
                <a:spcPct val="110000"/>
              </a:lnSpc>
              <a:buNone/>
            </a:pPr>
            <a:r>
              <a:rPr lang="hr-HR" sz="2500" i="1" dirty="0"/>
              <a:t>4. Aktivisti</a:t>
            </a:r>
          </a:p>
          <a:p>
            <a:pPr marL="0" indent="0">
              <a:lnSpc>
                <a:spcPct val="110000"/>
              </a:lnSpc>
              <a:buNone/>
            </a:pPr>
            <a:r>
              <a:rPr lang="hr-HR" sz="2100" u="sng" dirty="0"/>
              <a:t>- svi učimo kroz ova četiri koraka, samo su neki ljudi privrženiji nekim stilovima!</a:t>
            </a:r>
          </a:p>
        </p:txBody>
      </p:sp>
    </p:spTree>
    <p:extLst>
      <p:ext uri="{BB962C8B-B14F-4D97-AF65-F5344CB8AC3E}">
        <p14:creationId xmlns:p14="http://schemas.microsoft.com/office/powerpoint/2010/main" val="1716084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78107-27CD-0786-F4D8-040E606284C2}"/>
              </a:ext>
            </a:extLst>
          </p:cNvPr>
          <p:cNvSpPr>
            <a:spLocks noGrp="1"/>
          </p:cNvSpPr>
          <p:nvPr>
            <p:ph type="title"/>
          </p:nvPr>
        </p:nvSpPr>
        <p:spPr>
          <a:xfrm>
            <a:off x="841248" y="548640"/>
            <a:ext cx="3600860" cy="5431536"/>
          </a:xfrm>
        </p:spPr>
        <p:txBody>
          <a:bodyPr>
            <a:normAutofit/>
          </a:bodyPr>
          <a:lstStyle/>
          <a:p>
            <a:r>
              <a:rPr lang="hr-HR" sz="5400"/>
              <a:t>Refleksivci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C4EE9F-BAAB-F704-B717-DC33ED255BB1}"/>
              </a:ext>
            </a:extLst>
          </p:cNvPr>
          <p:cNvSpPr>
            <a:spLocks noGrp="1"/>
          </p:cNvSpPr>
          <p:nvPr>
            <p:ph idx="1"/>
          </p:nvPr>
        </p:nvSpPr>
        <p:spPr>
          <a:xfrm>
            <a:off x="5126418" y="713232"/>
            <a:ext cx="6224335" cy="5431536"/>
          </a:xfrm>
        </p:spPr>
        <p:txBody>
          <a:bodyPr anchor="ctr">
            <a:noAutofit/>
          </a:bodyPr>
          <a:lstStyle/>
          <a:p>
            <a:pPr marL="0" indent="0">
              <a:lnSpc>
                <a:spcPct val="110000"/>
              </a:lnSpc>
              <a:buNone/>
            </a:pPr>
            <a:r>
              <a:rPr lang="hr-HR" sz="1800" b="1" dirty="0"/>
              <a:t>Vole</a:t>
            </a:r>
          </a:p>
          <a:p>
            <a:pPr>
              <a:lnSpc>
                <a:spcPct val="110000"/>
              </a:lnSpc>
            </a:pPr>
            <a:r>
              <a:rPr lang="hr-HR" sz="1800" dirty="0"/>
              <a:t>promisliti prije nego što nešto učine;</a:t>
            </a:r>
          </a:p>
          <a:p>
            <a:pPr>
              <a:lnSpc>
                <a:spcPct val="110000"/>
              </a:lnSpc>
            </a:pPr>
            <a:r>
              <a:rPr lang="hr-HR" sz="1800" dirty="0"/>
              <a:t>temeljitu pripremu;</a:t>
            </a:r>
          </a:p>
          <a:p>
            <a:pPr>
              <a:lnSpc>
                <a:spcPct val="110000"/>
              </a:lnSpc>
            </a:pPr>
            <a:r>
              <a:rPr lang="hr-HR" sz="1800" dirty="0"/>
              <a:t>istraživati i procjenjivati;</a:t>
            </a:r>
          </a:p>
          <a:p>
            <a:pPr>
              <a:lnSpc>
                <a:spcPct val="110000"/>
              </a:lnSpc>
            </a:pPr>
            <a:r>
              <a:rPr lang="hr-HR" sz="1800" dirty="0"/>
              <a:t>donositi odluke kad to njima odgovara;</a:t>
            </a:r>
          </a:p>
          <a:p>
            <a:pPr>
              <a:lnSpc>
                <a:spcPct val="110000"/>
              </a:lnSpc>
            </a:pPr>
            <a:r>
              <a:rPr lang="hr-HR" sz="1800" dirty="0"/>
              <a:t>slušati i promatrati.</a:t>
            </a:r>
          </a:p>
          <a:p>
            <a:pPr marL="0" indent="0">
              <a:lnSpc>
                <a:spcPct val="110000"/>
              </a:lnSpc>
              <a:buNone/>
            </a:pPr>
            <a:endParaRPr lang="hr-HR" sz="1800" dirty="0"/>
          </a:p>
          <a:p>
            <a:pPr marL="0" indent="0">
              <a:lnSpc>
                <a:spcPct val="110000"/>
              </a:lnSpc>
              <a:buNone/>
            </a:pPr>
            <a:r>
              <a:rPr lang="hr-HR" sz="1800" b="1" dirty="0"/>
              <a:t>Pitaju se:</a:t>
            </a:r>
          </a:p>
          <a:p>
            <a:pPr>
              <a:lnSpc>
                <a:spcPct val="110000"/>
              </a:lnSpc>
            </a:pPr>
            <a:r>
              <a:rPr lang="hr-HR" sz="1800" dirty="0"/>
              <a:t>Hoću li imati dovoljno vremena za razmišljanje, prilagodbu i pripremu?</a:t>
            </a:r>
          </a:p>
          <a:p>
            <a:pPr>
              <a:lnSpc>
                <a:spcPct val="110000"/>
              </a:lnSpc>
            </a:pPr>
            <a:r>
              <a:rPr lang="hr-HR" sz="1800" dirty="0"/>
              <a:t>Hoće li biti dovoljno prilika/mogućnosti za prikupljanje bitnih podataka?</a:t>
            </a:r>
          </a:p>
          <a:p>
            <a:pPr>
              <a:lnSpc>
                <a:spcPct val="110000"/>
              </a:lnSpc>
            </a:pPr>
            <a:r>
              <a:rPr lang="hr-HR" sz="1800" dirty="0"/>
              <a:t>Hoće li biti prilika za slušanje mišljenja drugih ljudi?</a:t>
            </a:r>
          </a:p>
          <a:p>
            <a:pPr>
              <a:lnSpc>
                <a:spcPct val="110000"/>
              </a:lnSpc>
            </a:pPr>
            <a:r>
              <a:rPr lang="hr-HR" sz="1800" dirty="0"/>
              <a:t>Hoće li biti dovoljno korisnih prilika za gledanje kako to drugi ljudi rade?</a:t>
            </a:r>
          </a:p>
        </p:txBody>
      </p:sp>
    </p:spTree>
    <p:extLst>
      <p:ext uri="{BB962C8B-B14F-4D97-AF65-F5344CB8AC3E}">
        <p14:creationId xmlns:p14="http://schemas.microsoft.com/office/powerpoint/2010/main" val="336143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80C2-EB64-5DCC-EC73-653027527D05}"/>
              </a:ext>
            </a:extLst>
          </p:cNvPr>
          <p:cNvSpPr>
            <a:spLocks noGrp="1"/>
          </p:cNvSpPr>
          <p:nvPr>
            <p:ph type="title"/>
          </p:nvPr>
        </p:nvSpPr>
        <p:spPr/>
        <p:txBody>
          <a:bodyPr/>
          <a:lstStyle/>
          <a:p>
            <a:r>
              <a:rPr lang="hr-HR" dirty="0" err="1"/>
              <a:t>Refleksivci</a:t>
            </a:r>
            <a:endParaRPr lang="hr-HR" dirty="0"/>
          </a:p>
        </p:txBody>
      </p:sp>
      <p:pic>
        <p:nvPicPr>
          <p:cNvPr id="3" name="Picture 2">
            <a:extLst>
              <a:ext uri="{FF2B5EF4-FFF2-40B4-BE49-F238E27FC236}">
                <a16:creationId xmlns:a16="http://schemas.microsoft.com/office/drawing/2014/main" id="{F3123728-98FB-4817-BFF8-CD96E08A7508}"/>
              </a:ext>
            </a:extLst>
          </p:cNvPr>
          <p:cNvPicPr>
            <a:picLocks noChangeAspect="1"/>
          </p:cNvPicPr>
          <p:nvPr/>
        </p:nvPicPr>
        <p:blipFill rotWithShape="1">
          <a:blip r:embed="rId2"/>
          <a:srcRect l="62583" t="28822" r="20379" b="20438"/>
          <a:stretch/>
        </p:blipFill>
        <p:spPr>
          <a:xfrm>
            <a:off x="3269672" y="1274617"/>
            <a:ext cx="5536057" cy="4636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0198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BC5293-C7D5-1A2C-92ED-2B076C5166D1}"/>
              </a:ext>
            </a:extLst>
          </p:cNvPr>
          <p:cNvSpPr>
            <a:spLocks noGrp="1"/>
          </p:cNvSpPr>
          <p:nvPr>
            <p:ph type="title"/>
          </p:nvPr>
        </p:nvSpPr>
        <p:spPr>
          <a:xfrm>
            <a:off x="841248" y="548640"/>
            <a:ext cx="3600860" cy="5431536"/>
          </a:xfrm>
        </p:spPr>
        <p:txBody>
          <a:bodyPr>
            <a:normAutofit/>
          </a:bodyPr>
          <a:lstStyle/>
          <a:p>
            <a:r>
              <a:rPr lang="hr-HR" sz="5400" dirty="0"/>
              <a:t>Teoretičari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5ED5AA-F06F-384D-78B4-CE5112EF4A52}"/>
              </a:ext>
            </a:extLst>
          </p:cNvPr>
          <p:cNvSpPr>
            <a:spLocks noGrp="1"/>
          </p:cNvSpPr>
          <p:nvPr>
            <p:ph idx="1"/>
          </p:nvPr>
        </p:nvSpPr>
        <p:spPr>
          <a:xfrm>
            <a:off x="5203362" y="713232"/>
            <a:ext cx="6224335" cy="5431536"/>
          </a:xfrm>
        </p:spPr>
        <p:txBody>
          <a:bodyPr anchor="ctr">
            <a:noAutofit/>
          </a:bodyPr>
          <a:lstStyle/>
          <a:p>
            <a:pPr marL="0" indent="0">
              <a:lnSpc>
                <a:spcPct val="110000"/>
              </a:lnSpc>
              <a:buNone/>
            </a:pPr>
            <a:r>
              <a:rPr lang="hr-HR" sz="1600" b="1" dirty="0"/>
              <a:t>Vole</a:t>
            </a:r>
          </a:p>
          <a:p>
            <a:pPr>
              <a:lnSpc>
                <a:spcPct val="110000"/>
              </a:lnSpc>
            </a:pPr>
            <a:r>
              <a:rPr lang="hr-HR" sz="1600" dirty="0"/>
              <a:t>koncepte i modele;</a:t>
            </a:r>
          </a:p>
          <a:p>
            <a:pPr>
              <a:lnSpc>
                <a:spcPct val="110000"/>
              </a:lnSpc>
            </a:pPr>
            <a:r>
              <a:rPr lang="hr-HR" sz="1600" dirty="0"/>
              <a:t>vidjeti cjelinu;</a:t>
            </a:r>
          </a:p>
          <a:p>
            <a:pPr>
              <a:lnSpc>
                <a:spcPct val="110000"/>
              </a:lnSpc>
            </a:pPr>
            <a:r>
              <a:rPr lang="hr-HR" sz="1600" dirty="0"/>
              <a:t>osjećati intelektualni izazov;</a:t>
            </a:r>
          </a:p>
          <a:p>
            <a:pPr>
              <a:lnSpc>
                <a:spcPct val="110000"/>
              </a:lnSpc>
            </a:pPr>
            <a:r>
              <a:rPr lang="hr-HR" sz="1600" dirty="0"/>
              <a:t>strukturu i jasne ciljeve;</a:t>
            </a:r>
          </a:p>
          <a:p>
            <a:pPr>
              <a:lnSpc>
                <a:spcPct val="110000"/>
              </a:lnSpc>
            </a:pPr>
            <a:r>
              <a:rPr lang="hr-HR" sz="1600" dirty="0"/>
              <a:t>logično izlaganje ideja.</a:t>
            </a:r>
          </a:p>
          <a:p>
            <a:pPr marL="0" indent="0">
              <a:lnSpc>
                <a:spcPct val="110000"/>
              </a:lnSpc>
              <a:buNone/>
            </a:pPr>
            <a:endParaRPr lang="hr-HR" sz="1600" dirty="0"/>
          </a:p>
          <a:p>
            <a:pPr marL="0" indent="0">
              <a:lnSpc>
                <a:spcPct val="110000"/>
              </a:lnSpc>
              <a:buNone/>
            </a:pPr>
            <a:r>
              <a:rPr lang="hr-HR" sz="1600" b="1" dirty="0"/>
              <a:t>Pitaju se:</a:t>
            </a:r>
          </a:p>
          <a:p>
            <a:pPr>
              <a:lnSpc>
                <a:spcPct val="110000"/>
              </a:lnSpc>
            </a:pPr>
            <a:r>
              <a:rPr lang="hr-HR" sz="1600" dirty="0"/>
              <a:t>Hoće li biti dovoljno prilika za postavljanje pitanja?</a:t>
            </a:r>
          </a:p>
          <a:p>
            <a:pPr>
              <a:lnSpc>
                <a:spcPct val="110000"/>
              </a:lnSpc>
            </a:pPr>
            <a:r>
              <a:rPr lang="hr-HR" sz="1600" dirty="0"/>
              <a:t>Hoće li ciljevi biti jasno određeni te hoće li postojati plan/struktura za postizanje tih ciljeva?</a:t>
            </a:r>
          </a:p>
          <a:p>
            <a:pPr>
              <a:lnSpc>
                <a:spcPct val="110000"/>
              </a:lnSpc>
            </a:pPr>
            <a:r>
              <a:rPr lang="hr-HR" sz="1600" dirty="0"/>
              <a:t>Hoću li naići na složene ideje i koncepte koji će mi predstavljati intelektualni izazov?</a:t>
            </a:r>
          </a:p>
          <a:p>
            <a:pPr>
              <a:lnSpc>
                <a:spcPct val="110000"/>
              </a:lnSpc>
            </a:pPr>
            <a:r>
              <a:rPr lang="hr-HR" sz="1600" dirty="0"/>
              <a:t>Hoće li korišteni pristupi i istraženi koncepti biti razboriti i provjereni?</a:t>
            </a:r>
          </a:p>
          <a:p>
            <a:pPr>
              <a:lnSpc>
                <a:spcPct val="110000"/>
              </a:lnSpc>
            </a:pPr>
            <a:r>
              <a:rPr lang="hr-HR" sz="1600" dirty="0"/>
              <a:t>Hoće li mi ovo iskustvo pružiti priliku za razvijanje općega pogleda ili modela?</a:t>
            </a:r>
          </a:p>
        </p:txBody>
      </p:sp>
    </p:spTree>
    <p:extLst>
      <p:ext uri="{BB962C8B-B14F-4D97-AF65-F5344CB8AC3E}">
        <p14:creationId xmlns:p14="http://schemas.microsoft.com/office/powerpoint/2010/main" val="4169597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79DE1-9D6F-AAC5-9B99-C0E1D4CAEB7D}"/>
              </a:ext>
            </a:extLst>
          </p:cNvPr>
          <p:cNvPicPr>
            <a:picLocks noChangeAspect="1"/>
          </p:cNvPicPr>
          <p:nvPr/>
        </p:nvPicPr>
        <p:blipFill rotWithShape="1">
          <a:blip r:embed="rId2"/>
          <a:srcRect l="1113" t="1" r="10236" b="-3052"/>
          <a:stretch/>
        </p:blipFill>
        <p:spPr>
          <a:xfrm>
            <a:off x="3257182" y="1266806"/>
            <a:ext cx="5388053" cy="4783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0BD79A95-981E-4243-928E-E3D29B032E88}"/>
              </a:ext>
            </a:extLst>
          </p:cNvPr>
          <p:cNvSpPr/>
          <p:nvPr/>
        </p:nvSpPr>
        <p:spPr>
          <a:xfrm>
            <a:off x="640996" y="491897"/>
            <a:ext cx="2551532" cy="707886"/>
          </a:xfrm>
          <a:prstGeom prst="rect">
            <a:avLst/>
          </a:prstGeom>
        </p:spPr>
        <p:txBody>
          <a:bodyPr wrap="none">
            <a:spAutoFit/>
          </a:bodyPr>
          <a:lstStyle/>
          <a:p>
            <a:r>
              <a:rPr lang="hr-HR" sz="4000" dirty="0">
                <a:latin typeface="Arial" panose="020B0604020202020204" pitchFamily="34" charset="0"/>
                <a:cs typeface="Arial" panose="020B0604020202020204" pitchFamily="34" charset="0"/>
              </a:rPr>
              <a:t>Teoretičari</a:t>
            </a:r>
          </a:p>
        </p:txBody>
      </p:sp>
    </p:spTree>
    <p:extLst>
      <p:ext uri="{BB962C8B-B14F-4D97-AF65-F5344CB8AC3E}">
        <p14:creationId xmlns:p14="http://schemas.microsoft.com/office/powerpoint/2010/main" val="3414772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0B75A-20F0-5E2B-3D69-32D864BBA06C}"/>
              </a:ext>
            </a:extLst>
          </p:cNvPr>
          <p:cNvSpPr>
            <a:spLocks noGrp="1"/>
          </p:cNvSpPr>
          <p:nvPr>
            <p:ph type="title"/>
          </p:nvPr>
        </p:nvSpPr>
        <p:spPr>
          <a:xfrm>
            <a:off x="841248" y="548640"/>
            <a:ext cx="3600860" cy="5431536"/>
          </a:xfrm>
        </p:spPr>
        <p:txBody>
          <a:bodyPr>
            <a:normAutofit/>
          </a:bodyPr>
          <a:lstStyle/>
          <a:p>
            <a:r>
              <a:rPr lang="hr-HR" sz="4600" dirty="0"/>
              <a:t>Pragmatičari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BC3774-09DD-8F4C-71C9-31FA55F32314}"/>
              </a:ext>
            </a:extLst>
          </p:cNvPr>
          <p:cNvSpPr>
            <a:spLocks noGrp="1"/>
          </p:cNvSpPr>
          <p:nvPr>
            <p:ph idx="1"/>
          </p:nvPr>
        </p:nvSpPr>
        <p:spPr>
          <a:xfrm>
            <a:off x="5126417" y="713232"/>
            <a:ext cx="6224335" cy="5431536"/>
          </a:xfrm>
        </p:spPr>
        <p:txBody>
          <a:bodyPr anchor="ctr">
            <a:noAutofit/>
          </a:bodyPr>
          <a:lstStyle/>
          <a:p>
            <a:pPr marL="0" indent="0">
              <a:lnSpc>
                <a:spcPct val="110000"/>
              </a:lnSpc>
              <a:buNone/>
            </a:pPr>
            <a:r>
              <a:rPr lang="hr-HR" sz="1700" b="1" dirty="0"/>
              <a:t>Vole</a:t>
            </a:r>
          </a:p>
          <a:p>
            <a:pPr>
              <a:lnSpc>
                <a:spcPct val="110000"/>
              </a:lnSpc>
            </a:pPr>
            <a:r>
              <a:rPr lang="hr-HR" sz="1700" dirty="0"/>
              <a:t>vidjeti važnost svojega rada;</a:t>
            </a:r>
          </a:p>
          <a:p>
            <a:pPr>
              <a:lnSpc>
                <a:spcPct val="110000"/>
              </a:lnSpc>
            </a:pPr>
            <a:r>
              <a:rPr lang="hr-HR" sz="1700" dirty="0"/>
              <a:t>uvidjeti praktičnu prednost učenja;</a:t>
            </a:r>
          </a:p>
          <a:p>
            <a:pPr>
              <a:lnSpc>
                <a:spcPct val="110000"/>
              </a:lnSpc>
            </a:pPr>
            <a:r>
              <a:rPr lang="hr-HR" sz="1700" dirty="0"/>
              <a:t>imati vjerodostojne uzore;</a:t>
            </a:r>
          </a:p>
          <a:p>
            <a:pPr>
              <a:lnSpc>
                <a:spcPct val="110000"/>
              </a:lnSpc>
            </a:pPr>
            <a:r>
              <a:rPr lang="hr-HR" sz="1700" dirty="0"/>
              <a:t>dobiti uvid u provjerene tehnike;</a:t>
            </a:r>
          </a:p>
          <a:p>
            <a:pPr>
              <a:lnSpc>
                <a:spcPct val="110000"/>
              </a:lnSpc>
            </a:pPr>
            <a:r>
              <a:rPr lang="hr-HR" sz="1700" dirty="0"/>
              <a:t>upoznati stvarne aktivnosti</a:t>
            </a:r>
          </a:p>
          <a:p>
            <a:pPr marL="0" indent="0">
              <a:lnSpc>
                <a:spcPct val="110000"/>
              </a:lnSpc>
              <a:buNone/>
            </a:pPr>
            <a:endParaRPr lang="hr-HR" sz="1700" dirty="0"/>
          </a:p>
          <a:p>
            <a:pPr marL="0" indent="0">
              <a:lnSpc>
                <a:spcPct val="110000"/>
              </a:lnSpc>
              <a:buNone/>
            </a:pPr>
            <a:r>
              <a:rPr lang="hr-HR" sz="1700" b="1" dirty="0"/>
              <a:t>Pitaju se:</a:t>
            </a:r>
          </a:p>
          <a:p>
            <a:pPr>
              <a:lnSpc>
                <a:spcPct val="110000"/>
              </a:lnSpc>
            </a:pPr>
            <a:r>
              <a:rPr lang="hr-HR" sz="1700" dirty="0"/>
              <a:t>Hoće li biti dovoljno prilika za vježbanje i eksperimentiranje?</a:t>
            </a:r>
          </a:p>
          <a:p>
            <a:pPr>
              <a:lnSpc>
                <a:spcPct val="110000"/>
              </a:lnSpc>
            </a:pPr>
            <a:r>
              <a:rPr lang="hr-HR" sz="1700" dirty="0"/>
              <a:t>Hoće li biti dovoljno praktičnih savjeta i tehnika?</a:t>
            </a:r>
          </a:p>
          <a:p>
            <a:pPr>
              <a:lnSpc>
                <a:spcPct val="110000"/>
              </a:lnSpc>
            </a:pPr>
            <a:r>
              <a:rPr lang="hr-HR" sz="1700" dirty="0"/>
              <a:t>Hoćemo li se baviti pravim problemima i hoće li to dovesti to planova djelovanja za njihovo rješavanje?</a:t>
            </a:r>
          </a:p>
          <a:p>
            <a:pPr>
              <a:lnSpc>
                <a:spcPct val="110000"/>
              </a:lnSpc>
            </a:pPr>
            <a:r>
              <a:rPr lang="hr-HR" sz="1700" dirty="0"/>
              <a:t>Hoćemo li imati priliku raditi sa stručnjacima koji znaju kako/mogu li to sami učiniti?</a:t>
            </a:r>
          </a:p>
          <a:p>
            <a:pPr>
              <a:lnSpc>
                <a:spcPct val="110000"/>
              </a:lnSpc>
            </a:pPr>
            <a:r>
              <a:rPr lang="hr-HR" sz="1700" dirty="0"/>
              <a:t>Hoće li ovo zaista poboljšati moju učinkovitost?</a:t>
            </a:r>
          </a:p>
        </p:txBody>
      </p:sp>
    </p:spTree>
    <p:extLst>
      <p:ext uri="{BB962C8B-B14F-4D97-AF65-F5344CB8AC3E}">
        <p14:creationId xmlns:p14="http://schemas.microsoft.com/office/powerpoint/2010/main" val="339851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4E81-A8A1-18CD-E9FC-FD5ED986E473}"/>
              </a:ext>
            </a:extLst>
          </p:cNvPr>
          <p:cNvSpPr>
            <a:spLocks noGrp="1"/>
          </p:cNvSpPr>
          <p:nvPr>
            <p:ph type="title"/>
          </p:nvPr>
        </p:nvSpPr>
        <p:spPr/>
        <p:txBody>
          <a:bodyPr/>
          <a:lstStyle/>
          <a:p>
            <a:r>
              <a:rPr lang="hr-HR" dirty="0"/>
              <a:t>Pragmatičari</a:t>
            </a:r>
          </a:p>
        </p:txBody>
      </p:sp>
      <p:pic>
        <p:nvPicPr>
          <p:cNvPr id="5" name="Picture 4">
            <a:extLst>
              <a:ext uri="{FF2B5EF4-FFF2-40B4-BE49-F238E27FC236}">
                <a16:creationId xmlns:a16="http://schemas.microsoft.com/office/drawing/2014/main" id="{C1974C42-B776-02CD-ACC2-ED31203F8FE0}"/>
              </a:ext>
            </a:extLst>
          </p:cNvPr>
          <p:cNvPicPr>
            <a:picLocks noChangeAspect="1"/>
          </p:cNvPicPr>
          <p:nvPr/>
        </p:nvPicPr>
        <p:blipFill rotWithShape="1">
          <a:blip r:embed="rId2"/>
          <a:srcRect l="2667" t="5104" r="6858" b="2552"/>
          <a:stretch/>
        </p:blipFill>
        <p:spPr>
          <a:xfrm>
            <a:off x="2890981" y="1385455"/>
            <a:ext cx="6070843" cy="4331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19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891E6-F8D8-0AAC-DF62-D1EB60344EE3}"/>
              </a:ext>
            </a:extLst>
          </p:cNvPr>
          <p:cNvSpPr>
            <a:spLocks noGrp="1"/>
          </p:cNvSpPr>
          <p:nvPr>
            <p:ph type="title"/>
          </p:nvPr>
        </p:nvSpPr>
        <p:spPr>
          <a:xfrm>
            <a:off x="841248" y="548640"/>
            <a:ext cx="3600860" cy="5431536"/>
          </a:xfrm>
        </p:spPr>
        <p:txBody>
          <a:bodyPr>
            <a:normAutofit/>
          </a:bodyPr>
          <a:lstStyle/>
          <a:p>
            <a:r>
              <a:rPr lang="hr-HR" sz="5400"/>
              <a:t>Aktivisti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E77DA7-5179-D1BC-D890-212CD598A306}"/>
              </a:ext>
            </a:extLst>
          </p:cNvPr>
          <p:cNvSpPr>
            <a:spLocks noGrp="1"/>
          </p:cNvSpPr>
          <p:nvPr>
            <p:ph idx="1"/>
          </p:nvPr>
        </p:nvSpPr>
        <p:spPr>
          <a:xfrm>
            <a:off x="5126418" y="552091"/>
            <a:ext cx="6224335" cy="5431536"/>
          </a:xfrm>
        </p:spPr>
        <p:txBody>
          <a:bodyPr anchor="ctr">
            <a:noAutofit/>
          </a:bodyPr>
          <a:lstStyle/>
          <a:p>
            <a:pPr marL="0" indent="0">
              <a:lnSpc>
                <a:spcPct val="110000"/>
              </a:lnSpc>
              <a:buNone/>
            </a:pPr>
            <a:r>
              <a:rPr lang="hr-HR" sz="1600" b="1" dirty="0"/>
              <a:t>Vole</a:t>
            </a:r>
          </a:p>
          <a:p>
            <a:pPr>
              <a:lnSpc>
                <a:spcPct val="110000"/>
              </a:lnSpc>
            </a:pPr>
            <a:r>
              <a:rPr lang="hr-HR" sz="1600" dirty="0"/>
              <a:t>„misliti u hodu“;</a:t>
            </a:r>
          </a:p>
          <a:p>
            <a:pPr>
              <a:lnSpc>
                <a:spcPct val="110000"/>
              </a:lnSpc>
            </a:pPr>
            <a:r>
              <a:rPr lang="hr-HR" sz="1600" dirty="0"/>
              <a:t>učiti u kraćim razdobljima;</a:t>
            </a:r>
          </a:p>
          <a:p>
            <a:pPr>
              <a:lnSpc>
                <a:spcPct val="110000"/>
              </a:lnSpc>
            </a:pPr>
            <a:r>
              <a:rPr lang="hr-HR" sz="1600" dirty="0"/>
              <a:t>mnogo ponuđenih inačica;</a:t>
            </a:r>
          </a:p>
          <a:p>
            <a:pPr>
              <a:lnSpc>
                <a:spcPct val="110000"/>
              </a:lnSpc>
            </a:pPr>
            <a:r>
              <a:rPr lang="hr-HR" sz="1600" dirty="0"/>
              <a:t>imati priliku započeti neku aktivnost;</a:t>
            </a:r>
          </a:p>
          <a:p>
            <a:pPr>
              <a:lnSpc>
                <a:spcPct val="110000"/>
              </a:lnSpc>
            </a:pPr>
            <a:r>
              <a:rPr lang="hr-HR" sz="1600" dirty="0"/>
              <a:t>sudjelovati i zabavljati se.</a:t>
            </a:r>
          </a:p>
          <a:p>
            <a:pPr>
              <a:lnSpc>
                <a:spcPct val="110000"/>
              </a:lnSpc>
            </a:pPr>
            <a:endParaRPr lang="hr-HR" sz="1600" dirty="0"/>
          </a:p>
          <a:p>
            <a:pPr marL="0" indent="0">
              <a:lnSpc>
                <a:spcPct val="110000"/>
              </a:lnSpc>
              <a:buNone/>
            </a:pPr>
            <a:r>
              <a:rPr lang="hr-HR" sz="1600" b="1" dirty="0"/>
              <a:t>Pitaju se: </a:t>
            </a:r>
          </a:p>
          <a:p>
            <a:pPr>
              <a:lnSpc>
                <a:spcPct val="110000"/>
              </a:lnSpc>
            </a:pPr>
            <a:r>
              <a:rPr lang="hr-HR" sz="1600" dirty="0"/>
              <a:t>Hoću li moći naučiti nešto novo, odnosno nešto što nisam prije znao/la ili nisam prije mogao/la naučiti?</a:t>
            </a:r>
          </a:p>
          <a:p>
            <a:pPr>
              <a:lnSpc>
                <a:spcPct val="110000"/>
              </a:lnSpc>
            </a:pPr>
            <a:r>
              <a:rPr lang="hr-HR" sz="1600" dirty="0"/>
              <a:t>Hoće li mi biti dostupno mnogo različitih aktivnosti? (Ne želim sjediti i slušati predavanje više od jednoga sata bez prekida!)</a:t>
            </a:r>
          </a:p>
          <a:p>
            <a:pPr>
              <a:lnSpc>
                <a:spcPct val="110000"/>
              </a:lnSpc>
            </a:pPr>
            <a:r>
              <a:rPr lang="hr-HR" sz="1600" dirty="0"/>
              <a:t>Hoće li biti u redu pokušati/opustiti se/griješiti?</a:t>
            </a:r>
          </a:p>
          <a:p>
            <a:pPr>
              <a:lnSpc>
                <a:spcPct val="110000"/>
              </a:lnSpc>
            </a:pPr>
            <a:r>
              <a:rPr lang="hr-HR" sz="1600" dirty="0"/>
              <a:t>Hoću li naići na teške probleme i izazove?</a:t>
            </a:r>
          </a:p>
          <a:p>
            <a:pPr>
              <a:lnSpc>
                <a:spcPct val="110000"/>
              </a:lnSpc>
            </a:pPr>
            <a:r>
              <a:rPr lang="hr-HR" sz="1600" dirty="0"/>
              <a:t>Hoću li upoznati druge ljude slične meni za druženje/zabavu?</a:t>
            </a:r>
          </a:p>
          <a:p>
            <a:pPr>
              <a:lnSpc>
                <a:spcPct val="110000"/>
              </a:lnSpc>
            </a:pPr>
            <a:r>
              <a:rPr lang="hr-HR" sz="1600" dirty="0"/>
              <a:t>Hoće li biti mnogo posla/mnogo prilika za sudjelovanje?</a:t>
            </a:r>
          </a:p>
        </p:txBody>
      </p:sp>
    </p:spTree>
    <p:extLst>
      <p:ext uri="{BB962C8B-B14F-4D97-AF65-F5344CB8AC3E}">
        <p14:creationId xmlns:p14="http://schemas.microsoft.com/office/powerpoint/2010/main" val="1947604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85F9-B326-354F-0449-8CDAB7C928CC}"/>
              </a:ext>
            </a:extLst>
          </p:cNvPr>
          <p:cNvSpPr>
            <a:spLocks noGrp="1"/>
          </p:cNvSpPr>
          <p:nvPr>
            <p:ph type="title"/>
          </p:nvPr>
        </p:nvSpPr>
        <p:spPr/>
        <p:txBody>
          <a:bodyPr/>
          <a:lstStyle/>
          <a:p>
            <a:r>
              <a:rPr lang="hr-HR" dirty="0"/>
              <a:t>Aktivisti</a:t>
            </a:r>
          </a:p>
        </p:txBody>
      </p:sp>
      <p:pic>
        <p:nvPicPr>
          <p:cNvPr id="5" name="Picture 4">
            <a:extLst>
              <a:ext uri="{FF2B5EF4-FFF2-40B4-BE49-F238E27FC236}">
                <a16:creationId xmlns:a16="http://schemas.microsoft.com/office/drawing/2014/main" id="{2593AA05-315E-A2F3-B785-29C04C1F0C04}"/>
              </a:ext>
            </a:extLst>
          </p:cNvPr>
          <p:cNvPicPr>
            <a:picLocks noChangeAspect="1"/>
          </p:cNvPicPr>
          <p:nvPr/>
        </p:nvPicPr>
        <p:blipFill rotWithShape="1">
          <a:blip r:embed="rId2"/>
          <a:srcRect l="5466" t="3041" r="9859"/>
          <a:stretch/>
        </p:blipFill>
        <p:spPr>
          <a:xfrm>
            <a:off x="2761673" y="1481327"/>
            <a:ext cx="6077527" cy="4476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970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E48C5-4384-CC20-32AC-87DE39885BA2}"/>
              </a:ext>
            </a:extLst>
          </p:cNvPr>
          <p:cNvSpPr>
            <a:spLocks noGrp="1"/>
          </p:cNvSpPr>
          <p:nvPr>
            <p:ph type="title"/>
          </p:nvPr>
        </p:nvSpPr>
        <p:spPr>
          <a:xfrm>
            <a:off x="645065" y="1463040"/>
            <a:ext cx="3796306" cy="2690949"/>
          </a:xfrm>
        </p:spPr>
        <p:txBody>
          <a:bodyPr anchor="t">
            <a:normAutofit/>
          </a:bodyPr>
          <a:lstStyle/>
          <a:p>
            <a:r>
              <a:rPr lang="hr-HR" sz="4800" dirty="0"/>
              <a:t>Današnje teme</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8EA44B-6400-DDFC-F7E2-C5D97CFC854B}"/>
              </a:ext>
            </a:extLst>
          </p:cNvPr>
          <p:cNvSpPr>
            <a:spLocks noGrp="1"/>
          </p:cNvSpPr>
          <p:nvPr>
            <p:ph idx="1"/>
          </p:nvPr>
        </p:nvSpPr>
        <p:spPr>
          <a:xfrm>
            <a:off x="5656218" y="1463039"/>
            <a:ext cx="5542387" cy="4300447"/>
          </a:xfrm>
        </p:spPr>
        <p:txBody>
          <a:bodyPr anchor="t">
            <a:normAutofit/>
          </a:bodyPr>
          <a:lstStyle/>
          <a:p>
            <a:r>
              <a:rPr lang="hr-HR" sz="2400" dirty="0"/>
              <a:t>Mozak</a:t>
            </a:r>
          </a:p>
          <a:p>
            <a:r>
              <a:rPr lang="hr-HR" sz="2400" dirty="0"/>
              <a:t>Inteligencija</a:t>
            </a:r>
          </a:p>
          <a:p>
            <a:r>
              <a:rPr lang="hr-HR" sz="2400" dirty="0"/>
              <a:t>Stilovi učenja</a:t>
            </a:r>
          </a:p>
          <a:p>
            <a:r>
              <a:rPr lang="hr-HR" sz="2400" i="1" dirty="0"/>
              <a:t>Vježba</a:t>
            </a:r>
          </a:p>
          <a:p>
            <a:r>
              <a:rPr lang="hr-HR" sz="2400" dirty="0"/>
              <a:t>Načini razmišljanja </a:t>
            </a:r>
          </a:p>
          <a:p>
            <a:r>
              <a:rPr lang="hr-HR" sz="2400" dirty="0"/>
              <a:t>Pamćenje i sjećanje</a:t>
            </a:r>
          </a:p>
          <a:p>
            <a:r>
              <a:rPr lang="hr-HR" sz="2400" dirty="0"/>
              <a:t>Metode učenja</a:t>
            </a:r>
          </a:p>
        </p:txBody>
      </p:sp>
    </p:spTree>
    <p:extLst>
      <p:ext uri="{BB962C8B-B14F-4D97-AF65-F5344CB8AC3E}">
        <p14:creationId xmlns:p14="http://schemas.microsoft.com/office/powerpoint/2010/main" val="2352437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45FCD-C0B6-6523-6DF3-1E1195F5B475}"/>
              </a:ext>
            </a:extLst>
          </p:cNvPr>
          <p:cNvSpPr>
            <a:spLocks noGrp="1"/>
          </p:cNvSpPr>
          <p:nvPr>
            <p:ph type="title"/>
          </p:nvPr>
        </p:nvSpPr>
        <p:spPr>
          <a:xfrm>
            <a:off x="808638" y="386930"/>
            <a:ext cx="9236700" cy="1188950"/>
          </a:xfrm>
        </p:spPr>
        <p:txBody>
          <a:bodyPr anchor="b">
            <a:normAutofit/>
          </a:bodyPr>
          <a:lstStyle/>
          <a:p>
            <a:r>
              <a:rPr lang="hr-HR" sz="5400"/>
              <a:t>Reprezentacijski sustavi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6D5CCD-D376-7AAA-8D41-0F47AAB7F697}"/>
              </a:ext>
            </a:extLst>
          </p:cNvPr>
          <p:cNvSpPr>
            <a:spLocks noGrp="1"/>
          </p:cNvSpPr>
          <p:nvPr>
            <p:ph idx="1"/>
          </p:nvPr>
        </p:nvSpPr>
        <p:spPr>
          <a:xfrm>
            <a:off x="793660" y="2599509"/>
            <a:ext cx="10143668" cy="3435531"/>
          </a:xfrm>
        </p:spPr>
        <p:txBody>
          <a:bodyPr anchor="ctr">
            <a:normAutofit/>
          </a:bodyPr>
          <a:lstStyle/>
          <a:p>
            <a:r>
              <a:rPr lang="hr-HR" sz="2400" dirty="0"/>
              <a:t>Reprezentacijski sustav je </a:t>
            </a:r>
            <a:r>
              <a:rPr lang="hr-HR" sz="2400" b="1" dirty="0"/>
              <a:t>način na koji primamo, organiziramo, spremamo i koristimo podatke koje smo svojim osjetilima dobili iz vanjskog svijeta</a:t>
            </a:r>
          </a:p>
          <a:p>
            <a:r>
              <a:rPr lang="hr-HR" sz="2400" dirty="0"/>
              <a:t>Primarni reprezentacijski sustav odaje </a:t>
            </a:r>
            <a:r>
              <a:rPr lang="hr-HR" sz="2400" b="1" dirty="0"/>
              <a:t>kako mi obrađujemo podatke dobivene osjetilima</a:t>
            </a:r>
          </a:p>
        </p:txBody>
      </p:sp>
    </p:spTree>
    <p:extLst>
      <p:ext uri="{BB962C8B-B14F-4D97-AF65-F5344CB8AC3E}">
        <p14:creationId xmlns:p14="http://schemas.microsoft.com/office/powerpoint/2010/main" val="2654361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45FCD-C0B6-6523-6DF3-1E1195F5B475}"/>
              </a:ext>
            </a:extLst>
          </p:cNvPr>
          <p:cNvSpPr>
            <a:spLocks noGrp="1"/>
          </p:cNvSpPr>
          <p:nvPr>
            <p:ph type="title"/>
          </p:nvPr>
        </p:nvSpPr>
        <p:spPr>
          <a:xfrm>
            <a:off x="1075767" y="1188637"/>
            <a:ext cx="2988234" cy="4480726"/>
          </a:xfrm>
        </p:spPr>
        <p:txBody>
          <a:bodyPr>
            <a:normAutofit/>
          </a:bodyPr>
          <a:lstStyle/>
          <a:p>
            <a:pPr marL="0" indent="0" algn="r">
              <a:lnSpc>
                <a:spcPct val="110000"/>
              </a:lnSpc>
              <a:buNone/>
            </a:pPr>
            <a:r>
              <a:rPr lang="hr-HR" sz="5400" b="1" dirty="0"/>
              <a:t>Vizualni tipovi</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6D5CCD-D376-7AAA-8D41-0F47AAB7F697}"/>
              </a:ext>
            </a:extLst>
          </p:cNvPr>
          <p:cNvSpPr>
            <a:spLocks noGrp="1"/>
          </p:cNvSpPr>
          <p:nvPr>
            <p:ph idx="1"/>
          </p:nvPr>
        </p:nvSpPr>
        <p:spPr>
          <a:xfrm>
            <a:off x="5255260" y="1648870"/>
            <a:ext cx="4702848" cy="3560260"/>
          </a:xfrm>
        </p:spPr>
        <p:txBody>
          <a:bodyPr anchor="ctr">
            <a:normAutofit/>
          </a:bodyPr>
          <a:lstStyle/>
          <a:p>
            <a:pPr>
              <a:lnSpc>
                <a:spcPct val="110000"/>
              </a:lnSpc>
            </a:pPr>
            <a:r>
              <a:rPr lang="hr-HR" sz="2000" dirty="0"/>
              <a:t>Osobe koje preferiraju </a:t>
            </a:r>
            <a:r>
              <a:rPr lang="hr-HR" sz="2000" b="1" dirty="0"/>
              <a:t>učenje putem slika</a:t>
            </a:r>
            <a:r>
              <a:rPr lang="hr-HR" sz="2000" dirty="0"/>
              <a:t>, crteža, (info)grafika, različitih vizualnih/slikovnih prikaza, materijala i mentalnih mapa.</a:t>
            </a:r>
          </a:p>
          <a:p>
            <a:pPr>
              <a:lnSpc>
                <a:spcPct val="110000"/>
              </a:lnSpc>
            </a:pPr>
            <a:r>
              <a:rPr lang="hr-HR" sz="2000" dirty="0"/>
              <a:t>Brzo upijaju i pamte informacije iz dijagrama, grafikona i tablica.</a:t>
            </a:r>
          </a:p>
          <a:p>
            <a:pPr>
              <a:lnSpc>
                <a:spcPct val="110000"/>
              </a:lnSpc>
            </a:pPr>
            <a:r>
              <a:rPr lang="hr-HR" sz="2000" dirty="0"/>
              <a:t>Često koriste bilješke, </a:t>
            </a:r>
            <a:r>
              <a:rPr lang="hr-HR" sz="2000" dirty="0" err="1"/>
              <a:t>flow-chartove</a:t>
            </a:r>
            <a:r>
              <a:rPr lang="hr-HR" sz="2000" dirty="0"/>
              <a:t>, grafičke prikaze i skice kako bi zapamtili nove podatke.</a:t>
            </a:r>
          </a:p>
        </p:txBody>
      </p:sp>
    </p:spTree>
    <p:extLst>
      <p:ext uri="{BB962C8B-B14F-4D97-AF65-F5344CB8AC3E}">
        <p14:creationId xmlns:p14="http://schemas.microsoft.com/office/powerpoint/2010/main" val="1979144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CED4DF-31FD-D43D-12C6-AFD9BCD262B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AC2F35-4711-9158-0224-A4AD26359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0F6F757C-6227-BAC6-406E-59408BDFD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44E9659-6115-AAEB-B43B-923B63CEB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5528D0-BB82-15B9-281A-BAA3BD811BF0}"/>
              </a:ext>
            </a:extLst>
          </p:cNvPr>
          <p:cNvSpPr>
            <a:spLocks noGrp="1"/>
          </p:cNvSpPr>
          <p:nvPr>
            <p:ph type="title"/>
          </p:nvPr>
        </p:nvSpPr>
        <p:spPr>
          <a:xfrm>
            <a:off x="1075766" y="1188637"/>
            <a:ext cx="3455593" cy="4480726"/>
          </a:xfrm>
        </p:spPr>
        <p:txBody>
          <a:bodyPr>
            <a:normAutofit/>
          </a:bodyPr>
          <a:lstStyle/>
          <a:p>
            <a:pPr marL="0" indent="0" algn="r">
              <a:lnSpc>
                <a:spcPct val="110000"/>
              </a:lnSpc>
              <a:buNone/>
            </a:pPr>
            <a:r>
              <a:rPr lang="hr-HR" sz="5000" b="1" dirty="0"/>
              <a:t>Komunikativni/verbalni tipovi</a:t>
            </a:r>
          </a:p>
        </p:txBody>
      </p:sp>
      <p:cxnSp>
        <p:nvCxnSpPr>
          <p:cNvPr id="14" name="Straight Connector 13">
            <a:extLst>
              <a:ext uri="{FF2B5EF4-FFF2-40B4-BE49-F238E27FC236}">
                <a16:creationId xmlns:a16="http://schemas.microsoft.com/office/drawing/2014/main" id="{14E9F2B4-C286-0641-A652-62AF479ED0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59C53B-0B0A-B9C0-C64A-6CE4427213C6}"/>
              </a:ext>
            </a:extLst>
          </p:cNvPr>
          <p:cNvSpPr>
            <a:spLocks noGrp="1"/>
          </p:cNvSpPr>
          <p:nvPr>
            <p:ph idx="1"/>
          </p:nvPr>
        </p:nvSpPr>
        <p:spPr>
          <a:xfrm>
            <a:off x="5255260" y="1648870"/>
            <a:ext cx="4702848" cy="3560260"/>
          </a:xfrm>
        </p:spPr>
        <p:txBody>
          <a:bodyPr anchor="ctr">
            <a:normAutofit/>
          </a:bodyPr>
          <a:lstStyle/>
          <a:p>
            <a:pPr>
              <a:lnSpc>
                <a:spcPct val="110000"/>
              </a:lnSpc>
            </a:pPr>
            <a:r>
              <a:rPr lang="hr-HR" sz="2000" dirty="0"/>
              <a:t>Najbolje </a:t>
            </a:r>
            <a:r>
              <a:rPr lang="hr-HR" sz="2000" b="1" dirty="0"/>
              <a:t>uče i komuniciraju koristeći riječi, bilo u pisanom ili govornom obliku</a:t>
            </a:r>
            <a:r>
              <a:rPr lang="hr-HR" sz="2000" dirty="0"/>
              <a:t>.</a:t>
            </a:r>
          </a:p>
          <a:p>
            <a:pPr>
              <a:lnSpc>
                <a:spcPct val="110000"/>
              </a:lnSpc>
            </a:pPr>
            <a:r>
              <a:rPr lang="hr-HR" sz="2000" dirty="0"/>
              <a:t>Vole čitati, pisati i izražavati se kroz eseje, rasprave ili diskusije.</a:t>
            </a:r>
          </a:p>
          <a:p>
            <a:pPr>
              <a:lnSpc>
                <a:spcPct val="110000"/>
              </a:lnSpc>
            </a:pPr>
            <a:r>
              <a:rPr lang="hr-HR" sz="2000" dirty="0"/>
              <a:t>Pisanje bilješki i govorenje na glas im pomaže u procesiranju i razumijevanju gradiva.</a:t>
            </a:r>
          </a:p>
        </p:txBody>
      </p:sp>
    </p:spTree>
    <p:extLst>
      <p:ext uri="{BB962C8B-B14F-4D97-AF65-F5344CB8AC3E}">
        <p14:creationId xmlns:p14="http://schemas.microsoft.com/office/powerpoint/2010/main" val="5992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4E33F-8C70-4D22-7BC9-C929EAAF0BAA}"/>
              </a:ext>
            </a:extLst>
          </p:cNvPr>
          <p:cNvSpPr>
            <a:spLocks noGrp="1"/>
          </p:cNvSpPr>
          <p:nvPr>
            <p:ph type="title"/>
          </p:nvPr>
        </p:nvSpPr>
        <p:spPr>
          <a:xfrm>
            <a:off x="641774" y="1648787"/>
            <a:ext cx="3856053" cy="4480726"/>
          </a:xfrm>
        </p:spPr>
        <p:txBody>
          <a:bodyPr>
            <a:normAutofit/>
          </a:bodyPr>
          <a:lstStyle/>
          <a:p>
            <a:pPr algn="r"/>
            <a:r>
              <a:rPr lang="hr-HR" sz="6600" b="1" dirty="0"/>
              <a:t>Auditivni tipovi</a:t>
            </a:r>
            <a:br>
              <a:rPr lang="hr-HR" sz="6600" b="1" dirty="0"/>
            </a:br>
            <a:endParaRPr lang="hr-HR" sz="66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15E223-B02A-996E-BD17-9F0BEEF03E45}"/>
              </a:ext>
            </a:extLst>
          </p:cNvPr>
          <p:cNvSpPr>
            <a:spLocks noGrp="1"/>
          </p:cNvSpPr>
          <p:nvPr>
            <p:ph idx="1"/>
          </p:nvPr>
        </p:nvSpPr>
        <p:spPr>
          <a:xfrm>
            <a:off x="5255260" y="1648870"/>
            <a:ext cx="4702848" cy="3560260"/>
          </a:xfrm>
        </p:spPr>
        <p:txBody>
          <a:bodyPr anchor="ctr">
            <a:normAutofit/>
          </a:bodyPr>
          <a:lstStyle/>
          <a:p>
            <a:pPr>
              <a:lnSpc>
                <a:spcPct val="110000"/>
              </a:lnSpc>
            </a:pPr>
            <a:r>
              <a:rPr lang="hr-HR" sz="2000" dirty="0"/>
              <a:t>Osobe koje preferiraju </a:t>
            </a:r>
            <a:r>
              <a:rPr lang="hr-HR" sz="2000" b="1" dirty="0"/>
              <a:t>učenje slušanjem, govorenjem, kroz zvuk</a:t>
            </a:r>
            <a:r>
              <a:rPr lang="hr-HR" sz="2000" dirty="0"/>
              <a:t>, audio informacije, kroz predavanja ili razgovor s drugima.</a:t>
            </a:r>
          </a:p>
          <a:p>
            <a:pPr>
              <a:lnSpc>
                <a:spcPct val="110000"/>
              </a:lnSpc>
            </a:pPr>
            <a:r>
              <a:rPr lang="hr-HR" sz="2000" dirty="0"/>
              <a:t>Bolje pamte informacije kada ih čuju ili ponavljaju na glas.</a:t>
            </a:r>
          </a:p>
          <a:p>
            <a:pPr>
              <a:lnSpc>
                <a:spcPct val="110000"/>
              </a:lnSpc>
            </a:pPr>
            <a:r>
              <a:rPr lang="hr-HR" sz="2000" dirty="0"/>
              <a:t>Bolje će naučiti kada mogu razgovarati o informacijama ili objašnjavati ih drugima.</a:t>
            </a:r>
          </a:p>
        </p:txBody>
      </p:sp>
    </p:spTree>
    <p:extLst>
      <p:ext uri="{BB962C8B-B14F-4D97-AF65-F5344CB8AC3E}">
        <p14:creationId xmlns:p14="http://schemas.microsoft.com/office/powerpoint/2010/main" val="3377143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11138-55B4-7512-23EF-B6C718EE8829}"/>
              </a:ext>
            </a:extLst>
          </p:cNvPr>
          <p:cNvSpPr>
            <a:spLocks noGrp="1"/>
          </p:cNvSpPr>
          <p:nvPr>
            <p:ph type="title"/>
          </p:nvPr>
        </p:nvSpPr>
        <p:spPr>
          <a:xfrm>
            <a:off x="1075767" y="1188637"/>
            <a:ext cx="2988234" cy="4480726"/>
          </a:xfrm>
        </p:spPr>
        <p:txBody>
          <a:bodyPr>
            <a:normAutofit fontScale="90000"/>
          </a:bodyPr>
          <a:lstStyle/>
          <a:p>
            <a:pPr algn="r"/>
            <a:r>
              <a:rPr lang="hr-HR" sz="6600" b="1" dirty="0" err="1"/>
              <a:t>Kinestetički</a:t>
            </a:r>
            <a:r>
              <a:rPr lang="hr-HR" sz="6600" b="1" dirty="0"/>
              <a:t>/motorički tipovi</a:t>
            </a:r>
            <a:endParaRPr lang="hr-HR" sz="66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1509A9-4AAF-08FC-4B3B-F8BEE2158FE6}"/>
              </a:ext>
            </a:extLst>
          </p:cNvPr>
          <p:cNvSpPr>
            <a:spLocks noGrp="1"/>
          </p:cNvSpPr>
          <p:nvPr>
            <p:ph idx="1"/>
          </p:nvPr>
        </p:nvSpPr>
        <p:spPr>
          <a:xfrm>
            <a:off x="5255260" y="1648870"/>
            <a:ext cx="4702848" cy="3560260"/>
          </a:xfrm>
        </p:spPr>
        <p:txBody>
          <a:bodyPr anchor="ctr">
            <a:noAutofit/>
          </a:bodyPr>
          <a:lstStyle/>
          <a:p>
            <a:pPr>
              <a:lnSpc>
                <a:spcPct val="110000"/>
              </a:lnSpc>
            </a:pPr>
            <a:r>
              <a:rPr lang="hr-HR" sz="2000" dirty="0"/>
              <a:t>Osobe koje preferiraju </a:t>
            </a:r>
            <a:r>
              <a:rPr lang="hr-HR" sz="2000" b="1" dirty="0"/>
              <a:t>učenje kroz fizičku uključenost</a:t>
            </a:r>
            <a:r>
              <a:rPr lang="hr-HR" sz="2000" dirty="0"/>
              <a:t>, pokret, iskustvo i aktivno sudjelovanje.</a:t>
            </a:r>
          </a:p>
          <a:p>
            <a:pPr>
              <a:lnSpc>
                <a:spcPct val="110000"/>
              </a:lnSpc>
            </a:pPr>
            <a:r>
              <a:rPr lang="hr-HR" sz="2000" dirty="0"/>
              <a:t>Najbolje pamte kroz ruke, kroz pokret ili rad.</a:t>
            </a:r>
          </a:p>
          <a:p>
            <a:pPr>
              <a:lnSpc>
                <a:spcPct val="110000"/>
              </a:lnSpc>
            </a:pPr>
            <a:r>
              <a:rPr lang="hr-HR" sz="2000" dirty="0"/>
              <a:t>Često koriste različite materijale koje se može modelirati, pokrete i praksu za stjecanje novih informacija (primjerice rad u laboratoriju ili kiparskoj radionici).</a:t>
            </a:r>
          </a:p>
        </p:txBody>
      </p:sp>
    </p:spTree>
    <p:extLst>
      <p:ext uri="{BB962C8B-B14F-4D97-AF65-F5344CB8AC3E}">
        <p14:creationId xmlns:p14="http://schemas.microsoft.com/office/powerpoint/2010/main" val="2973250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Načini</a:t>
            </a:r>
            <a:r>
              <a:rPr lang="en-US" dirty="0"/>
              <a:t> </a:t>
            </a:r>
            <a:r>
              <a:rPr lang="en-US" dirty="0" err="1"/>
              <a:t>razmišljanja</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463863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it-IT" dirty="0"/>
            </a:br>
            <a:r>
              <a:rPr lang="it-IT" dirty="0" err="1"/>
              <a:t>Fokusirani</a:t>
            </a:r>
            <a:r>
              <a:rPr lang="it-IT" dirty="0"/>
              <a:t> i </a:t>
            </a:r>
            <a:r>
              <a:rPr lang="it-IT" dirty="0" err="1"/>
              <a:t>difuzni</a:t>
            </a:r>
            <a:r>
              <a:rPr lang="it-IT" dirty="0"/>
              <a:t> </a:t>
            </a:r>
            <a:r>
              <a:rPr lang="it-IT" dirty="0" err="1"/>
              <a:t>načini</a:t>
            </a:r>
            <a:r>
              <a:rPr lang="it-IT" dirty="0"/>
              <a:t> rada</a:t>
            </a:r>
            <a:r>
              <a:rPr lang="hr-HR" dirty="0"/>
              <a:t> / razmišljanja</a:t>
            </a:r>
            <a:endParaRPr lang="en-US" dirty="0"/>
          </a:p>
        </p:txBody>
      </p:sp>
      <p:pic>
        <p:nvPicPr>
          <p:cNvPr id="1026" name="Picture 2" descr="https://www.sciencefriday.com/wp-content/uploads/2015/07/123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522" y="1842052"/>
            <a:ext cx="6800161" cy="379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23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41889-C8A9-2CEA-F01C-4AB3E86F5D9D}"/>
              </a:ext>
            </a:extLst>
          </p:cNvPr>
          <p:cNvSpPr>
            <a:spLocks noGrp="1"/>
          </p:cNvSpPr>
          <p:nvPr>
            <p:ph type="title"/>
          </p:nvPr>
        </p:nvSpPr>
        <p:spPr>
          <a:xfrm>
            <a:off x="1075767" y="1188637"/>
            <a:ext cx="2988234" cy="4480726"/>
          </a:xfrm>
        </p:spPr>
        <p:txBody>
          <a:bodyPr>
            <a:normAutofit/>
          </a:bodyPr>
          <a:lstStyle/>
          <a:p>
            <a:pPr algn="r"/>
            <a:br>
              <a:rPr lang="it-IT" sz="4600" dirty="0"/>
            </a:br>
            <a:r>
              <a:rPr lang="it-IT" sz="4600" dirty="0" err="1"/>
              <a:t>Fokusirani</a:t>
            </a:r>
            <a:r>
              <a:rPr lang="it-IT" sz="4600" dirty="0"/>
              <a:t> i </a:t>
            </a:r>
            <a:r>
              <a:rPr lang="it-IT" sz="4600" dirty="0" err="1"/>
              <a:t>difuzni</a:t>
            </a:r>
            <a:r>
              <a:rPr lang="it-IT" sz="4600" dirty="0"/>
              <a:t> </a:t>
            </a:r>
            <a:r>
              <a:rPr lang="it-IT" sz="4600" dirty="0" err="1"/>
              <a:t>način</a:t>
            </a:r>
            <a:r>
              <a:rPr lang="it-IT" sz="4600" dirty="0"/>
              <a:t> rada</a:t>
            </a:r>
            <a:endParaRPr lang="hr-HR" sz="46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65483EDC-C10A-7EC5-E042-346D323485AA}"/>
              </a:ext>
            </a:extLst>
          </p:cNvPr>
          <p:cNvSpPr>
            <a:spLocks noGrp="1"/>
          </p:cNvSpPr>
          <p:nvPr>
            <p:ph idx="1"/>
          </p:nvPr>
        </p:nvSpPr>
        <p:spPr>
          <a:xfrm>
            <a:off x="5296070" y="1154480"/>
            <a:ext cx="4921341" cy="4941519"/>
          </a:xfrm>
        </p:spPr>
        <p:txBody>
          <a:bodyPr anchor="ctr">
            <a:normAutofit/>
          </a:bodyPr>
          <a:lstStyle/>
          <a:p>
            <a:pPr>
              <a:lnSpc>
                <a:spcPct val="110000"/>
              </a:lnSpc>
            </a:pPr>
            <a:r>
              <a:rPr lang="hr-HR" sz="2200" b="1" dirty="0"/>
              <a:t>Fokusirani način rada </a:t>
            </a:r>
            <a:r>
              <a:rPr lang="hr-HR" sz="2200" dirty="0"/>
              <a:t>– kada se pozorno koncentriramo na nešto što pokušavamo naučiti ili razumjeti</a:t>
            </a:r>
          </a:p>
          <a:p>
            <a:pPr>
              <a:lnSpc>
                <a:spcPct val="110000"/>
              </a:lnSpc>
            </a:pPr>
            <a:r>
              <a:rPr lang="hr-HR" sz="2200" b="1" dirty="0"/>
              <a:t>Difuzni način rada </a:t>
            </a:r>
            <a:r>
              <a:rPr lang="hr-HR" sz="2200" dirty="0"/>
              <a:t>– opušteniji stil razmišljanja povezan sa skupom </a:t>
            </a:r>
            <a:r>
              <a:rPr lang="hr-HR" sz="2200" dirty="0" err="1"/>
              <a:t>neuralnih</a:t>
            </a:r>
            <a:r>
              <a:rPr lang="hr-HR" sz="2200" dirty="0"/>
              <a:t> stanja mirovanja</a:t>
            </a:r>
          </a:p>
          <a:p>
            <a:pPr>
              <a:lnSpc>
                <a:spcPct val="110000"/>
              </a:lnSpc>
            </a:pPr>
            <a:endParaRPr lang="hr-HR" sz="2200" dirty="0"/>
          </a:p>
          <a:p>
            <a:pPr>
              <a:lnSpc>
                <a:spcPct val="110000"/>
              </a:lnSpc>
            </a:pPr>
            <a:r>
              <a:rPr lang="hr-HR" sz="2200" b="1" dirty="0"/>
              <a:t>Neuroznanost: </a:t>
            </a:r>
            <a:r>
              <a:rPr lang="hr-HR" sz="2200" dirty="0"/>
              <a:t>možemo biti u samo jednom načinu rada; ne možemo razmišljati na oba načina u isto vrijeme</a:t>
            </a:r>
          </a:p>
        </p:txBody>
      </p:sp>
    </p:spTree>
    <p:extLst>
      <p:ext uri="{BB962C8B-B14F-4D97-AF65-F5344CB8AC3E}">
        <p14:creationId xmlns:p14="http://schemas.microsoft.com/office/powerpoint/2010/main" val="2332752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a:solidFill>
                  <a:srgbClr val="FFFFFF"/>
                </a:solidFill>
              </a:rPr>
              <a:t>Fokusirano razmišljanje</a:t>
            </a:r>
          </a:p>
        </p:txBody>
      </p:sp>
      <p:sp>
        <p:nvSpPr>
          <p:cNvPr id="3" name="Content Placeholder 2"/>
          <p:cNvSpPr>
            <a:spLocks noGrp="1"/>
          </p:cNvSpPr>
          <p:nvPr>
            <p:ph idx="1"/>
          </p:nvPr>
        </p:nvSpPr>
        <p:spPr>
          <a:xfrm>
            <a:off x="4810259" y="649480"/>
            <a:ext cx="6679376" cy="6029616"/>
          </a:xfrm>
        </p:spPr>
        <p:txBody>
          <a:bodyPr anchor="ctr">
            <a:normAutofit fontScale="92500" lnSpcReduction="10000"/>
          </a:bodyPr>
          <a:lstStyle/>
          <a:p>
            <a:r>
              <a:rPr lang="en-US" sz="2200" dirty="0" err="1"/>
              <a:t>Fokusirano</a:t>
            </a:r>
            <a:r>
              <a:rPr lang="en-US" sz="2200" dirty="0"/>
              <a:t> </a:t>
            </a:r>
            <a:r>
              <a:rPr lang="en-US" sz="2200" dirty="0" err="1"/>
              <a:t>razmišljanje</a:t>
            </a:r>
            <a:r>
              <a:rPr lang="en-US" sz="2200" dirty="0"/>
              <a:t> je </a:t>
            </a:r>
            <a:r>
              <a:rPr lang="en-US" sz="2200" dirty="0" err="1"/>
              <a:t>prilično</a:t>
            </a:r>
            <a:r>
              <a:rPr lang="en-US" sz="2200" dirty="0"/>
              <a:t> </a:t>
            </a:r>
            <a:r>
              <a:rPr lang="en-US" sz="2200" dirty="0" err="1"/>
              <a:t>jednostavno</a:t>
            </a:r>
            <a:r>
              <a:rPr lang="en-US" sz="2200" dirty="0"/>
              <a:t> - </a:t>
            </a:r>
            <a:r>
              <a:rPr lang="en-US" sz="2200" dirty="0" err="1"/>
              <a:t>fokusirano</a:t>
            </a:r>
            <a:r>
              <a:rPr lang="en-US" sz="2200" dirty="0"/>
              <a:t> je. </a:t>
            </a:r>
            <a:r>
              <a:rPr lang="en-US" sz="2200" dirty="0" err="1"/>
              <a:t>Fokusirano</a:t>
            </a:r>
            <a:r>
              <a:rPr lang="en-US" sz="2200" dirty="0"/>
              <a:t> </a:t>
            </a:r>
            <a:r>
              <a:rPr lang="en-US" sz="2200" dirty="0" err="1"/>
              <a:t>razmišljanje</a:t>
            </a:r>
            <a:r>
              <a:rPr lang="en-US" sz="2200" dirty="0"/>
              <a:t> </a:t>
            </a:r>
            <a:r>
              <a:rPr lang="en-US" sz="2200" dirty="0" err="1"/>
              <a:t>koristimo</a:t>
            </a:r>
            <a:r>
              <a:rPr lang="en-US" sz="2200" dirty="0"/>
              <a:t> </a:t>
            </a:r>
            <a:r>
              <a:rPr lang="en-US" sz="2200" dirty="0" err="1"/>
              <a:t>kada</a:t>
            </a:r>
            <a:r>
              <a:rPr lang="en-US" sz="2200" dirty="0"/>
              <a:t> </a:t>
            </a:r>
            <a:r>
              <a:rPr lang="en-US" sz="2200" dirty="0" err="1"/>
              <a:t>smo</a:t>
            </a:r>
            <a:r>
              <a:rPr lang="en-US" sz="2200" dirty="0"/>
              <a:t> </a:t>
            </a:r>
            <a:r>
              <a:rPr lang="en-US" sz="2200" dirty="0" err="1"/>
              <a:t>stvarno</a:t>
            </a:r>
            <a:r>
              <a:rPr lang="en-US" sz="2200" dirty="0"/>
              <a:t> </a:t>
            </a:r>
            <a:r>
              <a:rPr lang="en-US" sz="2200" dirty="0" err="1"/>
              <a:t>koncentrirani</a:t>
            </a:r>
            <a:r>
              <a:rPr lang="en-US" sz="2200" dirty="0"/>
              <a:t> </a:t>
            </a:r>
            <a:r>
              <a:rPr lang="en-US" sz="2200" dirty="0" err="1"/>
              <a:t>na</a:t>
            </a:r>
            <a:r>
              <a:rPr lang="en-US" sz="2200" dirty="0"/>
              <a:t> </a:t>
            </a:r>
            <a:r>
              <a:rPr lang="hr-HR" sz="2200" dirty="0"/>
              <a:t>ono na čemu radimo</a:t>
            </a:r>
            <a:r>
              <a:rPr lang="en-US" sz="2200" dirty="0"/>
              <a:t>.</a:t>
            </a:r>
            <a:endParaRPr lang="hr-HR" sz="2200" dirty="0"/>
          </a:p>
          <a:p>
            <a:r>
              <a:rPr lang="en-US" sz="2200" dirty="0" err="1"/>
              <a:t>Fokusirano</a:t>
            </a:r>
            <a:r>
              <a:rPr lang="en-US" sz="2200" dirty="0"/>
              <a:t> </a:t>
            </a:r>
            <a:r>
              <a:rPr lang="en-US" sz="2200" dirty="0" err="1"/>
              <a:t>razmišljanje</a:t>
            </a:r>
            <a:r>
              <a:rPr lang="en-US" sz="2200" dirty="0"/>
              <a:t> je </a:t>
            </a:r>
            <a:r>
              <a:rPr lang="en-US" sz="2200" dirty="0" err="1"/>
              <a:t>vrlo</a:t>
            </a:r>
            <a:r>
              <a:rPr lang="en-US" sz="2200" dirty="0"/>
              <a:t> </a:t>
            </a:r>
            <a:r>
              <a:rPr lang="en-US" sz="2200" dirty="0" err="1"/>
              <a:t>pažljivo</a:t>
            </a:r>
            <a:r>
              <a:rPr lang="en-US" sz="2200" dirty="0"/>
              <a:t> </a:t>
            </a:r>
            <a:r>
              <a:rPr lang="en-US" sz="2200" dirty="0" err="1"/>
              <a:t>stanje</a:t>
            </a:r>
            <a:r>
              <a:rPr lang="en-US" sz="2200" dirty="0"/>
              <a:t> </a:t>
            </a:r>
            <a:r>
              <a:rPr lang="en-US" sz="2200" dirty="0" err="1"/>
              <a:t>uma</a:t>
            </a:r>
            <a:r>
              <a:rPr lang="en-US" sz="2200" dirty="0"/>
              <a:t> u </a:t>
            </a:r>
            <a:r>
              <a:rPr lang="en-US" sz="2200" dirty="0" err="1"/>
              <a:t>kojem</a:t>
            </a:r>
            <a:r>
              <a:rPr lang="en-US" sz="2200" dirty="0"/>
              <a:t> </a:t>
            </a:r>
            <a:r>
              <a:rPr lang="en-US" sz="2200" b="1" dirty="0" err="1"/>
              <a:t>mozak</a:t>
            </a:r>
            <a:r>
              <a:rPr lang="en-US" sz="2200" b="1" dirty="0"/>
              <a:t> </a:t>
            </a:r>
            <a:r>
              <a:rPr lang="en-US" sz="2200" b="1" dirty="0" err="1"/>
              <a:t>koristi</a:t>
            </a:r>
            <a:r>
              <a:rPr lang="en-US" sz="2200" b="1" dirty="0"/>
              <a:t> </a:t>
            </a:r>
            <a:r>
              <a:rPr lang="en-US" sz="2200" b="1" dirty="0" err="1"/>
              <a:t>svoje</a:t>
            </a:r>
            <a:r>
              <a:rPr lang="en-US" sz="2200" b="1" dirty="0"/>
              <a:t> </a:t>
            </a:r>
            <a:r>
              <a:rPr lang="en-US" sz="2200" b="1" dirty="0" err="1"/>
              <a:t>najbolje</a:t>
            </a:r>
            <a:r>
              <a:rPr lang="en-US" sz="2200" b="1" dirty="0"/>
              <a:t> </a:t>
            </a:r>
            <a:r>
              <a:rPr lang="en-US" sz="2200" b="1" dirty="0" err="1"/>
              <a:t>sposobnosti</a:t>
            </a:r>
            <a:r>
              <a:rPr lang="en-US" sz="2200" b="1" dirty="0"/>
              <a:t> </a:t>
            </a:r>
            <a:r>
              <a:rPr lang="en-US" sz="2200" b="1" dirty="0" err="1"/>
              <a:t>koncentracije</a:t>
            </a:r>
            <a:r>
              <a:rPr lang="en-US" sz="2200" b="1" dirty="0"/>
              <a:t> u </a:t>
            </a:r>
            <a:r>
              <a:rPr lang="en-US" sz="2200" b="1" dirty="0" err="1"/>
              <a:t>prefrontalnom</a:t>
            </a:r>
            <a:r>
              <a:rPr lang="en-US" sz="2200" b="1" dirty="0"/>
              <a:t> </a:t>
            </a:r>
            <a:r>
              <a:rPr lang="en-US" sz="2200" b="1" dirty="0" err="1"/>
              <a:t>korteksu</a:t>
            </a:r>
            <a:r>
              <a:rPr lang="en-US" sz="2200" b="1" dirty="0"/>
              <a:t> </a:t>
            </a:r>
            <a:r>
              <a:rPr lang="en-US" sz="2200" dirty="0" err="1"/>
              <a:t>kako</a:t>
            </a:r>
            <a:r>
              <a:rPr lang="en-US" sz="2200" dirty="0"/>
              <a:t> bi </a:t>
            </a:r>
            <a:r>
              <a:rPr lang="en-US" sz="2200" dirty="0" err="1"/>
              <a:t>zanemario</a:t>
            </a:r>
            <a:r>
              <a:rPr lang="en-US" sz="2200" dirty="0"/>
              <a:t> </a:t>
            </a:r>
            <a:r>
              <a:rPr lang="en-US" sz="2200" dirty="0" err="1"/>
              <a:t>sve</a:t>
            </a:r>
            <a:r>
              <a:rPr lang="en-US" sz="2200" dirty="0"/>
              <a:t> </a:t>
            </a:r>
            <a:r>
              <a:rPr lang="en-US" sz="2200" dirty="0" err="1"/>
              <a:t>vanjske</a:t>
            </a:r>
            <a:r>
              <a:rPr lang="en-US" sz="2200" dirty="0"/>
              <a:t> </a:t>
            </a:r>
            <a:r>
              <a:rPr lang="en-US" sz="2200" dirty="0" err="1"/>
              <a:t>informacije</a:t>
            </a:r>
            <a:r>
              <a:rPr lang="en-US" sz="2200" dirty="0"/>
              <a:t>. </a:t>
            </a:r>
            <a:endParaRPr lang="hr-HR" sz="2200" dirty="0"/>
          </a:p>
          <a:p>
            <a:r>
              <a:rPr lang="en-US" sz="2200" dirty="0"/>
              <a:t>To je </a:t>
            </a:r>
            <a:r>
              <a:rPr lang="en-US" sz="2200" dirty="0" err="1"/>
              <a:t>također</a:t>
            </a:r>
            <a:r>
              <a:rPr lang="en-US" sz="2200" dirty="0"/>
              <a:t> </a:t>
            </a:r>
            <a:r>
              <a:rPr lang="en-US" sz="2200" dirty="0" err="1"/>
              <a:t>preferirana</a:t>
            </a:r>
            <a:r>
              <a:rPr lang="en-US" sz="2200" dirty="0"/>
              <a:t> </a:t>
            </a:r>
            <a:r>
              <a:rPr lang="en-US" sz="2200" dirty="0" err="1"/>
              <a:t>metoda</a:t>
            </a:r>
            <a:r>
              <a:rPr lang="en-US" sz="2200" dirty="0"/>
              <a:t> za </a:t>
            </a:r>
            <a:r>
              <a:rPr lang="en-US" sz="2200" dirty="0" err="1"/>
              <a:t>proučavanje</a:t>
            </a:r>
            <a:r>
              <a:rPr lang="en-US" sz="2200" dirty="0"/>
              <a:t> </a:t>
            </a:r>
            <a:r>
              <a:rPr lang="hr-HR" sz="2200" dirty="0"/>
              <a:t>tema/</a:t>
            </a:r>
            <a:r>
              <a:rPr lang="en-US" sz="2200" dirty="0" err="1"/>
              <a:t>predmeta</a:t>
            </a:r>
            <a:r>
              <a:rPr lang="en-US" sz="2200" dirty="0"/>
              <a:t> koji </a:t>
            </a:r>
            <a:r>
              <a:rPr lang="en-US" sz="2200" dirty="0" err="1"/>
              <a:t>zahtijevaju</a:t>
            </a:r>
            <a:r>
              <a:rPr lang="en-US" sz="2200" dirty="0"/>
              <a:t> </a:t>
            </a:r>
            <a:r>
              <a:rPr lang="en-US" sz="2200" dirty="0" err="1"/>
              <a:t>veliko</a:t>
            </a:r>
            <a:r>
              <a:rPr lang="en-US" sz="2200" dirty="0"/>
              <a:t> </a:t>
            </a:r>
            <a:r>
              <a:rPr lang="en-US" sz="2200" dirty="0" err="1"/>
              <a:t>znanje</a:t>
            </a:r>
            <a:r>
              <a:rPr lang="en-US" sz="2200" dirty="0"/>
              <a:t>.</a:t>
            </a:r>
          </a:p>
          <a:p>
            <a:r>
              <a:rPr lang="en-US" sz="2200" dirty="0" err="1"/>
              <a:t>Kada</a:t>
            </a:r>
            <a:r>
              <a:rPr lang="en-US" sz="2200" dirty="0"/>
              <a:t> </a:t>
            </a:r>
            <a:r>
              <a:rPr lang="en-US" sz="2200" dirty="0" err="1"/>
              <a:t>smo</a:t>
            </a:r>
            <a:r>
              <a:rPr lang="en-US" sz="2200" dirty="0"/>
              <a:t> u </a:t>
            </a:r>
            <a:r>
              <a:rPr lang="en-US" sz="2200" dirty="0" err="1"/>
              <a:t>svo</a:t>
            </a:r>
            <a:r>
              <a:rPr lang="hr-HR" sz="2200" dirty="0" err="1"/>
              <a:t>jem</a:t>
            </a:r>
            <a:r>
              <a:rPr lang="hr-HR" sz="2200" dirty="0"/>
              <a:t> </a:t>
            </a:r>
            <a:r>
              <a:rPr lang="en-US" sz="2200" dirty="0" err="1"/>
              <a:t>fokusiranom</a:t>
            </a:r>
            <a:r>
              <a:rPr lang="en-US" sz="2200" dirty="0"/>
              <a:t> </a:t>
            </a:r>
            <a:r>
              <a:rPr lang="en-US" sz="2200" dirty="0" err="1"/>
              <a:t>načinu</a:t>
            </a:r>
            <a:r>
              <a:rPr lang="en-US" sz="2200" dirty="0"/>
              <a:t> </a:t>
            </a:r>
            <a:r>
              <a:rPr lang="en-US" sz="2200" dirty="0" err="1"/>
              <a:t>razmišljanja</a:t>
            </a:r>
            <a:r>
              <a:rPr lang="en-US" sz="2200" dirty="0"/>
              <a:t>, to je </a:t>
            </a:r>
            <a:r>
              <a:rPr lang="en-US" sz="2200" dirty="0" err="1"/>
              <a:t>kao</a:t>
            </a:r>
            <a:r>
              <a:rPr lang="en-US" sz="2200" dirty="0"/>
              <a:t> da </a:t>
            </a:r>
            <a:r>
              <a:rPr lang="en-US" sz="2200" dirty="0" err="1"/>
              <a:t>imamo</a:t>
            </a:r>
            <a:r>
              <a:rPr lang="en-US" sz="2200" dirty="0"/>
              <a:t> </a:t>
            </a:r>
            <a:r>
              <a:rPr lang="en-US" sz="2200" dirty="0" err="1"/>
              <a:t>jednosmjerni</a:t>
            </a:r>
            <a:r>
              <a:rPr lang="en-US" sz="2200" dirty="0"/>
              <a:t> um za </a:t>
            </a:r>
            <a:r>
              <a:rPr lang="hr-HR" sz="2200" dirty="0"/>
              <a:t>ono na čemu radimo</a:t>
            </a:r>
            <a:r>
              <a:rPr lang="en-US" sz="2200" dirty="0"/>
              <a:t>. </a:t>
            </a:r>
            <a:r>
              <a:rPr lang="en-US" sz="2200" dirty="0" err="1"/>
              <a:t>Smetnje</a:t>
            </a:r>
            <a:r>
              <a:rPr lang="en-US" sz="2200" dirty="0"/>
              <a:t> ne </a:t>
            </a:r>
            <a:r>
              <a:rPr lang="en-US" sz="2200" dirty="0" err="1"/>
              <a:t>postoje</a:t>
            </a:r>
            <a:r>
              <a:rPr lang="en-US" sz="2200" dirty="0"/>
              <a:t>. </a:t>
            </a:r>
            <a:endParaRPr lang="hr-HR" sz="2200" dirty="0"/>
          </a:p>
          <a:p>
            <a:r>
              <a:rPr lang="en-US" sz="2200" dirty="0"/>
              <a:t>Bilo da </a:t>
            </a:r>
            <a:r>
              <a:rPr lang="en-US" sz="2200" dirty="0" err="1"/>
              <a:t>vježbamo</a:t>
            </a:r>
            <a:r>
              <a:rPr lang="en-US" sz="2200" dirty="0"/>
              <a:t> </a:t>
            </a:r>
            <a:r>
              <a:rPr lang="en-US" sz="2200" dirty="0" err="1"/>
              <a:t>određenu</a:t>
            </a:r>
            <a:r>
              <a:rPr lang="en-US" sz="2200" dirty="0"/>
              <a:t> </a:t>
            </a:r>
            <a:r>
              <a:rPr lang="en-US" sz="2200" dirty="0" err="1"/>
              <a:t>vještinu</a:t>
            </a:r>
            <a:r>
              <a:rPr lang="en-US" sz="2200" dirty="0"/>
              <a:t> </a:t>
            </a:r>
            <a:r>
              <a:rPr lang="en-US" sz="2200" dirty="0" err="1"/>
              <a:t>poput</a:t>
            </a:r>
            <a:r>
              <a:rPr lang="en-US" sz="2200" dirty="0"/>
              <a:t> </a:t>
            </a:r>
            <a:r>
              <a:rPr lang="en-US" sz="2200" dirty="0" err="1"/>
              <a:t>slobodn</a:t>
            </a:r>
            <a:r>
              <a:rPr lang="hr-HR" sz="2200" dirty="0" err="1"/>
              <a:t>og</a:t>
            </a:r>
            <a:r>
              <a:rPr lang="en-US" sz="2200" dirty="0"/>
              <a:t> </a:t>
            </a:r>
            <a:r>
              <a:rPr lang="en-US" sz="2200" dirty="0" err="1"/>
              <a:t>bacanja</a:t>
            </a:r>
            <a:r>
              <a:rPr lang="en-US" sz="2200" dirty="0"/>
              <a:t> </a:t>
            </a:r>
            <a:r>
              <a:rPr lang="en-US" sz="2200" dirty="0" err="1"/>
              <a:t>ili</a:t>
            </a:r>
            <a:r>
              <a:rPr lang="en-US" sz="2200" dirty="0"/>
              <a:t> </a:t>
            </a:r>
            <a:r>
              <a:rPr lang="en-US" sz="2200" dirty="0" err="1"/>
              <a:t>rješavamo</a:t>
            </a:r>
            <a:r>
              <a:rPr lang="en-US" sz="2200" dirty="0"/>
              <a:t> </a:t>
            </a:r>
            <a:r>
              <a:rPr lang="en-US" sz="2200" dirty="0" err="1"/>
              <a:t>određeni</a:t>
            </a:r>
            <a:r>
              <a:rPr lang="en-US" sz="2200" dirty="0"/>
              <a:t> </a:t>
            </a:r>
            <a:r>
              <a:rPr lang="en-US" sz="2200" dirty="0" err="1"/>
              <a:t>matematički</a:t>
            </a:r>
            <a:r>
              <a:rPr lang="en-US" sz="2200" dirty="0"/>
              <a:t> problem, </a:t>
            </a:r>
            <a:r>
              <a:rPr lang="en-US" sz="2200" b="1" dirty="0" err="1"/>
              <a:t>fokusirano</a:t>
            </a:r>
            <a:r>
              <a:rPr lang="en-US" sz="2200" b="1" dirty="0"/>
              <a:t> </a:t>
            </a:r>
            <a:r>
              <a:rPr lang="en-US" sz="2200" b="1" dirty="0" err="1"/>
              <a:t>razmišljanje</a:t>
            </a:r>
            <a:r>
              <a:rPr lang="en-US" sz="2200" b="1" dirty="0"/>
              <a:t> </a:t>
            </a:r>
            <a:r>
              <a:rPr lang="en-US" sz="2200" b="1" dirty="0" err="1"/>
              <a:t>omogućuje</a:t>
            </a:r>
            <a:r>
              <a:rPr lang="en-US" sz="2200" b="1" dirty="0"/>
              <a:t> </a:t>
            </a:r>
            <a:r>
              <a:rPr lang="en-US" sz="2200" b="1" dirty="0" err="1"/>
              <a:t>nam</a:t>
            </a:r>
            <a:r>
              <a:rPr lang="en-US" sz="2200" b="1" dirty="0"/>
              <a:t> da </a:t>
            </a:r>
            <a:r>
              <a:rPr lang="en-US" sz="2200" b="1" dirty="0" err="1"/>
              <a:t>izravno</a:t>
            </a:r>
            <a:r>
              <a:rPr lang="en-US" sz="2200" b="1" dirty="0"/>
              <a:t> </a:t>
            </a:r>
            <a:r>
              <a:rPr lang="en-US" sz="2200" b="1" dirty="0" err="1"/>
              <a:t>zumiramo</a:t>
            </a:r>
            <a:r>
              <a:rPr lang="en-US" sz="2200" b="1" dirty="0"/>
              <a:t> </a:t>
            </a:r>
            <a:r>
              <a:rPr lang="en-US" sz="2200" b="1" dirty="0" err="1"/>
              <a:t>najrelevantnije</a:t>
            </a:r>
            <a:r>
              <a:rPr lang="en-US" sz="2200" b="1" dirty="0"/>
              <a:t> </a:t>
            </a:r>
            <a:r>
              <a:rPr lang="en-US" sz="2200" b="1" dirty="0" err="1"/>
              <a:t>informacije</a:t>
            </a:r>
            <a:r>
              <a:rPr lang="en-US" sz="2200" dirty="0"/>
              <a:t>.</a:t>
            </a:r>
          </a:p>
          <a:p>
            <a:endParaRPr lang="en-US" sz="1900" dirty="0"/>
          </a:p>
        </p:txBody>
      </p:sp>
    </p:spTree>
    <p:extLst>
      <p:ext uri="{BB962C8B-B14F-4D97-AF65-F5344CB8AC3E}">
        <p14:creationId xmlns:p14="http://schemas.microsoft.com/office/powerpoint/2010/main" val="617273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9457" y="68590"/>
            <a:ext cx="4225395" cy="1362645"/>
          </a:xfrm>
        </p:spPr>
        <p:txBody>
          <a:bodyPr anchor="b">
            <a:normAutofit/>
          </a:bodyPr>
          <a:lstStyle/>
          <a:p>
            <a:r>
              <a:rPr lang="en-US" sz="3200" dirty="0" err="1"/>
              <a:t>Difuzno</a:t>
            </a:r>
            <a:r>
              <a:rPr lang="en-US" sz="3200" dirty="0"/>
              <a:t> </a:t>
            </a:r>
            <a:r>
              <a:rPr lang="en-US" sz="3200" dirty="0" err="1"/>
              <a:t>razmišljanje</a:t>
            </a:r>
            <a:endParaRPr lang="en-US" sz="3200" dirty="0"/>
          </a:p>
        </p:txBody>
      </p:sp>
      <p:sp>
        <p:nvSpPr>
          <p:cNvPr id="3" name="Content Placeholder 2"/>
          <p:cNvSpPr>
            <a:spLocks noGrp="1"/>
          </p:cNvSpPr>
          <p:nvPr>
            <p:ph idx="1"/>
          </p:nvPr>
        </p:nvSpPr>
        <p:spPr>
          <a:xfrm>
            <a:off x="876692" y="1658832"/>
            <a:ext cx="5709638" cy="4132367"/>
          </a:xfrm>
        </p:spPr>
        <p:txBody>
          <a:bodyPr anchor="t">
            <a:noAutofit/>
          </a:bodyPr>
          <a:lstStyle/>
          <a:p>
            <a:pPr>
              <a:lnSpc>
                <a:spcPct val="110000"/>
              </a:lnSpc>
            </a:pPr>
            <a:r>
              <a:rPr lang="hr-HR" sz="2100" dirty="0"/>
              <a:t>Difuzno razmišljanje, s druge strane, </a:t>
            </a:r>
            <a:r>
              <a:rPr lang="hr-HR" sz="2100" b="1" dirty="0"/>
              <a:t>gleda na širu sliku</a:t>
            </a:r>
            <a:r>
              <a:rPr lang="hr-HR" sz="2100" dirty="0"/>
              <a:t>. Za razliku od usredotočenog razmišljanja, difuzno razmišljanje je isprepleteno smetnjama. </a:t>
            </a:r>
          </a:p>
          <a:p>
            <a:pPr>
              <a:lnSpc>
                <a:spcPct val="110000"/>
              </a:lnSpc>
            </a:pPr>
            <a:r>
              <a:rPr lang="hr-HR" sz="2100" dirty="0"/>
              <a:t>Difuzno razmišljanje događa se kada pustite svoj um da slobodno luta i da nasumično stvara veze. </a:t>
            </a:r>
          </a:p>
          <a:p>
            <a:pPr>
              <a:lnSpc>
                <a:spcPct val="110000"/>
              </a:lnSpc>
            </a:pPr>
            <a:r>
              <a:rPr lang="hr-HR" sz="2100" dirty="0"/>
              <a:t>Difuzni način razmišljanja ne događa se u jednom dijelu mozga, već u cijelom. Zapravo, to je ljepota difuznog razmišljanja: </a:t>
            </a:r>
            <a:r>
              <a:rPr lang="hr-HR" sz="2100" b="1" dirty="0"/>
              <a:t>vaš mozak ima priliku povezati sve točkice i povezati </a:t>
            </a:r>
            <a:r>
              <a:rPr lang="hr-HR" sz="2100" b="1" dirty="0" err="1"/>
              <a:t>neuralne</a:t>
            </a:r>
            <a:r>
              <a:rPr lang="hr-HR" sz="2100" b="1" dirty="0"/>
              <a:t> procese</a:t>
            </a:r>
            <a:r>
              <a:rPr lang="hr-HR" sz="2100" dirty="0"/>
              <a:t>.</a:t>
            </a:r>
          </a:p>
        </p:txBody>
      </p:sp>
      <p:pic>
        <p:nvPicPr>
          <p:cNvPr id="5" name="Picture 4" descr="Empty speech bubbles">
            <a:extLst>
              <a:ext uri="{FF2B5EF4-FFF2-40B4-BE49-F238E27FC236}">
                <a16:creationId xmlns:a16="http://schemas.microsoft.com/office/drawing/2014/main" id="{5602C78B-1E00-7AD4-F022-F412B0043C18}"/>
              </a:ext>
            </a:extLst>
          </p:cNvPr>
          <p:cNvPicPr>
            <a:picLocks noChangeAspect="1"/>
          </p:cNvPicPr>
          <p:nvPr/>
        </p:nvPicPr>
        <p:blipFill rotWithShape="1">
          <a:blip r:embed="rId2"/>
          <a:srcRect l="30298" r="21803" b="-1"/>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77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57" name="Rectangle 205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761803" y="350196"/>
            <a:ext cx="4646904" cy="1624520"/>
          </a:xfrm>
        </p:spPr>
        <p:txBody>
          <a:bodyPr vert="horz" lIns="91440" tIns="45720" rIns="91440" bIns="45720" rtlCol="0" anchor="ctr">
            <a:normAutofit/>
          </a:bodyPr>
          <a:lstStyle/>
          <a:p>
            <a:r>
              <a:rPr lang="en-US" sz="4000" dirty="0" err="1">
                <a:latin typeface="Arial" panose="020B0604020202020204" pitchFamily="34" charset="0"/>
                <a:ea typeface="+mj-ea"/>
                <a:cs typeface="Arial" panose="020B0604020202020204" pitchFamily="34" charset="0"/>
              </a:rPr>
              <a:t>Mozak</a:t>
            </a:r>
            <a:endParaRPr lang="en-US" sz="4000" dirty="0">
              <a:latin typeface="Arial" panose="020B0604020202020204" pitchFamily="34" charset="0"/>
              <a:ea typeface="+mj-ea"/>
              <a:cs typeface="Arial" panose="020B0604020202020204" pitchFamily="34" charset="0"/>
            </a:endParaRPr>
          </a:p>
        </p:txBody>
      </p:sp>
      <p:sp>
        <p:nvSpPr>
          <p:cNvPr id="4" name="Subtitle 3"/>
          <p:cNvSpPr>
            <a:spLocks noGrp="1"/>
          </p:cNvSpPr>
          <p:nvPr>
            <p:ph type="subTitle" idx="1"/>
          </p:nvPr>
        </p:nvSpPr>
        <p:spPr>
          <a:xfrm>
            <a:off x="761802" y="2743200"/>
            <a:ext cx="4646905" cy="3613149"/>
          </a:xfrm>
        </p:spPr>
        <p:txBody>
          <a:bodyPr vert="horz" lIns="91440" tIns="45720" rIns="91440" bIns="45720" rtlCol="0" anchor="ctr">
            <a:normAutofit fontScale="85000" lnSpcReduction="10000"/>
          </a:bodyPr>
          <a:lstStyle/>
          <a:p>
            <a:pPr marL="342900" indent="-342900" algn="l">
              <a:lnSpc>
                <a:spcPct val="90000"/>
              </a:lnSpc>
              <a:buFont typeface="Arial" panose="020B0604020202020204" pitchFamily="34" charset="0"/>
              <a:buChar char="•"/>
            </a:pPr>
            <a:r>
              <a:rPr lang="en-US" sz="2000" dirty="0" err="1">
                <a:latin typeface="Arial" panose="020B0604020202020204" pitchFamily="34" charset="0"/>
                <a:ea typeface="+mn-ea"/>
                <a:cs typeface="Arial" panose="020B0604020202020204" pitchFamily="34" charset="0"/>
              </a:rPr>
              <a:t>Najsloženiji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uređaj</a:t>
            </a:r>
            <a:r>
              <a:rPr lang="en-US" sz="2000" dirty="0">
                <a:latin typeface="Arial" panose="020B0604020202020204" pitchFamily="34" charset="0"/>
                <a:ea typeface="+mn-ea"/>
                <a:cs typeface="Arial" panose="020B0604020202020204" pitchFamily="34" charset="0"/>
              </a:rPr>
              <a:t> u </a:t>
            </a:r>
            <a:r>
              <a:rPr lang="en-US" sz="2000" dirty="0" err="1">
                <a:latin typeface="Arial" panose="020B0604020202020204" pitchFamily="34" charset="0"/>
                <a:ea typeface="+mn-ea"/>
                <a:cs typeface="Arial" panose="020B0604020202020204" pitchFamily="34" charset="0"/>
              </a:rPr>
              <a:t>poznatom</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Svemiru</a:t>
            </a:r>
            <a:endParaRPr lang="en-US" sz="2000" dirty="0">
              <a:latin typeface="Arial" panose="020B0604020202020204" pitchFamily="34" charset="0"/>
              <a:ea typeface="+mn-ea"/>
              <a:cs typeface="Arial" panose="020B0604020202020204" pitchFamily="34" charset="0"/>
            </a:endParaRPr>
          </a:p>
          <a:p>
            <a:pPr marL="342900" indent="-342900" algn="l">
              <a:lnSpc>
                <a:spcPct val="90000"/>
              </a:lnSpc>
              <a:buFont typeface="Arial" panose="020B0604020202020204" pitchFamily="34" charset="0"/>
              <a:buChar char="•"/>
            </a:pPr>
            <a:r>
              <a:rPr lang="en-US" sz="2000" dirty="0" err="1">
                <a:latin typeface="Arial" panose="020B0604020202020204" pitchFamily="34" charset="0"/>
                <a:ea typeface="+mn-ea"/>
                <a:cs typeface="Arial" panose="020B0604020202020204" pitchFamily="34" charset="0"/>
              </a:rPr>
              <a:t>Mozak</a:t>
            </a:r>
            <a:r>
              <a:rPr lang="en-US" sz="2000" dirty="0">
                <a:latin typeface="Arial" panose="020B0604020202020204" pitchFamily="34" charset="0"/>
                <a:ea typeface="+mn-ea"/>
                <a:cs typeface="Arial" panose="020B0604020202020204" pitchFamily="34" charset="0"/>
              </a:rPr>
              <a:t> je </a:t>
            </a:r>
            <a:r>
              <a:rPr lang="en-US" sz="2000" b="1" dirty="0" err="1">
                <a:latin typeface="Arial" panose="020B0604020202020204" pitchFamily="34" charset="0"/>
                <a:ea typeface="+mn-ea"/>
                <a:cs typeface="Arial" panose="020B0604020202020204" pitchFamily="34" charset="0"/>
              </a:rPr>
              <a:t>kompleksan</a:t>
            </a:r>
            <a:r>
              <a:rPr lang="en-US" sz="2000" b="1" dirty="0">
                <a:latin typeface="Arial" panose="020B0604020202020204" pitchFamily="34" charset="0"/>
                <a:ea typeface="+mn-ea"/>
                <a:cs typeface="Arial" panose="020B0604020202020204" pitchFamily="34" charset="0"/>
              </a:rPr>
              <a:t> organ koji </a:t>
            </a:r>
            <a:r>
              <a:rPr lang="en-US" sz="2000" b="1" dirty="0" err="1">
                <a:latin typeface="Arial" panose="020B0604020202020204" pitchFamily="34" charset="0"/>
                <a:ea typeface="+mn-ea"/>
                <a:cs typeface="Arial" panose="020B0604020202020204" pitchFamily="34" charset="0"/>
              </a:rPr>
              <a:t>kontrolira</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misli</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pamćenje</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emocije</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dodir</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motoriku</a:t>
            </a:r>
            <a:r>
              <a:rPr lang="en-US" sz="2000" b="1" dirty="0">
                <a:latin typeface="Arial" panose="020B0604020202020204" pitchFamily="34" charset="0"/>
                <a:ea typeface="+mn-ea"/>
                <a:cs typeface="Arial" panose="020B0604020202020204" pitchFamily="34" charset="0"/>
              </a:rPr>
              <a:t>, vid, </a:t>
            </a:r>
            <a:r>
              <a:rPr lang="en-US" sz="2000" b="1" dirty="0" err="1">
                <a:latin typeface="Arial" panose="020B0604020202020204" pitchFamily="34" charset="0"/>
                <a:ea typeface="+mn-ea"/>
                <a:cs typeface="Arial" panose="020B0604020202020204" pitchFamily="34" charset="0"/>
              </a:rPr>
              <a:t>disanje</a:t>
            </a:r>
            <a:r>
              <a:rPr lang="en-US" sz="2000" b="1" dirty="0">
                <a:latin typeface="Arial" panose="020B0604020202020204" pitchFamily="34" charset="0"/>
                <a:ea typeface="+mn-ea"/>
                <a:cs typeface="Arial" panose="020B0604020202020204" pitchFamily="34" charset="0"/>
              </a:rPr>
              <a:t>, </a:t>
            </a:r>
            <a:r>
              <a:rPr lang="en-US" sz="2000" b="1" dirty="0" err="1">
                <a:latin typeface="Arial" panose="020B0604020202020204" pitchFamily="34" charset="0"/>
                <a:ea typeface="+mn-ea"/>
                <a:cs typeface="Arial" panose="020B0604020202020204" pitchFamily="34" charset="0"/>
              </a:rPr>
              <a:t>temperaturu</a:t>
            </a:r>
            <a:r>
              <a:rPr lang="en-US" sz="2000" b="1" dirty="0">
                <a:latin typeface="Arial" panose="020B0604020202020204" pitchFamily="34" charset="0"/>
                <a:ea typeface="+mn-ea"/>
                <a:cs typeface="Arial" panose="020B0604020202020204" pitchFamily="34" charset="0"/>
              </a:rPr>
              <a:t>, glad </a:t>
            </a:r>
            <a:r>
              <a:rPr lang="en-US" sz="2000" dirty="0" err="1">
                <a:latin typeface="Arial" panose="020B0604020202020204" pitchFamily="34" charset="0"/>
                <a:ea typeface="+mn-ea"/>
                <a:cs typeface="Arial" panose="020B0604020202020204" pitchFamily="34" charset="0"/>
              </a:rPr>
              <a:t>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svaki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proces</a:t>
            </a:r>
            <a:r>
              <a:rPr lang="en-US" sz="2000" dirty="0">
                <a:latin typeface="Arial" panose="020B0604020202020204" pitchFamily="34" charset="0"/>
                <a:ea typeface="+mn-ea"/>
                <a:cs typeface="Arial" panose="020B0604020202020204" pitchFamily="34" charset="0"/>
              </a:rPr>
              <a:t> koji </a:t>
            </a:r>
            <a:r>
              <a:rPr lang="en-US" sz="2000" dirty="0" err="1">
                <a:latin typeface="Arial" panose="020B0604020202020204" pitchFamily="34" charset="0"/>
                <a:ea typeface="+mn-ea"/>
                <a:cs typeface="Arial" panose="020B0604020202020204" pitchFamily="34" charset="0"/>
              </a:rPr>
              <a:t>regulira</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naše</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tijelo</a:t>
            </a:r>
            <a:r>
              <a:rPr lang="en-US" sz="2000" dirty="0">
                <a:latin typeface="Arial" panose="020B0604020202020204" pitchFamily="34" charset="0"/>
                <a:ea typeface="+mn-ea"/>
                <a:cs typeface="Arial" panose="020B0604020202020204" pitchFamily="34" charset="0"/>
              </a:rPr>
              <a:t>.</a:t>
            </a:r>
            <a:endParaRPr lang="hr-HR" sz="2000" dirty="0">
              <a:latin typeface="Arial" panose="020B0604020202020204" pitchFamily="34" charset="0"/>
              <a:ea typeface="+mn-ea"/>
              <a:cs typeface="Arial" panose="020B0604020202020204" pitchFamily="34" charset="0"/>
            </a:endParaRPr>
          </a:p>
          <a:p>
            <a:pPr marL="342900" indent="-342900" algn="l">
              <a:lnSpc>
                <a:spcPct val="90000"/>
              </a:lnSpc>
              <a:buFont typeface="Arial" panose="020B0604020202020204" pitchFamily="34" charset="0"/>
              <a:buChar char="•"/>
            </a:pPr>
            <a:r>
              <a:rPr lang="en-US" sz="2000" dirty="0" err="1">
                <a:latin typeface="Arial" panose="020B0604020202020204" pitchFamily="34" charset="0"/>
                <a:ea typeface="+mn-ea"/>
                <a:cs typeface="Arial" panose="020B0604020202020204" pitchFamily="34" charset="0"/>
              </a:rPr>
              <a:t>Zajedno</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mozak</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leđna</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moždina</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koja</a:t>
            </a:r>
            <a:r>
              <a:rPr lang="en-US" sz="2000" dirty="0">
                <a:latin typeface="Arial" panose="020B0604020202020204" pitchFamily="34" charset="0"/>
                <a:ea typeface="+mn-ea"/>
                <a:cs typeface="Arial" panose="020B0604020202020204" pitchFamily="34" charset="0"/>
              </a:rPr>
              <a:t> se </a:t>
            </a:r>
            <a:r>
              <a:rPr lang="en-US" sz="2000" dirty="0" err="1">
                <a:latin typeface="Arial" panose="020B0604020202020204" pitchFamily="34" charset="0"/>
                <a:ea typeface="+mn-ea"/>
                <a:cs typeface="Arial" panose="020B0604020202020204" pitchFamily="34" charset="0"/>
              </a:rPr>
              <a:t>proteže</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iz</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njega</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čine</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središnji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živčani</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sustav</a:t>
            </a:r>
            <a:r>
              <a:rPr lang="en-US" sz="2000" dirty="0">
                <a:latin typeface="Arial" panose="020B0604020202020204" pitchFamily="34" charset="0"/>
                <a:ea typeface="+mn-ea"/>
                <a:cs typeface="Arial" panose="020B0604020202020204" pitchFamily="34" charset="0"/>
              </a:rPr>
              <a:t>.</a:t>
            </a:r>
            <a:endParaRPr lang="hr-HR" sz="2000" dirty="0">
              <a:latin typeface="Arial" panose="020B0604020202020204" pitchFamily="34" charset="0"/>
              <a:ea typeface="+mn-ea"/>
              <a:cs typeface="Arial" panose="020B0604020202020204" pitchFamily="34" charset="0"/>
            </a:endParaRPr>
          </a:p>
          <a:p>
            <a:pPr marL="342900" indent="-342900" algn="l">
              <a:lnSpc>
                <a:spcPct val="90000"/>
              </a:lnSpc>
              <a:buFont typeface="Arial" panose="020B0604020202020204" pitchFamily="34" charset="0"/>
              <a:buChar char="•"/>
            </a:pPr>
            <a:r>
              <a:rPr lang="hr-HR" sz="2000" b="1" dirty="0">
                <a:latin typeface="Arial" panose="020B0604020202020204" pitchFamily="34" charset="0"/>
                <a:ea typeface="+mn-ea"/>
                <a:cs typeface="Arial" panose="020B0604020202020204" pitchFamily="34" charset="0"/>
              </a:rPr>
              <a:t>Neuroznanost: </a:t>
            </a:r>
            <a:r>
              <a:rPr lang="hr-HR" sz="2000" dirty="0">
                <a:latin typeface="Arial" panose="020B0604020202020204" pitchFamily="34" charset="0"/>
                <a:ea typeface="+mn-ea"/>
                <a:cs typeface="Arial" panose="020B0604020202020204" pitchFamily="34" charset="0"/>
              </a:rPr>
              <a:t>razumijevanje kako mozak i živčani sustav omogućuju percepciju, razmišljanje, emocije, ponašanje i svijest, te kako se ti sustavi mijenjaju zbog bolesti, ozljeda ili genetskih promjena.</a:t>
            </a:r>
            <a:endParaRPr lang="en-US" sz="2000" dirty="0">
              <a:latin typeface="Arial" panose="020B0604020202020204" pitchFamily="34" charset="0"/>
              <a:ea typeface="+mn-ea"/>
              <a:cs typeface="Arial" panose="020B0604020202020204" pitchFamily="34" charset="0"/>
            </a:endParaRPr>
          </a:p>
          <a:p>
            <a:pPr indent="-228600" algn="l">
              <a:lnSpc>
                <a:spcPct val="90000"/>
              </a:lnSpc>
              <a:buFont typeface="Arial" panose="020B0604020202020204" pitchFamily="34" charset="0"/>
              <a:buChar char="•"/>
            </a:pPr>
            <a:endParaRPr lang="en-US" sz="2000" dirty="0">
              <a:latin typeface="+mn-lt"/>
              <a:ea typeface="+mn-ea"/>
              <a:cs typeface="+mn-cs"/>
            </a:endParaRPr>
          </a:p>
        </p:txBody>
      </p:sp>
      <p:pic>
        <p:nvPicPr>
          <p:cNvPr id="2050" name="Picture 2" descr="The creative-right vs analytical-left brain myth: debunked! - Dr Sarah McKay">
            <a:extLst>
              <a:ext uri="{FF2B5EF4-FFF2-40B4-BE49-F238E27FC236}">
                <a16:creationId xmlns:a16="http://schemas.microsoft.com/office/drawing/2014/main" id="{04C3DF3C-7710-C10B-4C59-937D327A9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09" r="2937" b="-1"/>
          <a:stretch/>
        </p:blipFill>
        <p:spPr bwMode="auto">
          <a:xfrm>
            <a:off x="6475478"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31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045C4446-5B01-488E-ACED-927972654C0C}"/>
              </a:ext>
            </a:extLst>
          </p:cNvPr>
          <p:cNvPicPr>
            <a:picLocks noChangeAspect="1"/>
          </p:cNvPicPr>
          <p:nvPr/>
        </p:nvPicPr>
        <p:blipFill rotWithShape="1">
          <a:blip r:embed="rId2"/>
          <a:srcRect l="51877" r="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317" y="405685"/>
            <a:ext cx="5464968" cy="1559301"/>
          </a:xfrm>
        </p:spPr>
        <p:txBody>
          <a:bodyPr>
            <a:normAutofit/>
          </a:bodyPr>
          <a:lstStyle/>
          <a:p>
            <a:r>
              <a:rPr lang="hr-HR" dirty="0"/>
              <a:t>Difuzno razmišljanje</a:t>
            </a:r>
            <a:endParaRPr lang="en-US" dirty="0"/>
          </a:p>
        </p:txBody>
      </p:sp>
      <p:sp>
        <p:nvSpPr>
          <p:cNvPr id="3" name="Content Placeholder 2"/>
          <p:cNvSpPr>
            <a:spLocks noGrp="1"/>
          </p:cNvSpPr>
          <p:nvPr>
            <p:ph idx="1"/>
          </p:nvPr>
        </p:nvSpPr>
        <p:spPr>
          <a:xfrm>
            <a:off x="6115317" y="2743200"/>
            <a:ext cx="5247340" cy="3496878"/>
          </a:xfrm>
        </p:spPr>
        <p:txBody>
          <a:bodyPr anchor="ctr">
            <a:normAutofit/>
          </a:bodyPr>
          <a:lstStyle/>
          <a:p>
            <a:r>
              <a:rPr lang="en-US" sz="2000" dirty="0" err="1"/>
              <a:t>Obično</a:t>
            </a:r>
            <a:r>
              <a:rPr lang="en-US" sz="2000" dirty="0"/>
              <a:t> se </a:t>
            </a:r>
            <a:r>
              <a:rPr lang="en-US" sz="2000" dirty="0" err="1"/>
              <a:t>difuzno</a:t>
            </a:r>
            <a:r>
              <a:rPr lang="en-US" sz="2000" dirty="0"/>
              <a:t> </a:t>
            </a:r>
            <a:r>
              <a:rPr lang="en-US" sz="2000" dirty="0" err="1"/>
              <a:t>razmišljanje</a:t>
            </a:r>
            <a:r>
              <a:rPr lang="en-US" sz="2000" dirty="0"/>
              <a:t> </a:t>
            </a:r>
            <a:r>
              <a:rPr lang="en-US" sz="2000" b="1" dirty="0" err="1"/>
              <a:t>događa</a:t>
            </a:r>
            <a:r>
              <a:rPr lang="en-US" sz="2000" b="1" dirty="0"/>
              <a:t> </a:t>
            </a:r>
            <a:r>
              <a:rPr lang="en-US" sz="2000" b="1" dirty="0" err="1"/>
              <a:t>dok</a:t>
            </a:r>
            <a:r>
              <a:rPr lang="en-US" sz="2000" b="1" dirty="0"/>
              <a:t> </a:t>
            </a:r>
            <a:r>
              <a:rPr lang="en-US" sz="2000" b="1" dirty="0" err="1"/>
              <a:t>radite</a:t>
            </a:r>
            <a:r>
              <a:rPr lang="en-US" sz="2000" b="1" dirty="0"/>
              <a:t> </a:t>
            </a:r>
            <a:r>
              <a:rPr lang="en-US" sz="2000" b="1" dirty="0" err="1"/>
              <a:t>druge</a:t>
            </a:r>
            <a:r>
              <a:rPr lang="en-US" sz="2000" b="1" dirty="0"/>
              <a:t> </a:t>
            </a:r>
            <a:r>
              <a:rPr lang="en-US" sz="2000" b="1" dirty="0" err="1"/>
              <a:t>stvari</a:t>
            </a:r>
            <a:r>
              <a:rPr lang="en-US" sz="2000" dirty="0"/>
              <a:t>. </a:t>
            </a:r>
            <a:r>
              <a:rPr lang="hr-HR" sz="2000" dirty="0"/>
              <a:t>Primjerice,</a:t>
            </a:r>
            <a:r>
              <a:rPr lang="en-US" sz="2000" dirty="0"/>
              <a:t> </a:t>
            </a:r>
            <a:r>
              <a:rPr lang="en-US" sz="2000" dirty="0" err="1"/>
              <a:t>tuširanje</a:t>
            </a:r>
            <a:r>
              <a:rPr lang="en-US" sz="2000" dirty="0"/>
              <a:t> </a:t>
            </a:r>
            <a:r>
              <a:rPr lang="en-US" sz="2000" dirty="0" err="1"/>
              <a:t>ili</a:t>
            </a:r>
            <a:r>
              <a:rPr lang="en-US" sz="2000" dirty="0"/>
              <a:t> </a:t>
            </a:r>
            <a:r>
              <a:rPr lang="en-US" sz="2000" dirty="0" err="1"/>
              <a:t>odlazak</a:t>
            </a:r>
            <a:r>
              <a:rPr lang="en-US" sz="2000" dirty="0"/>
              <a:t> </a:t>
            </a:r>
            <a:r>
              <a:rPr lang="en-US" sz="2000" dirty="0" err="1"/>
              <a:t>na</a:t>
            </a:r>
            <a:r>
              <a:rPr lang="en-US" sz="2000" dirty="0"/>
              <a:t> </a:t>
            </a:r>
            <a:r>
              <a:rPr lang="en-US" sz="2000" dirty="0" err="1"/>
              <a:t>trčanje</a:t>
            </a:r>
            <a:r>
              <a:rPr lang="en-US" sz="2000" dirty="0"/>
              <a:t> </a:t>
            </a:r>
            <a:r>
              <a:rPr lang="en-US" sz="2000" dirty="0" err="1"/>
              <a:t>kako</a:t>
            </a:r>
            <a:r>
              <a:rPr lang="en-US" sz="2000" dirty="0"/>
              <a:t> </a:t>
            </a:r>
            <a:r>
              <a:rPr lang="en-US" sz="2000" dirty="0" err="1"/>
              <a:t>biste</a:t>
            </a:r>
            <a:r>
              <a:rPr lang="en-US" sz="2000" dirty="0"/>
              <a:t> se </a:t>
            </a:r>
            <a:r>
              <a:rPr lang="en-US" sz="2000" dirty="0" err="1"/>
              <a:t>odmorili</a:t>
            </a:r>
            <a:r>
              <a:rPr lang="en-US" sz="2000" dirty="0"/>
              <a:t> od </a:t>
            </a:r>
            <a:r>
              <a:rPr lang="en-US" sz="2000" dirty="0" err="1"/>
              <a:t>učenja</a:t>
            </a:r>
            <a:r>
              <a:rPr lang="en-US" sz="2000" dirty="0"/>
              <a:t> </a:t>
            </a:r>
            <a:r>
              <a:rPr lang="en-US" sz="2000" dirty="0" err="1"/>
              <a:t>zapravo</a:t>
            </a:r>
            <a:r>
              <a:rPr lang="en-US" sz="2000" dirty="0"/>
              <a:t> </a:t>
            </a:r>
            <a:r>
              <a:rPr lang="en-US" sz="2000" dirty="0" err="1"/>
              <a:t>može</a:t>
            </a:r>
            <a:r>
              <a:rPr lang="en-US" sz="2000" dirty="0"/>
              <a:t> </a:t>
            </a:r>
            <a:r>
              <a:rPr lang="en-US" sz="2000" dirty="0" err="1"/>
              <a:t>dovesti</a:t>
            </a:r>
            <a:r>
              <a:rPr lang="en-US" sz="2000" dirty="0"/>
              <a:t> do </a:t>
            </a:r>
            <a:r>
              <a:rPr lang="en-US" sz="2000" dirty="0" err="1"/>
              <a:t>važnog</a:t>
            </a:r>
            <a:r>
              <a:rPr lang="en-US" sz="2000" dirty="0"/>
              <a:t> </a:t>
            </a:r>
            <a:r>
              <a:rPr lang="en-US" sz="2000" dirty="0" err="1"/>
              <a:t>napretka</a:t>
            </a:r>
            <a:r>
              <a:rPr lang="en-US" sz="2000" dirty="0"/>
              <a:t>. </a:t>
            </a:r>
            <a:endParaRPr lang="hr-HR" sz="2000" dirty="0"/>
          </a:p>
          <a:p>
            <a:r>
              <a:rPr lang="en-US" sz="2000" dirty="0" err="1"/>
              <a:t>Dok</a:t>
            </a:r>
            <a:r>
              <a:rPr lang="en-US" sz="2000" dirty="0"/>
              <a:t> je </a:t>
            </a:r>
            <a:r>
              <a:rPr lang="en-US" sz="2000" dirty="0" err="1"/>
              <a:t>vaš</a:t>
            </a:r>
            <a:r>
              <a:rPr lang="en-US" sz="2000" dirty="0"/>
              <a:t> </a:t>
            </a:r>
            <a:r>
              <a:rPr lang="en-US" sz="2000" dirty="0" err="1"/>
              <a:t>svjesni</a:t>
            </a:r>
            <a:r>
              <a:rPr lang="en-US" sz="2000" dirty="0"/>
              <a:t> um </a:t>
            </a:r>
            <a:r>
              <a:rPr lang="en-US" sz="2000" dirty="0" err="1"/>
              <a:t>opušten</a:t>
            </a:r>
            <a:r>
              <a:rPr lang="en-US" sz="2000" dirty="0"/>
              <a:t>, </a:t>
            </a:r>
            <a:r>
              <a:rPr lang="en-US" sz="2000" dirty="0" err="1"/>
              <a:t>vaš</a:t>
            </a:r>
            <a:r>
              <a:rPr lang="en-US" sz="2000" dirty="0"/>
              <a:t> </a:t>
            </a:r>
            <a:r>
              <a:rPr lang="en-US" sz="2000" dirty="0" err="1"/>
              <a:t>mozak</a:t>
            </a:r>
            <a:r>
              <a:rPr lang="en-US" sz="2000" dirty="0"/>
              <a:t> je u </a:t>
            </a:r>
            <a:r>
              <a:rPr lang="en-US" sz="2000" dirty="0" err="1"/>
              <a:t>stanju</a:t>
            </a:r>
            <a:r>
              <a:rPr lang="en-US" sz="2000" dirty="0"/>
              <a:t> </a:t>
            </a:r>
            <a:r>
              <a:rPr lang="en-US" sz="2000" dirty="0" err="1"/>
              <a:t>stvoriti</a:t>
            </a:r>
            <a:r>
              <a:rPr lang="en-US" sz="2000" dirty="0"/>
              <a:t> </a:t>
            </a:r>
            <a:r>
              <a:rPr lang="en-US" sz="2000" dirty="0" err="1"/>
              <a:t>kreativno</a:t>
            </a:r>
            <a:r>
              <a:rPr lang="en-US" sz="2000" dirty="0"/>
              <a:t> </a:t>
            </a:r>
            <a:r>
              <a:rPr lang="en-US" sz="2000" dirty="0" err="1"/>
              <a:t>rješenje</a:t>
            </a:r>
            <a:r>
              <a:rPr lang="en-US" sz="2000" dirty="0"/>
              <a:t> </a:t>
            </a:r>
            <a:r>
              <a:rPr lang="en-US" sz="2000" dirty="0" err="1"/>
              <a:t>problema</a:t>
            </a:r>
            <a:r>
              <a:rPr lang="en-US" sz="2000" dirty="0"/>
              <a:t> </a:t>
            </a:r>
            <a:r>
              <a:rPr lang="en-US" sz="2000" dirty="0" err="1"/>
              <a:t>ili</a:t>
            </a:r>
            <a:r>
              <a:rPr lang="en-US" sz="2000" dirty="0"/>
              <a:t> </a:t>
            </a:r>
            <a:r>
              <a:rPr lang="en-US" sz="2000" dirty="0" err="1"/>
              <a:t>konačno</a:t>
            </a:r>
            <a:r>
              <a:rPr lang="en-US" sz="2000" dirty="0"/>
              <a:t> </a:t>
            </a:r>
            <a:r>
              <a:rPr lang="en-US" sz="2000" dirty="0" err="1"/>
              <a:t>povezati</a:t>
            </a:r>
            <a:r>
              <a:rPr lang="en-US" sz="2000" dirty="0"/>
              <a:t> </a:t>
            </a:r>
            <a:r>
              <a:rPr lang="en-US" sz="2000" dirty="0" err="1"/>
              <a:t>ideje</a:t>
            </a:r>
            <a:r>
              <a:rPr lang="en-US" sz="2000" dirty="0"/>
              <a:t> </a:t>
            </a:r>
            <a:r>
              <a:rPr lang="en-US" sz="2000" dirty="0" err="1"/>
              <a:t>koje</a:t>
            </a:r>
            <a:r>
              <a:rPr lang="en-US" sz="2000" dirty="0"/>
              <a:t> </a:t>
            </a:r>
            <a:r>
              <a:rPr lang="en-US" sz="2000" dirty="0" err="1"/>
              <a:t>su</a:t>
            </a:r>
            <a:r>
              <a:rPr lang="en-US" sz="2000" dirty="0"/>
              <a:t> </a:t>
            </a:r>
            <a:r>
              <a:rPr lang="en-US" sz="2000" dirty="0" err="1"/>
              <a:t>vam</a:t>
            </a:r>
            <a:r>
              <a:rPr lang="en-US" sz="2000" dirty="0"/>
              <a:t> </a:t>
            </a:r>
            <a:r>
              <a:rPr lang="en-US" sz="2000" dirty="0" err="1"/>
              <a:t>izmicale</a:t>
            </a:r>
            <a:r>
              <a:rPr lang="en-US" sz="2000" dirty="0"/>
              <a:t>.</a:t>
            </a:r>
          </a:p>
        </p:txBody>
      </p:sp>
    </p:spTree>
    <p:extLst>
      <p:ext uri="{BB962C8B-B14F-4D97-AF65-F5344CB8AC3E}">
        <p14:creationId xmlns:p14="http://schemas.microsoft.com/office/powerpoint/2010/main" val="4262358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776977" y="879346"/>
            <a:ext cx="5186363" cy="4591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a:lstStyle>
          <a:p>
            <a:pPr algn="r">
              <a:lnSpc>
                <a:spcPct val="120000"/>
              </a:lnSpc>
            </a:pPr>
            <a:r>
              <a:rPr lang="en-US" sz="2800" dirty="0" err="1"/>
              <a:t>Kada</a:t>
            </a:r>
            <a:r>
              <a:rPr lang="en-US" sz="2800" dirty="0"/>
              <a:t> </a:t>
            </a:r>
            <a:r>
              <a:rPr lang="en-US" sz="2800" dirty="0" err="1"/>
              <a:t>učite</a:t>
            </a:r>
            <a:r>
              <a:rPr lang="en-US" sz="2800" dirty="0"/>
              <a:t> </a:t>
            </a:r>
            <a:r>
              <a:rPr lang="en-US" sz="2800" dirty="0" err="1"/>
              <a:t>nešto</a:t>
            </a:r>
            <a:r>
              <a:rPr lang="en-US" sz="2800" dirty="0"/>
              <a:t> novo, </a:t>
            </a:r>
            <a:r>
              <a:rPr lang="hr-HR" sz="2800" dirty="0"/>
              <a:t>osobito </a:t>
            </a:r>
            <a:r>
              <a:rPr lang="en-US" sz="2800" dirty="0" err="1"/>
              <a:t>nešto</a:t>
            </a:r>
            <a:r>
              <a:rPr lang="en-US" sz="2800" dirty="0"/>
              <a:t> </a:t>
            </a:r>
            <a:r>
              <a:rPr lang="en-US" sz="2800" dirty="0" err="1"/>
              <a:t>što</a:t>
            </a:r>
            <a:r>
              <a:rPr lang="en-US" sz="2800" dirty="0"/>
              <a:t> je </a:t>
            </a:r>
            <a:r>
              <a:rPr lang="en-US" sz="2800" dirty="0" err="1"/>
              <a:t>malo</a:t>
            </a:r>
            <a:r>
              <a:rPr lang="en-US" sz="2800" dirty="0"/>
              <a:t> </a:t>
            </a:r>
            <a:r>
              <a:rPr lang="en-US" sz="2800" dirty="0" err="1"/>
              <a:t>teže</a:t>
            </a:r>
            <a:r>
              <a:rPr lang="en-US" sz="2800" dirty="0"/>
              <a:t>, </a:t>
            </a:r>
            <a:r>
              <a:rPr lang="en-US" sz="2800" dirty="0" err="1"/>
              <a:t>vaš</a:t>
            </a:r>
            <a:r>
              <a:rPr lang="en-US" sz="2800" dirty="0"/>
              <a:t> um mora </a:t>
            </a:r>
            <a:r>
              <a:rPr lang="en-US" sz="2800" dirty="0" err="1"/>
              <a:t>biti</a:t>
            </a:r>
            <a:r>
              <a:rPr lang="en-US" sz="2800" dirty="0"/>
              <a:t> u </a:t>
            </a:r>
            <a:r>
              <a:rPr lang="en-US" sz="2800" dirty="0" err="1"/>
              <a:t>mogućnosti</a:t>
            </a:r>
            <a:r>
              <a:rPr lang="en-US" sz="2800" dirty="0"/>
              <a:t> </a:t>
            </a:r>
            <a:r>
              <a:rPr lang="en-US" sz="2800" dirty="0" err="1"/>
              <a:t>ići</a:t>
            </a:r>
            <a:r>
              <a:rPr lang="en-US" sz="2800" dirty="0"/>
              <a:t> </a:t>
            </a:r>
            <a:r>
              <a:rPr lang="en-US" sz="2800" dirty="0" err="1"/>
              <a:t>naprijed</a:t>
            </a:r>
            <a:r>
              <a:rPr lang="en-US" sz="2800" dirty="0"/>
              <a:t> </a:t>
            </a:r>
            <a:r>
              <a:rPr lang="en-US" sz="2800" dirty="0" err="1"/>
              <a:t>i</a:t>
            </a:r>
            <a:r>
              <a:rPr lang="en-US" sz="2800" dirty="0"/>
              <a:t> </a:t>
            </a:r>
            <a:r>
              <a:rPr lang="en-US" sz="2800" dirty="0" err="1"/>
              <a:t>natrag</a:t>
            </a:r>
            <a:r>
              <a:rPr lang="en-US" sz="2800" dirty="0"/>
              <a:t> </a:t>
            </a:r>
            <a:r>
              <a:rPr lang="en-US" sz="2800" dirty="0" err="1"/>
              <a:t>između</a:t>
            </a:r>
            <a:r>
              <a:rPr lang="en-US" sz="2800" dirty="0"/>
              <a:t> </a:t>
            </a:r>
            <a:r>
              <a:rPr lang="en-US" sz="2800" dirty="0" err="1"/>
              <a:t>dva</a:t>
            </a:r>
            <a:r>
              <a:rPr lang="en-US" sz="2800" dirty="0"/>
              <a:t> </a:t>
            </a:r>
            <a:r>
              <a:rPr lang="en-US" sz="2800" dirty="0" err="1"/>
              <a:t>različita</a:t>
            </a:r>
            <a:r>
              <a:rPr lang="en-US" sz="2800" dirty="0"/>
              <a:t> </a:t>
            </a:r>
            <a:r>
              <a:rPr lang="en-US" sz="2800" dirty="0" err="1"/>
              <a:t>načina</a:t>
            </a:r>
            <a:r>
              <a:rPr lang="en-US" sz="2800" dirty="0"/>
              <a:t> </a:t>
            </a:r>
            <a:r>
              <a:rPr lang="en-US" sz="2800" dirty="0" err="1"/>
              <a:t>učenja</a:t>
            </a:r>
            <a:r>
              <a:rPr lang="en-US" sz="2800" dirty="0"/>
              <a:t>. </a:t>
            </a:r>
            <a:r>
              <a:rPr lang="en-US" sz="2800" dirty="0">
                <a:solidFill>
                  <a:srgbClr val="F7921D"/>
                </a:solidFill>
              </a:rPr>
              <a:t>To je ono </a:t>
            </a:r>
            <a:r>
              <a:rPr lang="en-US" sz="2800" dirty="0" err="1">
                <a:solidFill>
                  <a:srgbClr val="F7921D"/>
                </a:solidFill>
              </a:rPr>
              <a:t>što</a:t>
            </a:r>
            <a:r>
              <a:rPr lang="en-US" sz="2800" dirty="0">
                <a:solidFill>
                  <a:srgbClr val="F7921D"/>
                </a:solidFill>
              </a:rPr>
              <a:t> </a:t>
            </a:r>
            <a:r>
              <a:rPr lang="en-US" sz="2800" dirty="0" err="1">
                <a:solidFill>
                  <a:srgbClr val="F7921D"/>
                </a:solidFill>
              </a:rPr>
              <a:t>vam</a:t>
            </a:r>
            <a:r>
              <a:rPr lang="en-US" sz="2800" dirty="0">
                <a:solidFill>
                  <a:srgbClr val="F7921D"/>
                </a:solidFill>
              </a:rPr>
              <a:t> </a:t>
            </a:r>
            <a:r>
              <a:rPr lang="en-US" sz="2800" dirty="0" err="1">
                <a:solidFill>
                  <a:srgbClr val="F7921D"/>
                </a:solidFill>
              </a:rPr>
              <a:t>pomaže</a:t>
            </a:r>
            <a:r>
              <a:rPr lang="en-US" sz="2800" dirty="0">
                <a:solidFill>
                  <a:srgbClr val="F7921D"/>
                </a:solidFill>
              </a:rPr>
              <a:t> da </a:t>
            </a:r>
            <a:r>
              <a:rPr lang="en-US" sz="2800" dirty="0" err="1">
                <a:solidFill>
                  <a:srgbClr val="F7921D"/>
                </a:solidFill>
              </a:rPr>
              <a:t>učinkovito</a:t>
            </a:r>
            <a:r>
              <a:rPr lang="en-US" sz="2800" dirty="0">
                <a:solidFill>
                  <a:srgbClr val="F7921D"/>
                </a:solidFill>
              </a:rPr>
              <a:t> </a:t>
            </a:r>
            <a:r>
              <a:rPr lang="en-US" sz="2800" dirty="0" err="1">
                <a:solidFill>
                  <a:srgbClr val="F7921D"/>
                </a:solidFill>
              </a:rPr>
              <a:t>učite</a:t>
            </a:r>
            <a:r>
              <a:rPr lang="hr-HR" sz="2800" dirty="0">
                <a:solidFill>
                  <a:srgbClr val="F7921D"/>
                </a:solidFill>
              </a:rPr>
              <a:t>.</a:t>
            </a:r>
            <a:endParaRPr lang="en-US" sz="2800" dirty="0">
              <a:solidFill>
                <a:srgbClr val="F7921D"/>
              </a:solidFill>
            </a:endParaRPr>
          </a:p>
        </p:txBody>
      </p:sp>
    </p:spTree>
    <p:extLst>
      <p:ext uri="{BB962C8B-B14F-4D97-AF65-F5344CB8AC3E}">
        <p14:creationId xmlns:p14="http://schemas.microsoft.com/office/powerpoint/2010/main" val="2552363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n-maxing your learning: How your brain learns games">
            <a:extLst>
              <a:ext uri="{FF2B5EF4-FFF2-40B4-BE49-F238E27FC236}">
                <a16:creationId xmlns:a16="http://schemas.microsoft.com/office/drawing/2014/main" id="{45D71AE4-4A48-BDE3-BDF7-AF915465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54" r="-2" b="-2"/>
          <a:stretch/>
        </p:blipFill>
        <p:spPr bwMode="auto">
          <a:xfrm>
            <a:off x="533400" y="1104265"/>
            <a:ext cx="5181600" cy="4351338"/>
          </a:xfrm>
          <a:prstGeom prst="rect">
            <a:avLst/>
          </a:prstGeom>
          <a:solidFill>
            <a:srgbClr val="FFFFFF"/>
          </a:solidFill>
        </p:spPr>
      </p:pic>
      <p:sp>
        <p:nvSpPr>
          <p:cNvPr id="3" name="Content Placeholder 2"/>
          <p:cNvSpPr>
            <a:spLocks noGrp="1"/>
          </p:cNvSpPr>
          <p:nvPr>
            <p:ph sz="half" idx="2"/>
          </p:nvPr>
        </p:nvSpPr>
        <p:spPr>
          <a:xfrm>
            <a:off x="6096000" y="360839"/>
            <a:ext cx="5562600" cy="5838190"/>
          </a:xfrm>
        </p:spPr>
        <p:txBody>
          <a:bodyPr>
            <a:normAutofit fontScale="40000" lnSpcReduction="20000"/>
          </a:bodyPr>
          <a:lstStyle/>
          <a:p>
            <a:pPr>
              <a:lnSpc>
                <a:spcPct val="110000"/>
              </a:lnSpc>
            </a:pPr>
            <a:r>
              <a:rPr lang="en-US" sz="5000" dirty="0" err="1"/>
              <a:t>Obje</a:t>
            </a:r>
            <a:r>
              <a:rPr lang="en-US" sz="5000" dirty="0"/>
              <a:t> </a:t>
            </a:r>
            <a:r>
              <a:rPr lang="en-US" sz="5000" dirty="0" err="1"/>
              <a:t>vrste</a:t>
            </a:r>
            <a:r>
              <a:rPr lang="en-US" sz="5000" dirty="0"/>
              <a:t> </a:t>
            </a:r>
            <a:r>
              <a:rPr lang="en-US" sz="5000" dirty="0" err="1"/>
              <a:t>razmišljanja</a:t>
            </a:r>
            <a:r>
              <a:rPr lang="en-US" sz="5000" dirty="0"/>
              <a:t> </a:t>
            </a:r>
            <a:r>
              <a:rPr lang="en-US" sz="5000" dirty="0" err="1"/>
              <a:t>mogu</a:t>
            </a:r>
            <a:r>
              <a:rPr lang="en-US" sz="5000" dirty="0"/>
              <a:t> se </a:t>
            </a:r>
            <a:r>
              <a:rPr lang="en-US" sz="5000" dirty="0" err="1"/>
              <a:t>koristiti</a:t>
            </a:r>
            <a:r>
              <a:rPr lang="en-US" sz="5000" dirty="0"/>
              <a:t> za </a:t>
            </a:r>
            <a:r>
              <a:rPr lang="en-US" sz="5000" dirty="0" err="1"/>
              <a:t>treniranje</a:t>
            </a:r>
            <a:r>
              <a:rPr lang="en-US" sz="5000" dirty="0"/>
              <a:t> </a:t>
            </a:r>
            <a:r>
              <a:rPr lang="en-US" sz="5000" dirty="0" err="1"/>
              <a:t>mozga</a:t>
            </a:r>
            <a:r>
              <a:rPr lang="hr-HR" sz="5000" dirty="0"/>
              <a:t> na istoj temi – samo na različit način. </a:t>
            </a:r>
          </a:p>
          <a:p>
            <a:pPr>
              <a:lnSpc>
                <a:spcPct val="110000"/>
              </a:lnSpc>
            </a:pPr>
            <a:r>
              <a:rPr lang="hr-HR" sz="5000" b="1" dirty="0"/>
              <a:t>Za ilustraciju, r</a:t>
            </a:r>
            <a:r>
              <a:rPr lang="en-US" sz="5000" b="1" dirty="0" err="1"/>
              <a:t>azmislite</a:t>
            </a:r>
            <a:r>
              <a:rPr lang="en-US" sz="5000" b="1" dirty="0"/>
              <a:t> o </a:t>
            </a:r>
            <a:r>
              <a:rPr lang="en-US" sz="5000" b="1" dirty="0" err="1"/>
              <a:t>svjetiljki</a:t>
            </a:r>
            <a:r>
              <a:rPr lang="hr-HR" sz="5000" b="1" dirty="0"/>
              <a:t> </a:t>
            </a:r>
            <a:r>
              <a:rPr lang="hr-HR" sz="5000" dirty="0"/>
              <a:t>– m</a:t>
            </a:r>
            <a:r>
              <a:rPr lang="en-US" sz="5000" dirty="0" err="1"/>
              <a:t>ožete</a:t>
            </a:r>
            <a:r>
              <a:rPr lang="hr-HR" sz="5000" dirty="0"/>
              <a:t> </a:t>
            </a:r>
            <a:r>
              <a:rPr lang="en-US" sz="5000" dirty="0" err="1"/>
              <a:t>imati</a:t>
            </a:r>
            <a:r>
              <a:rPr lang="en-US" sz="5000" dirty="0"/>
              <a:t> </a:t>
            </a:r>
            <a:r>
              <a:rPr lang="en-US" sz="5000" dirty="0" err="1"/>
              <a:t>koncentriranu</a:t>
            </a:r>
            <a:r>
              <a:rPr lang="en-US" sz="5000" dirty="0"/>
              <a:t> </a:t>
            </a:r>
            <a:r>
              <a:rPr lang="en-US" sz="5000" dirty="0" err="1"/>
              <a:t>zraku</a:t>
            </a:r>
            <a:r>
              <a:rPr lang="en-US" sz="5000" dirty="0"/>
              <a:t> </a:t>
            </a:r>
            <a:r>
              <a:rPr lang="en-US" sz="5000" dirty="0" err="1"/>
              <a:t>svjetlosti</a:t>
            </a:r>
            <a:r>
              <a:rPr lang="en-US" sz="5000" dirty="0"/>
              <a:t> </a:t>
            </a:r>
            <a:r>
              <a:rPr lang="en-US" sz="5000" dirty="0" err="1"/>
              <a:t>koja</a:t>
            </a:r>
            <a:r>
              <a:rPr lang="en-US" sz="5000" dirty="0"/>
              <a:t> </a:t>
            </a:r>
            <a:r>
              <a:rPr lang="en-US" sz="5000" dirty="0" err="1"/>
              <a:t>vrlo</a:t>
            </a:r>
            <a:r>
              <a:rPr lang="en-US" sz="5000" dirty="0"/>
              <a:t> </a:t>
            </a:r>
            <a:r>
              <a:rPr lang="en-US" sz="5000" dirty="0" err="1"/>
              <a:t>jako</a:t>
            </a:r>
            <a:r>
              <a:rPr lang="en-US" sz="5000" dirty="0"/>
              <a:t> </a:t>
            </a:r>
            <a:r>
              <a:rPr lang="en-US" sz="5000" dirty="0" err="1"/>
              <a:t>osvjetljava</a:t>
            </a:r>
            <a:r>
              <a:rPr lang="en-US" sz="5000" dirty="0"/>
              <a:t> </a:t>
            </a:r>
            <a:r>
              <a:rPr lang="en-US" sz="5000" dirty="0" err="1"/>
              <a:t>samo</a:t>
            </a:r>
            <a:r>
              <a:rPr lang="en-US" sz="5000" dirty="0"/>
              <a:t> </a:t>
            </a:r>
            <a:r>
              <a:rPr lang="en-US" sz="5000" dirty="0" err="1"/>
              <a:t>malo</a:t>
            </a:r>
            <a:r>
              <a:rPr lang="en-US" sz="5000" dirty="0"/>
              <a:t> </a:t>
            </a:r>
            <a:r>
              <a:rPr lang="en-US" sz="5000" dirty="0" err="1"/>
              <a:t>područje</a:t>
            </a:r>
            <a:r>
              <a:rPr lang="en-US" sz="5000" dirty="0"/>
              <a:t> </a:t>
            </a:r>
            <a:r>
              <a:rPr lang="en-US" sz="5000" dirty="0" err="1"/>
              <a:t>ili</a:t>
            </a:r>
            <a:r>
              <a:rPr lang="en-US" sz="5000" dirty="0"/>
              <a:t> </a:t>
            </a:r>
            <a:r>
              <a:rPr lang="en-US" sz="5000" dirty="0" err="1"/>
              <a:t>možete</a:t>
            </a:r>
            <a:r>
              <a:rPr lang="en-US" sz="5000" dirty="0"/>
              <a:t> </a:t>
            </a:r>
            <a:r>
              <a:rPr lang="en-US" sz="5000" dirty="0" err="1"/>
              <a:t>imati</a:t>
            </a:r>
            <a:r>
              <a:rPr lang="en-US" sz="5000" dirty="0"/>
              <a:t> </a:t>
            </a:r>
            <a:r>
              <a:rPr lang="en-US" sz="5000" dirty="0" err="1"/>
              <a:t>manje</a:t>
            </a:r>
            <a:r>
              <a:rPr lang="en-US" sz="5000" dirty="0"/>
              <a:t> </a:t>
            </a:r>
            <a:r>
              <a:rPr lang="en-US" sz="5000" dirty="0" err="1"/>
              <a:t>koncentriranu</a:t>
            </a:r>
            <a:r>
              <a:rPr lang="en-US" sz="5000" dirty="0"/>
              <a:t> </a:t>
            </a:r>
            <a:r>
              <a:rPr lang="en-US" sz="5000" dirty="0" err="1"/>
              <a:t>zraku</a:t>
            </a:r>
            <a:r>
              <a:rPr lang="en-US" sz="5000" dirty="0"/>
              <a:t> </a:t>
            </a:r>
            <a:r>
              <a:rPr lang="en-US" sz="5000" dirty="0" err="1"/>
              <a:t>koja</a:t>
            </a:r>
            <a:r>
              <a:rPr lang="en-US" sz="5000" dirty="0"/>
              <a:t> </a:t>
            </a:r>
            <a:r>
              <a:rPr lang="en-US" sz="5000" dirty="0" err="1"/>
              <a:t>osvjetljava</a:t>
            </a:r>
            <a:r>
              <a:rPr lang="en-US" sz="5000" dirty="0"/>
              <a:t> </a:t>
            </a:r>
            <a:r>
              <a:rPr lang="en-US" sz="5000" dirty="0" err="1"/>
              <a:t>puno</a:t>
            </a:r>
            <a:r>
              <a:rPr lang="en-US" sz="5000" dirty="0"/>
              <a:t> </a:t>
            </a:r>
            <a:r>
              <a:rPr lang="en-US" sz="5000" dirty="0" err="1"/>
              <a:t>šire</a:t>
            </a:r>
            <a:r>
              <a:rPr lang="en-US" sz="5000" dirty="0"/>
              <a:t> </a:t>
            </a:r>
            <a:r>
              <a:rPr lang="en-US" sz="5000" dirty="0" err="1"/>
              <a:t>područje</a:t>
            </a:r>
            <a:r>
              <a:rPr lang="en-US" sz="5000" dirty="0"/>
              <a:t> </a:t>
            </a:r>
            <a:r>
              <a:rPr lang="en-US" sz="5000" dirty="0" err="1"/>
              <a:t>prigušenijim</a:t>
            </a:r>
            <a:r>
              <a:rPr lang="en-US" sz="5000" dirty="0"/>
              <a:t> </a:t>
            </a:r>
            <a:r>
              <a:rPr lang="en-US" sz="5000" dirty="0" err="1"/>
              <a:t>svjetlom</a:t>
            </a:r>
            <a:r>
              <a:rPr lang="en-US" sz="5000" dirty="0"/>
              <a:t>.</a:t>
            </a:r>
          </a:p>
          <a:p>
            <a:pPr>
              <a:lnSpc>
                <a:spcPct val="110000"/>
              </a:lnSpc>
            </a:pPr>
            <a:r>
              <a:rPr lang="en-US" sz="5000" dirty="0"/>
              <a:t>Uz </a:t>
            </a:r>
            <a:r>
              <a:rPr lang="en-US" sz="5000" dirty="0" err="1"/>
              <a:t>fokusirano</a:t>
            </a:r>
            <a:r>
              <a:rPr lang="en-US" sz="5000" dirty="0"/>
              <a:t> </a:t>
            </a:r>
            <a:r>
              <a:rPr lang="en-US" sz="5000" dirty="0" err="1"/>
              <a:t>razmišljanje</a:t>
            </a:r>
            <a:r>
              <a:rPr lang="en-US" sz="5000" dirty="0"/>
              <a:t>, </a:t>
            </a:r>
            <a:r>
              <a:rPr lang="en-US" sz="5000" dirty="0" err="1"/>
              <a:t>vaš</a:t>
            </a:r>
            <a:r>
              <a:rPr lang="en-US" sz="5000" dirty="0"/>
              <a:t> </a:t>
            </a:r>
            <a:r>
              <a:rPr lang="en-US" sz="5000" dirty="0" err="1"/>
              <a:t>mozak</a:t>
            </a:r>
            <a:r>
              <a:rPr lang="en-US" sz="5000" dirty="0"/>
              <a:t> </a:t>
            </a:r>
            <a:r>
              <a:rPr lang="en-US" sz="5000" dirty="0" err="1"/>
              <a:t>duboko</a:t>
            </a:r>
            <a:r>
              <a:rPr lang="en-US" sz="5000" dirty="0"/>
              <a:t> </a:t>
            </a:r>
            <a:r>
              <a:rPr lang="en-US" sz="5000" dirty="0" err="1"/>
              <a:t>obrađuje</a:t>
            </a:r>
            <a:r>
              <a:rPr lang="en-US" sz="5000" dirty="0"/>
              <a:t> </a:t>
            </a:r>
            <a:r>
              <a:rPr lang="en-US" sz="5000" dirty="0" err="1"/>
              <a:t>vrlo</a:t>
            </a:r>
            <a:r>
              <a:rPr lang="en-US" sz="5000" dirty="0"/>
              <a:t> </a:t>
            </a:r>
            <a:r>
              <a:rPr lang="en-US" sz="5000" dirty="0" err="1"/>
              <a:t>specifične</a:t>
            </a:r>
            <a:r>
              <a:rPr lang="en-US" sz="5000" dirty="0"/>
              <a:t> </a:t>
            </a:r>
            <a:r>
              <a:rPr lang="en-US" sz="5000" dirty="0" err="1"/>
              <a:t>informacije</a:t>
            </a:r>
            <a:r>
              <a:rPr lang="hr-HR" sz="5000" dirty="0"/>
              <a:t>. Uz </a:t>
            </a:r>
            <a:r>
              <a:rPr lang="en-US" sz="5000" dirty="0" err="1"/>
              <a:t>difuz</a:t>
            </a:r>
            <a:r>
              <a:rPr lang="hr-HR" sz="5000" dirty="0"/>
              <a:t>no</a:t>
            </a:r>
            <a:r>
              <a:rPr lang="en-US" sz="5000" dirty="0"/>
              <a:t> </a:t>
            </a:r>
            <a:r>
              <a:rPr lang="hr-HR" sz="5000" dirty="0"/>
              <a:t>razmišljanje, </a:t>
            </a:r>
            <a:r>
              <a:rPr lang="en-US" sz="5000" dirty="0" err="1"/>
              <a:t>mozak</a:t>
            </a:r>
            <a:r>
              <a:rPr lang="en-US" sz="5000" dirty="0"/>
              <a:t> </a:t>
            </a:r>
            <a:r>
              <a:rPr lang="en-US" sz="5000" dirty="0" err="1"/>
              <a:t>analizira</a:t>
            </a:r>
            <a:r>
              <a:rPr lang="en-US" sz="5000" dirty="0"/>
              <a:t> </a:t>
            </a:r>
            <a:r>
              <a:rPr lang="en-US" sz="5000" dirty="0" err="1"/>
              <a:t>puno</a:t>
            </a:r>
            <a:r>
              <a:rPr lang="en-US" sz="5000" dirty="0"/>
              <a:t> </a:t>
            </a:r>
            <a:r>
              <a:rPr lang="en-US" sz="5000" dirty="0" err="1"/>
              <a:t>više</a:t>
            </a:r>
            <a:r>
              <a:rPr lang="en-US" sz="5000" dirty="0"/>
              <a:t> </a:t>
            </a:r>
            <a:r>
              <a:rPr lang="en-US" sz="5000" dirty="0" err="1"/>
              <a:t>informacija</a:t>
            </a:r>
            <a:r>
              <a:rPr lang="en-US" sz="5000" dirty="0"/>
              <a:t> </a:t>
            </a:r>
            <a:r>
              <a:rPr lang="en-US" sz="5000" dirty="0" err="1"/>
              <a:t>odjednom</a:t>
            </a:r>
            <a:r>
              <a:rPr lang="en-US" sz="5000" dirty="0"/>
              <a:t>, </a:t>
            </a:r>
            <a:r>
              <a:rPr lang="en-US" sz="5000" dirty="0" err="1"/>
              <a:t>ali</a:t>
            </a:r>
            <a:r>
              <a:rPr lang="en-US" sz="5000" dirty="0"/>
              <a:t> u </a:t>
            </a:r>
            <a:r>
              <a:rPr lang="en-US" sz="5000" dirty="0" err="1"/>
              <a:t>manjoj</a:t>
            </a:r>
            <a:r>
              <a:rPr lang="en-US" sz="5000" dirty="0"/>
              <a:t> </a:t>
            </a:r>
            <a:r>
              <a:rPr lang="en-US" sz="5000" dirty="0" err="1"/>
              <a:t>dubini</a:t>
            </a:r>
            <a:r>
              <a:rPr lang="en-US" sz="5000" dirty="0"/>
              <a:t>. </a:t>
            </a:r>
            <a:endParaRPr lang="hr-HR" sz="5000" dirty="0"/>
          </a:p>
          <a:p>
            <a:pPr>
              <a:lnSpc>
                <a:spcPct val="110000"/>
              </a:lnSpc>
            </a:pPr>
            <a:r>
              <a:rPr lang="en-US" sz="5000" dirty="0" err="1"/>
              <a:t>Baš</a:t>
            </a:r>
            <a:r>
              <a:rPr lang="en-US" sz="5000" dirty="0"/>
              <a:t> </a:t>
            </a:r>
            <a:r>
              <a:rPr lang="en-US" sz="5000" dirty="0" err="1"/>
              <a:t>kao</a:t>
            </a:r>
            <a:r>
              <a:rPr lang="en-US" sz="5000" dirty="0"/>
              <a:t> </a:t>
            </a:r>
            <a:r>
              <a:rPr lang="en-US" sz="5000" dirty="0" err="1"/>
              <a:t>što</a:t>
            </a:r>
            <a:r>
              <a:rPr lang="en-US" sz="5000" dirty="0"/>
              <a:t> </a:t>
            </a:r>
            <a:r>
              <a:rPr lang="en-US" sz="5000" dirty="0" err="1"/>
              <a:t>će</a:t>
            </a:r>
            <a:r>
              <a:rPr lang="en-US" sz="5000" dirty="0"/>
              <a:t> vas </a:t>
            </a:r>
            <a:r>
              <a:rPr lang="en-US" sz="5000" dirty="0" err="1"/>
              <a:t>obje</a:t>
            </a:r>
            <a:r>
              <a:rPr lang="en-US" sz="5000" dirty="0"/>
              <a:t> </a:t>
            </a:r>
            <a:r>
              <a:rPr lang="en-US" sz="5000" dirty="0" err="1"/>
              <a:t>svjetiljke</a:t>
            </a:r>
            <a:r>
              <a:rPr lang="en-US" sz="5000" dirty="0"/>
              <a:t> </a:t>
            </a:r>
            <a:r>
              <a:rPr lang="en-US" sz="5000" dirty="0" err="1"/>
              <a:t>izvesti</a:t>
            </a:r>
            <a:r>
              <a:rPr lang="en-US" sz="5000" dirty="0"/>
              <a:t> </a:t>
            </a:r>
            <a:r>
              <a:rPr lang="en-US" sz="5000" dirty="0" err="1"/>
              <a:t>iz</a:t>
            </a:r>
            <a:r>
              <a:rPr lang="en-US" sz="5000" dirty="0"/>
              <a:t> </a:t>
            </a:r>
            <a:r>
              <a:rPr lang="en-US" sz="5000" dirty="0" err="1"/>
              <a:t>mraka</a:t>
            </a:r>
            <a:r>
              <a:rPr lang="en-US" sz="5000" dirty="0"/>
              <a:t>, </a:t>
            </a:r>
            <a:r>
              <a:rPr lang="en-US" sz="5000" b="1" dirty="0"/>
              <a:t>oba </a:t>
            </a:r>
            <a:r>
              <a:rPr lang="en-US" sz="5000" b="1" dirty="0" err="1"/>
              <a:t>načina</a:t>
            </a:r>
            <a:r>
              <a:rPr lang="en-US" sz="5000" b="1" dirty="0"/>
              <a:t> </a:t>
            </a:r>
            <a:r>
              <a:rPr lang="en-US" sz="5000" b="1" dirty="0" err="1"/>
              <a:t>razmišljanja</a:t>
            </a:r>
            <a:r>
              <a:rPr lang="en-US" sz="5000" b="1" dirty="0"/>
              <a:t> </a:t>
            </a:r>
            <a:r>
              <a:rPr lang="en-US" sz="5000" b="1" dirty="0" err="1"/>
              <a:t>pomoći</a:t>
            </a:r>
            <a:r>
              <a:rPr lang="en-US" sz="5000" b="1" dirty="0"/>
              <a:t> </a:t>
            </a:r>
            <a:r>
              <a:rPr lang="en-US" sz="5000" b="1" dirty="0" err="1"/>
              <a:t>će</a:t>
            </a:r>
            <a:r>
              <a:rPr lang="en-US" sz="5000" b="1" dirty="0"/>
              <a:t> </a:t>
            </a:r>
            <a:r>
              <a:rPr lang="en-US" sz="5000" b="1" dirty="0" err="1"/>
              <a:t>vam</a:t>
            </a:r>
            <a:r>
              <a:rPr lang="en-US" sz="5000" b="1" dirty="0"/>
              <a:t> da </a:t>
            </a:r>
            <a:r>
              <a:rPr lang="en-US" sz="5000" b="1" dirty="0" err="1"/>
              <a:t>bolje</a:t>
            </a:r>
            <a:r>
              <a:rPr lang="en-US" sz="5000" b="1" dirty="0"/>
              <a:t> </a:t>
            </a:r>
            <a:r>
              <a:rPr lang="en-US" sz="5000" b="1" dirty="0" err="1"/>
              <a:t>razumijete</a:t>
            </a:r>
            <a:r>
              <a:rPr lang="en-US" sz="5000" b="1" dirty="0"/>
              <a:t> </a:t>
            </a:r>
            <a:r>
              <a:rPr lang="en-US" sz="5000" b="1" dirty="0" err="1"/>
              <a:t>temu</a:t>
            </a:r>
            <a:r>
              <a:rPr lang="en-US" sz="5000" dirty="0"/>
              <a:t>. Koji </a:t>
            </a:r>
            <a:r>
              <a:rPr lang="en-US" sz="5000" dirty="0" err="1"/>
              <a:t>će</a:t>
            </a:r>
            <a:r>
              <a:rPr lang="en-US" sz="5000" dirty="0"/>
              <a:t> </a:t>
            </a:r>
            <a:r>
              <a:rPr lang="en-US" sz="5000" dirty="0" err="1"/>
              <a:t>vam</a:t>
            </a:r>
            <a:r>
              <a:rPr lang="en-US" sz="5000" dirty="0"/>
              <a:t> </a:t>
            </a:r>
            <a:r>
              <a:rPr lang="en-US" sz="5000" dirty="0" err="1"/>
              <a:t>više</a:t>
            </a:r>
            <a:r>
              <a:rPr lang="en-US" sz="5000" dirty="0"/>
              <a:t> </a:t>
            </a:r>
            <a:r>
              <a:rPr lang="en-US" sz="5000" dirty="0" err="1"/>
              <a:t>odgovarati</a:t>
            </a:r>
            <a:r>
              <a:rPr lang="en-US" sz="5000" dirty="0"/>
              <a:t> </a:t>
            </a:r>
            <a:r>
              <a:rPr lang="en-US" sz="5000" dirty="0" err="1"/>
              <a:t>jednostavno</a:t>
            </a:r>
            <a:r>
              <a:rPr lang="en-US" sz="5000" dirty="0"/>
              <a:t> </a:t>
            </a:r>
            <a:r>
              <a:rPr lang="en-US" sz="5000" dirty="0" err="1"/>
              <a:t>ovisi</a:t>
            </a:r>
            <a:r>
              <a:rPr lang="en-US" sz="5000" dirty="0"/>
              <a:t> o tome </a:t>
            </a:r>
            <a:r>
              <a:rPr lang="en-US" sz="5000" dirty="0" err="1"/>
              <a:t>želite</a:t>
            </a:r>
            <a:r>
              <a:rPr lang="en-US" sz="5000" dirty="0"/>
              <a:t> li </a:t>
            </a:r>
            <a:r>
              <a:rPr lang="en-US" sz="5000" dirty="0" err="1"/>
              <a:t>vidjeti</a:t>
            </a:r>
            <a:r>
              <a:rPr lang="en-US" sz="5000" dirty="0"/>
              <a:t> </a:t>
            </a:r>
            <a:r>
              <a:rPr lang="en-US" sz="5000" dirty="0" err="1"/>
              <a:t>veliku</a:t>
            </a:r>
            <a:r>
              <a:rPr lang="en-US" sz="5000" dirty="0"/>
              <a:t> </a:t>
            </a:r>
            <a:r>
              <a:rPr lang="en-US" sz="5000" dirty="0" err="1"/>
              <a:t>sliku</a:t>
            </a:r>
            <a:r>
              <a:rPr lang="en-US" sz="5000" dirty="0"/>
              <a:t> </a:t>
            </a:r>
            <a:r>
              <a:rPr lang="en-US" sz="5000" dirty="0" err="1"/>
              <a:t>ili</a:t>
            </a:r>
            <a:r>
              <a:rPr lang="en-US" sz="5000" dirty="0"/>
              <a:t> male </a:t>
            </a:r>
            <a:r>
              <a:rPr lang="en-US" sz="5000" dirty="0" err="1"/>
              <a:t>detalje</a:t>
            </a:r>
            <a:r>
              <a:rPr lang="en-US" sz="5000" dirty="0"/>
              <a:t>.</a:t>
            </a:r>
          </a:p>
          <a:p>
            <a:pPr>
              <a:lnSpc>
                <a:spcPct val="110000"/>
              </a:lnSpc>
            </a:pPr>
            <a:endParaRPr lang="en-US" sz="1300" dirty="0"/>
          </a:p>
        </p:txBody>
      </p:sp>
    </p:spTree>
    <p:extLst>
      <p:ext uri="{BB962C8B-B14F-4D97-AF65-F5344CB8AC3E}">
        <p14:creationId xmlns:p14="http://schemas.microsoft.com/office/powerpoint/2010/main" val="4191224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3981-5747-B36C-439B-7B1776319CEF}"/>
              </a:ext>
            </a:extLst>
          </p:cNvPr>
          <p:cNvSpPr>
            <a:spLocks noGrp="1"/>
          </p:cNvSpPr>
          <p:nvPr>
            <p:ph type="title"/>
          </p:nvPr>
        </p:nvSpPr>
        <p:spPr>
          <a:xfrm>
            <a:off x="384048" y="365125"/>
            <a:ext cx="11256264" cy="1116203"/>
          </a:xfrm>
        </p:spPr>
        <p:txBody>
          <a:bodyPr anchor="ctr">
            <a:normAutofit/>
          </a:bodyPr>
          <a:lstStyle/>
          <a:p>
            <a:r>
              <a:rPr lang="hr-HR" dirty="0"/>
              <a:t>Lateralno razmišljanje</a:t>
            </a:r>
          </a:p>
        </p:txBody>
      </p:sp>
      <p:graphicFrame>
        <p:nvGraphicFramePr>
          <p:cNvPr id="5" name="Content Placeholder 2">
            <a:extLst>
              <a:ext uri="{FF2B5EF4-FFF2-40B4-BE49-F238E27FC236}">
                <a16:creationId xmlns:a16="http://schemas.microsoft.com/office/drawing/2014/main" id="{2C1EF25E-2B68-7A28-DAF2-CB1D5399071F}"/>
              </a:ext>
            </a:extLst>
          </p:cNvPr>
          <p:cNvGraphicFramePr>
            <a:graphicFrameLocks noGrp="1"/>
          </p:cNvGraphicFramePr>
          <p:nvPr>
            <p:ph idx="1"/>
            <p:extLst>
              <p:ext uri="{D42A27DB-BD31-4B8C-83A1-F6EECF244321}">
                <p14:modId xmlns:p14="http://schemas.microsoft.com/office/powerpoint/2010/main" val="2796280700"/>
              </p:ext>
            </p:extLst>
          </p:nvPr>
        </p:nvGraphicFramePr>
        <p:xfrm>
          <a:off x="546608" y="1806448"/>
          <a:ext cx="11256264" cy="4467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Leading by Creativity | Illinois Leadership® Center">
            <a:extLst>
              <a:ext uri="{FF2B5EF4-FFF2-40B4-BE49-F238E27FC236}">
                <a16:creationId xmlns:a16="http://schemas.microsoft.com/office/drawing/2014/main" id="{AFA16DEA-7B40-1557-B1D0-64E9391E9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03232"/>
            <a:ext cx="4008119" cy="225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7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8543B9F-64DA-B845-BC9E-5BF5D5F50D8C}"/>
              </a:ext>
            </a:extLst>
          </p:cNvPr>
          <p:cNvGraphicFramePr>
            <a:graphicFrameLocks noGrp="1"/>
          </p:cNvGraphicFramePr>
          <p:nvPr>
            <p:extLst>
              <p:ext uri="{D42A27DB-BD31-4B8C-83A1-F6EECF244321}">
                <p14:modId xmlns:p14="http://schemas.microsoft.com/office/powerpoint/2010/main" val="3002863306"/>
              </p:ext>
            </p:extLst>
          </p:nvPr>
        </p:nvGraphicFramePr>
        <p:xfrm>
          <a:off x="913246" y="988568"/>
          <a:ext cx="10766829" cy="4467035"/>
        </p:xfrm>
        <a:graphic>
          <a:graphicData uri="http://schemas.openxmlformats.org/drawingml/2006/table">
            <a:tbl>
              <a:tblPr/>
              <a:tblGrid>
                <a:gridCol w="5144468">
                  <a:extLst>
                    <a:ext uri="{9D8B030D-6E8A-4147-A177-3AD203B41FA5}">
                      <a16:colId xmlns:a16="http://schemas.microsoft.com/office/drawing/2014/main" val="1063030937"/>
                    </a:ext>
                  </a:extLst>
                </a:gridCol>
                <a:gridCol w="5622361">
                  <a:extLst>
                    <a:ext uri="{9D8B030D-6E8A-4147-A177-3AD203B41FA5}">
                      <a16:colId xmlns:a16="http://schemas.microsoft.com/office/drawing/2014/main" val="3559052208"/>
                    </a:ext>
                  </a:extLst>
                </a:gridCol>
              </a:tblGrid>
              <a:tr h="531215">
                <a:tc>
                  <a:txBody>
                    <a:bodyPr/>
                    <a:lstStyle/>
                    <a:p>
                      <a:r>
                        <a:rPr lang="hr-HR" sz="2400" b="1" dirty="0">
                          <a:latin typeface="Arial" panose="020B0604020202020204" pitchFamily="34" charset="0"/>
                          <a:cs typeface="Arial" panose="020B0604020202020204" pitchFamily="34" charset="0"/>
                        </a:rPr>
                        <a:t>Lateralno razmišljanje</a:t>
                      </a:r>
                      <a:endParaRPr lang="hr-HR" sz="2400" dirty="0">
                        <a:latin typeface="Arial" panose="020B0604020202020204" pitchFamily="34" charset="0"/>
                        <a:cs typeface="Arial" panose="020B0604020202020204" pitchFamily="34" charset="0"/>
                      </a:endParaRPr>
                    </a:p>
                  </a:txBody>
                  <a:tcPr marL="120731" marR="120731" marT="60365" marB="60365" anchor="ctr">
                    <a:lnL>
                      <a:noFill/>
                    </a:lnL>
                    <a:lnR>
                      <a:noFill/>
                    </a:lnR>
                    <a:lnT>
                      <a:noFill/>
                    </a:lnT>
                    <a:lnB>
                      <a:noFill/>
                    </a:lnB>
                    <a:noFill/>
                  </a:tcPr>
                </a:tc>
                <a:tc>
                  <a:txBody>
                    <a:bodyPr/>
                    <a:lstStyle/>
                    <a:p>
                      <a:r>
                        <a:rPr lang="hr-HR" sz="2400" b="1" dirty="0">
                          <a:latin typeface="Arial" panose="020B0604020202020204" pitchFamily="34" charset="0"/>
                          <a:cs typeface="Arial" panose="020B0604020202020204" pitchFamily="34" charset="0"/>
                        </a:rPr>
                        <a:t>Analitičko razmišljanje</a:t>
                      </a:r>
                      <a:endParaRPr lang="hr-HR" sz="2400" dirty="0">
                        <a:latin typeface="Arial" panose="020B0604020202020204" pitchFamily="34" charset="0"/>
                        <a:cs typeface="Arial" panose="020B0604020202020204" pitchFamily="34" charset="0"/>
                      </a:endParaRPr>
                    </a:p>
                  </a:txBody>
                  <a:tcPr marL="120731" marR="120731" marT="60365" marB="60365" anchor="ctr">
                    <a:lnL>
                      <a:noFill/>
                    </a:lnL>
                    <a:lnR>
                      <a:noFill/>
                    </a:lnR>
                    <a:lnT>
                      <a:noFill/>
                    </a:lnT>
                    <a:lnB>
                      <a:noFill/>
                    </a:lnB>
                    <a:noFill/>
                  </a:tcPr>
                </a:tc>
                <a:extLst>
                  <a:ext uri="{0D108BD9-81ED-4DB2-BD59-A6C34878D82A}">
                    <a16:rowId xmlns:a16="http://schemas.microsoft.com/office/drawing/2014/main" val="2010353928"/>
                  </a:ext>
                </a:extLst>
              </a:tr>
              <a:tr h="893407">
                <a:tc>
                  <a:txBody>
                    <a:bodyPr/>
                    <a:lstStyle/>
                    <a:p>
                      <a:r>
                        <a:rPr lang="hr-HR" sz="2400" dirty="0">
                          <a:latin typeface="Arial" panose="020B0604020202020204" pitchFamily="34" charset="0"/>
                          <a:cs typeface="Arial" panose="020B0604020202020204" pitchFamily="34" charset="0"/>
                        </a:rPr>
                        <a:t>+ Generira inovativna rješenja</a:t>
                      </a:r>
                    </a:p>
                  </a:txBody>
                  <a:tcPr marL="120731" marR="120731" marT="60365" marB="60365" anchor="ctr">
                    <a:lnL>
                      <a:noFill/>
                    </a:lnL>
                    <a:lnR>
                      <a:noFill/>
                    </a:lnR>
                    <a:lnT>
                      <a:noFill/>
                    </a:lnT>
                    <a:lnB>
                      <a:noFill/>
                    </a:lnB>
                    <a:noFill/>
                  </a:tcPr>
                </a:tc>
                <a:tc>
                  <a:txBody>
                    <a:bodyPr/>
                    <a:lstStyle/>
                    <a:p>
                      <a:r>
                        <a:rPr lang="hr-HR" sz="2400" dirty="0">
                          <a:latin typeface="Arial" panose="020B0604020202020204" pitchFamily="34" charset="0"/>
                          <a:cs typeface="Arial" panose="020B0604020202020204" pitchFamily="34" charset="0"/>
                        </a:rPr>
                        <a:t>+ Osigurava logičnu i provjerljivu osnovu</a:t>
                      </a:r>
                    </a:p>
                  </a:txBody>
                  <a:tcPr marL="120731" marR="120731" marT="60365" marB="60365" anchor="ctr">
                    <a:lnL>
                      <a:noFill/>
                    </a:lnL>
                    <a:lnR>
                      <a:noFill/>
                    </a:lnR>
                    <a:lnT>
                      <a:noFill/>
                    </a:lnT>
                    <a:lnB>
                      <a:noFill/>
                    </a:lnB>
                    <a:noFill/>
                  </a:tcPr>
                </a:tc>
                <a:extLst>
                  <a:ext uri="{0D108BD9-81ED-4DB2-BD59-A6C34878D82A}">
                    <a16:rowId xmlns:a16="http://schemas.microsoft.com/office/drawing/2014/main" val="3936451262"/>
                  </a:ext>
                </a:extLst>
              </a:tr>
              <a:tr h="1617791">
                <a:tc>
                  <a:txBody>
                    <a:bodyPr/>
                    <a:lstStyle/>
                    <a:p>
                      <a:r>
                        <a:rPr lang="hr-HR" sz="2400" dirty="0">
                          <a:latin typeface="Arial" panose="020B0604020202020204" pitchFamily="34" charset="0"/>
                          <a:cs typeface="Arial" panose="020B0604020202020204" pitchFamily="34" charset="0"/>
                        </a:rPr>
                        <a:t>+ Potiče kreativnost i fleksibilnost, najbolje je za inovacije i promjenu perspektive</a:t>
                      </a:r>
                    </a:p>
                  </a:txBody>
                  <a:tcPr marL="120731" marR="120731" marT="60365" marB="60365" anchor="ctr">
                    <a:lnL>
                      <a:noFill/>
                    </a:lnL>
                    <a:lnR>
                      <a:noFill/>
                    </a:lnR>
                    <a:lnT>
                      <a:noFill/>
                    </a:lnT>
                    <a:lnB>
                      <a:noFill/>
                    </a:lnB>
                    <a:noFill/>
                  </a:tcPr>
                </a:tc>
                <a:tc>
                  <a:txBody>
                    <a:bodyPr/>
                    <a:lstStyle/>
                    <a:p>
                      <a:r>
                        <a:rPr lang="pl-PL" sz="2400" dirty="0">
                          <a:latin typeface="Arial" panose="020B0604020202020204" pitchFamily="34" charset="0"/>
                          <a:cs typeface="Arial" panose="020B0604020202020204" pitchFamily="34" charset="0"/>
                        </a:rPr>
                        <a:t>+ Primjenjuje se na definirane probleme s jasnom strukturom </a:t>
                      </a:r>
                    </a:p>
                  </a:txBody>
                  <a:tcPr marL="120731" marR="120731" marT="60365" marB="60365" anchor="ctr">
                    <a:lnL>
                      <a:noFill/>
                    </a:lnL>
                    <a:lnR>
                      <a:noFill/>
                    </a:lnR>
                    <a:lnT>
                      <a:noFill/>
                    </a:lnT>
                    <a:lnB>
                      <a:noFill/>
                    </a:lnB>
                    <a:noFill/>
                  </a:tcPr>
                </a:tc>
                <a:extLst>
                  <a:ext uri="{0D108BD9-81ED-4DB2-BD59-A6C34878D82A}">
                    <a16:rowId xmlns:a16="http://schemas.microsoft.com/office/drawing/2014/main" val="3105898827"/>
                  </a:ext>
                </a:extLst>
              </a:tr>
              <a:tr h="531215">
                <a:tc>
                  <a:txBody>
                    <a:bodyPr/>
                    <a:lstStyle/>
                    <a:p>
                      <a:r>
                        <a:rPr lang="hr-HR" sz="2400" dirty="0">
                          <a:latin typeface="Arial" panose="020B0604020202020204" pitchFamily="34" charset="0"/>
                          <a:cs typeface="Arial" panose="020B0604020202020204" pitchFamily="34" charset="0"/>
                        </a:rPr>
                        <a:t>- Može proizvesti nepraktične ideje</a:t>
                      </a:r>
                    </a:p>
                  </a:txBody>
                  <a:tcPr marL="120731" marR="120731" marT="60365" marB="60365" anchor="ctr">
                    <a:lnL>
                      <a:noFill/>
                    </a:lnL>
                    <a:lnR>
                      <a:noFill/>
                    </a:lnR>
                    <a:lnT>
                      <a:noFill/>
                    </a:lnT>
                    <a:lnB>
                      <a:noFill/>
                    </a:lnB>
                    <a:noFill/>
                  </a:tcPr>
                </a:tc>
                <a:tc>
                  <a:txBody>
                    <a:bodyPr/>
                    <a:lstStyle/>
                    <a:p>
                      <a:r>
                        <a:rPr lang="hr-HR" sz="2400" dirty="0">
                          <a:latin typeface="Arial" panose="020B0604020202020204" pitchFamily="34" charset="0"/>
                          <a:cs typeface="Arial" panose="020B0604020202020204" pitchFamily="34" charset="0"/>
                        </a:rPr>
                        <a:t>- Ograničava se na linearne pristupe</a:t>
                      </a:r>
                    </a:p>
                  </a:txBody>
                  <a:tcPr marL="120731" marR="120731" marT="60365" marB="60365" anchor="ctr">
                    <a:lnL>
                      <a:noFill/>
                    </a:lnL>
                    <a:lnR>
                      <a:noFill/>
                    </a:lnR>
                    <a:lnT>
                      <a:noFill/>
                    </a:lnT>
                    <a:lnB>
                      <a:noFill/>
                    </a:lnB>
                    <a:noFill/>
                  </a:tcPr>
                </a:tc>
                <a:extLst>
                  <a:ext uri="{0D108BD9-81ED-4DB2-BD59-A6C34878D82A}">
                    <a16:rowId xmlns:a16="http://schemas.microsoft.com/office/drawing/2014/main" val="2551922650"/>
                  </a:ext>
                </a:extLst>
              </a:tr>
              <a:tr h="893407">
                <a:tc>
                  <a:txBody>
                    <a:bodyPr/>
                    <a:lstStyle/>
                    <a:p>
                      <a:pPr marL="0" indent="0">
                        <a:buFontTx/>
                        <a:buNone/>
                      </a:pPr>
                      <a:r>
                        <a:rPr lang="hr-HR" sz="2400" dirty="0">
                          <a:latin typeface="Arial" panose="020B0604020202020204" pitchFamily="34" charset="0"/>
                          <a:cs typeface="Arial" panose="020B0604020202020204" pitchFamily="34" charset="0"/>
                        </a:rPr>
                        <a:t>- Teže se primjenjuje na složene tehničke probleme</a:t>
                      </a:r>
                    </a:p>
                  </a:txBody>
                  <a:tcPr marL="120731" marR="120731" marT="60365" marB="60365" anchor="ctr">
                    <a:lnL>
                      <a:noFill/>
                    </a:lnL>
                    <a:lnR>
                      <a:noFill/>
                    </a:lnR>
                    <a:lnT>
                      <a:noFill/>
                    </a:lnT>
                    <a:lnB>
                      <a:noFill/>
                    </a:lnB>
                    <a:noFill/>
                  </a:tcPr>
                </a:tc>
                <a:tc>
                  <a:txBody>
                    <a:bodyPr/>
                    <a:lstStyle/>
                    <a:p>
                      <a:r>
                        <a:rPr lang="hr-HR" sz="2400" dirty="0">
                          <a:latin typeface="Arial" panose="020B0604020202020204" pitchFamily="34" charset="0"/>
                          <a:cs typeface="Arial" panose="020B0604020202020204" pitchFamily="34" charset="0"/>
                        </a:rPr>
                        <a:t>- Nije uvijek korisno u nepredvidivim situacijama</a:t>
                      </a:r>
                    </a:p>
                  </a:txBody>
                  <a:tcPr marL="120731" marR="120731" marT="60365" marB="60365" anchor="ctr">
                    <a:lnL>
                      <a:noFill/>
                    </a:lnL>
                    <a:lnR>
                      <a:noFill/>
                    </a:lnR>
                    <a:lnT>
                      <a:noFill/>
                    </a:lnT>
                    <a:lnB>
                      <a:noFill/>
                    </a:lnB>
                    <a:noFill/>
                  </a:tcPr>
                </a:tc>
                <a:extLst>
                  <a:ext uri="{0D108BD9-81ED-4DB2-BD59-A6C34878D82A}">
                    <a16:rowId xmlns:a16="http://schemas.microsoft.com/office/drawing/2014/main" val="4281941793"/>
                  </a:ext>
                </a:extLst>
              </a:tr>
            </a:tbl>
          </a:graphicData>
        </a:graphic>
      </p:graphicFrame>
    </p:spTree>
    <p:extLst>
      <p:ext uri="{BB962C8B-B14F-4D97-AF65-F5344CB8AC3E}">
        <p14:creationId xmlns:p14="http://schemas.microsoft.com/office/powerpoint/2010/main" val="3900335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D80885-6312-B5FB-520F-D4FD5EBB55CE}"/>
              </a:ext>
            </a:extLst>
          </p:cNvPr>
          <p:cNvSpPr>
            <a:spLocks noGrp="1"/>
          </p:cNvSpPr>
          <p:nvPr>
            <p:ph type="title"/>
          </p:nvPr>
        </p:nvSpPr>
        <p:spPr>
          <a:xfrm>
            <a:off x="1043631" y="809898"/>
            <a:ext cx="10173010" cy="1554480"/>
          </a:xfrm>
        </p:spPr>
        <p:txBody>
          <a:bodyPr anchor="ctr">
            <a:normAutofit/>
          </a:bodyPr>
          <a:lstStyle/>
          <a:p>
            <a:r>
              <a:rPr lang="hr-HR" sz="4800" dirty="0"/>
              <a:t>Kako koristiti lateralno razmišljanje?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92C5CCA-D340-5FCC-EF64-27148DDCBA43}"/>
              </a:ext>
            </a:extLst>
          </p:cNvPr>
          <p:cNvGraphicFramePr>
            <a:graphicFrameLocks noGrp="1"/>
          </p:cNvGraphicFramePr>
          <p:nvPr>
            <p:ph idx="1"/>
            <p:extLst>
              <p:ext uri="{D42A27DB-BD31-4B8C-83A1-F6EECF244321}">
                <p14:modId xmlns:p14="http://schemas.microsoft.com/office/powerpoint/2010/main" val="11272461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372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1454-E3E1-FEE1-DA16-AF03185DECDC}"/>
              </a:ext>
            </a:extLst>
          </p:cNvPr>
          <p:cNvSpPr>
            <a:spLocks noGrp="1"/>
          </p:cNvSpPr>
          <p:nvPr>
            <p:ph type="title"/>
          </p:nvPr>
        </p:nvSpPr>
        <p:spPr/>
        <p:txBody>
          <a:bodyPr/>
          <a:lstStyle/>
          <a:p>
            <a:r>
              <a:rPr lang="hr-HR" dirty="0"/>
              <a:t>Lateralno razmišljanje - Primjer 1</a:t>
            </a:r>
          </a:p>
        </p:txBody>
      </p:sp>
      <p:sp>
        <p:nvSpPr>
          <p:cNvPr id="3" name="Content Placeholder 2">
            <a:extLst>
              <a:ext uri="{FF2B5EF4-FFF2-40B4-BE49-F238E27FC236}">
                <a16:creationId xmlns:a16="http://schemas.microsoft.com/office/drawing/2014/main" id="{A15E4597-B834-7CB2-9D45-DB9C912E7B01}"/>
              </a:ext>
            </a:extLst>
          </p:cNvPr>
          <p:cNvSpPr>
            <a:spLocks noGrp="1"/>
          </p:cNvSpPr>
          <p:nvPr>
            <p:ph idx="1"/>
          </p:nvPr>
        </p:nvSpPr>
        <p:spPr/>
        <p:txBody>
          <a:bodyPr/>
          <a:lstStyle/>
          <a:p>
            <a:r>
              <a:rPr lang="hr-HR" b="1" dirty="0"/>
              <a:t>Problem: </a:t>
            </a:r>
            <a:r>
              <a:rPr lang="hr-HR" dirty="0"/>
              <a:t>Učenici često ne predaju domaću zadaću na vrijeme.</a:t>
            </a:r>
          </a:p>
          <a:p>
            <a:r>
              <a:rPr lang="hr-HR" b="1" dirty="0"/>
              <a:t>Uobičajeni pristup: </a:t>
            </a:r>
            <a:r>
              <a:rPr lang="hr-HR" dirty="0"/>
              <a:t>Uvesti strože kazne ili produžiti rokove.</a:t>
            </a:r>
          </a:p>
          <a:p>
            <a:r>
              <a:rPr lang="hr-HR" b="1" dirty="0"/>
              <a:t>Lateralno razmišljanje</a:t>
            </a:r>
            <a:r>
              <a:rPr lang="hr-HR" dirty="0"/>
              <a:t>: Zadaće mogu biti timski izazov ili igre, studenti surađuju na projektu i međusobno se boduju.</a:t>
            </a:r>
          </a:p>
        </p:txBody>
      </p:sp>
    </p:spTree>
    <p:extLst>
      <p:ext uri="{BB962C8B-B14F-4D97-AF65-F5344CB8AC3E}">
        <p14:creationId xmlns:p14="http://schemas.microsoft.com/office/powerpoint/2010/main" val="96371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E44D-7B5B-6F27-5BF6-334D834D7A58}"/>
              </a:ext>
            </a:extLst>
          </p:cNvPr>
          <p:cNvSpPr>
            <a:spLocks noGrp="1"/>
          </p:cNvSpPr>
          <p:nvPr>
            <p:ph type="title"/>
          </p:nvPr>
        </p:nvSpPr>
        <p:spPr/>
        <p:txBody>
          <a:bodyPr/>
          <a:lstStyle/>
          <a:p>
            <a:r>
              <a:rPr lang="hr-HR" dirty="0"/>
              <a:t>Lateralno razmišljanje - Primjer 2</a:t>
            </a:r>
          </a:p>
        </p:txBody>
      </p:sp>
      <p:sp>
        <p:nvSpPr>
          <p:cNvPr id="3" name="Content Placeholder 2">
            <a:extLst>
              <a:ext uri="{FF2B5EF4-FFF2-40B4-BE49-F238E27FC236}">
                <a16:creationId xmlns:a16="http://schemas.microsoft.com/office/drawing/2014/main" id="{97173E2D-AB99-B329-386B-1B3D597B3698}"/>
              </a:ext>
            </a:extLst>
          </p:cNvPr>
          <p:cNvSpPr>
            <a:spLocks noGrp="1"/>
          </p:cNvSpPr>
          <p:nvPr>
            <p:ph idx="1"/>
          </p:nvPr>
        </p:nvSpPr>
        <p:spPr/>
        <p:txBody>
          <a:bodyPr/>
          <a:lstStyle/>
          <a:p>
            <a:r>
              <a:rPr lang="hr-HR" b="1" dirty="0"/>
              <a:t>Problem: </a:t>
            </a:r>
            <a:r>
              <a:rPr lang="hr-HR" dirty="0"/>
              <a:t>Vozači prebrzo voze.</a:t>
            </a:r>
          </a:p>
          <a:p>
            <a:r>
              <a:rPr lang="hr-HR" b="1" dirty="0"/>
              <a:t>Uobičajeni pristup: </a:t>
            </a:r>
            <a:r>
              <a:rPr lang="hr-HR" dirty="0"/>
              <a:t>Postavljanje prometnih znakova ili policijskih patrola.</a:t>
            </a:r>
          </a:p>
          <a:p>
            <a:r>
              <a:rPr lang="hr-HR" b="1" dirty="0"/>
              <a:t>Lateralno razmišljanje: </a:t>
            </a:r>
            <a:r>
              <a:rPr lang="hr-HR" dirty="0"/>
              <a:t>Postaviti na ceste optičke iluzije (npr. 3D zebre) koje stvaraju dojam prepreka i usporavaju vozače.</a:t>
            </a:r>
          </a:p>
        </p:txBody>
      </p:sp>
    </p:spTree>
    <p:extLst>
      <p:ext uri="{BB962C8B-B14F-4D97-AF65-F5344CB8AC3E}">
        <p14:creationId xmlns:p14="http://schemas.microsoft.com/office/powerpoint/2010/main" val="2677989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AAF0-EDD9-65E4-DCEA-4585554DD229}"/>
              </a:ext>
            </a:extLst>
          </p:cNvPr>
          <p:cNvSpPr>
            <a:spLocks noGrp="1"/>
          </p:cNvSpPr>
          <p:nvPr>
            <p:ph type="title"/>
          </p:nvPr>
        </p:nvSpPr>
        <p:spPr/>
        <p:txBody>
          <a:bodyPr/>
          <a:lstStyle/>
          <a:p>
            <a:r>
              <a:rPr lang="hr-HR" dirty="0"/>
              <a:t>Lateralno razmišljanje - Primjer 3</a:t>
            </a:r>
          </a:p>
        </p:txBody>
      </p:sp>
      <p:sp>
        <p:nvSpPr>
          <p:cNvPr id="3" name="Content Placeholder 2">
            <a:extLst>
              <a:ext uri="{FF2B5EF4-FFF2-40B4-BE49-F238E27FC236}">
                <a16:creationId xmlns:a16="http://schemas.microsoft.com/office/drawing/2014/main" id="{DC4FFD70-3970-3723-1351-8E9B8E183EC5}"/>
              </a:ext>
            </a:extLst>
          </p:cNvPr>
          <p:cNvSpPr>
            <a:spLocks noGrp="1"/>
          </p:cNvSpPr>
          <p:nvPr>
            <p:ph idx="1"/>
          </p:nvPr>
        </p:nvSpPr>
        <p:spPr/>
        <p:txBody>
          <a:bodyPr/>
          <a:lstStyle/>
          <a:p>
            <a:r>
              <a:rPr lang="hr-HR" b="1" dirty="0"/>
              <a:t>Problem: </a:t>
            </a:r>
            <a:r>
              <a:rPr lang="hr-HR" dirty="0"/>
              <a:t>Gosti se žale na dugo čekanje hrane.</a:t>
            </a:r>
          </a:p>
          <a:p>
            <a:r>
              <a:rPr lang="hr-HR" b="1" dirty="0"/>
              <a:t>Uobičajeni pristup: </a:t>
            </a:r>
            <a:r>
              <a:rPr lang="hr-HR" dirty="0"/>
              <a:t>Zaposliti više osoblja ili unaprijediti kuhinjsku opremu.</a:t>
            </a:r>
          </a:p>
          <a:p>
            <a:r>
              <a:rPr lang="hr-HR" b="1" dirty="0"/>
              <a:t>Lateralno razmišljanje: </a:t>
            </a:r>
            <a:r>
              <a:rPr lang="hr-HR" dirty="0"/>
              <a:t>Gosti sami sudjeluju u završnim koracima pripreme hrane (jednak način razmišljanja je primijenjen na samostalno slaganje namještaja u IKEA-i).</a:t>
            </a:r>
          </a:p>
        </p:txBody>
      </p:sp>
    </p:spTree>
    <p:extLst>
      <p:ext uri="{BB962C8B-B14F-4D97-AF65-F5344CB8AC3E}">
        <p14:creationId xmlns:p14="http://schemas.microsoft.com/office/powerpoint/2010/main" val="1768946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8AF0-AF55-90B5-D608-6FC4050F1BFE}"/>
              </a:ext>
            </a:extLst>
          </p:cNvPr>
          <p:cNvSpPr>
            <a:spLocks noGrp="1"/>
          </p:cNvSpPr>
          <p:nvPr>
            <p:ph type="title"/>
          </p:nvPr>
        </p:nvSpPr>
        <p:spPr/>
        <p:txBody>
          <a:bodyPr/>
          <a:lstStyle/>
          <a:p>
            <a:r>
              <a:rPr lang="hr-HR" dirty="0"/>
              <a:t>Lateralno razmišljanje - Primjer 4</a:t>
            </a:r>
          </a:p>
        </p:txBody>
      </p:sp>
      <p:sp>
        <p:nvSpPr>
          <p:cNvPr id="3" name="Content Placeholder 2">
            <a:extLst>
              <a:ext uri="{FF2B5EF4-FFF2-40B4-BE49-F238E27FC236}">
                <a16:creationId xmlns:a16="http://schemas.microsoft.com/office/drawing/2014/main" id="{1BAFFB3B-B701-3CA8-BE22-817CC30F22CF}"/>
              </a:ext>
            </a:extLst>
          </p:cNvPr>
          <p:cNvSpPr>
            <a:spLocks noGrp="1"/>
          </p:cNvSpPr>
          <p:nvPr>
            <p:ph idx="1"/>
          </p:nvPr>
        </p:nvSpPr>
        <p:spPr/>
        <p:txBody>
          <a:bodyPr/>
          <a:lstStyle/>
          <a:p>
            <a:r>
              <a:rPr lang="hr-HR" b="1" dirty="0"/>
              <a:t>Problem: </a:t>
            </a:r>
            <a:r>
              <a:rPr lang="hr-HR" dirty="0"/>
              <a:t>Mnogi studenti imaju problema s ispunjavanjem svojih obveza zbog lošeg upravljanja vremenom.</a:t>
            </a:r>
          </a:p>
          <a:p>
            <a:r>
              <a:rPr lang="hr-HR" b="1" dirty="0"/>
              <a:t>Uobičajeni pristup: </a:t>
            </a:r>
            <a:r>
              <a:rPr lang="hr-HR" dirty="0"/>
              <a:t>Korištenje klasičnih metoda planiranja vremena poput izrade tjednog rasporeda ili korištenja aplikacija za planiranje.</a:t>
            </a:r>
          </a:p>
          <a:p>
            <a:r>
              <a:rPr lang="hr-HR" b="1" dirty="0"/>
              <a:t>Lateralno razmišljanje: </a:t>
            </a:r>
            <a:r>
              <a:rPr lang="hr-HR" dirty="0"/>
              <a:t>?</a:t>
            </a:r>
          </a:p>
        </p:txBody>
      </p:sp>
    </p:spTree>
    <p:extLst>
      <p:ext uri="{BB962C8B-B14F-4D97-AF65-F5344CB8AC3E}">
        <p14:creationId xmlns:p14="http://schemas.microsoft.com/office/powerpoint/2010/main" val="160211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D6CC"/>
        </a:solidFill>
        <a:effectLst/>
      </p:bgPr>
    </p:bg>
    <p:spTree>
      <p:nvGrpSpPr>
        <p:cNvPr id="1" name=""/>
        <p:cNvGrpSpPr/>
        <p:nvPr/>
      </p:nvGrpSpPr>
      <p:grpSpPr>
        <a:xfrm>
          <a:off x="0" y="0"/>
          <a:ext cx="0" cy="0"/>
          <a:chOff x="0" y="0"/>
          <a:chExt cx="0" cy="0"/>
        </a:xfrm>
      </p:grpSpPr>
      <p:pic>
        <p:nvPicPr>
          <p:cNvPr id="3074" name="Picture 2" descr="Get a Jump on Brain Drain — Full Scale Productions | Charlotte, NC Video  Production, Post-Production, Green Screen Stu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337" y="601250"/>
            <a:ext cx="4752584" cy="47525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459266"/>
            <a:ext cx="12192000" cy="1227550"/>
          </a:xfrm>
          <a:prstGeom prst="rect">
            <a:avLst/>
          </a:prstGeom>
          <a:solidFill>
            <a:srgbClr val="FFFFFF">
              <a:alpha val="5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dirty="0">
                <a:solidFill>
                  <a:schemeClr val="tx1"/>
                </a:solidFill>
                <a:latin typeface="Arial" panose="020B0604020202020204" pitchFamily="34" charset="0"/>
                <a:cs typeface="Arial" panose="020B0604020202020204" pitchFamily="34" charset="0"/>
              </a:rPr>
              <a:t>Teži otprilike </a:t>
            </a:r>
            <a:r>
              <a:rPr lang="en-US" sz="3600" dirty="0">
                <a:solidFill>
                  <a:schemeClr val="tx1"/>
                </a:solidFill>
                <a:latin typeface="Arial" panose="020B0604020202020204" pitchFamily="34" charset="0"/>
                <a:cs typeface="Arial" panose="020B0604020202020204" pitchFamily="34" charset="0"/>
              </a:rPr>
              <a:t>1</a:t>
            </a:r>
            <a:r>
              <a:rPr lang="hr-HR" sz="3600" dirty="0">
                <a:solidFill>
                  <a:schemeClr val="tx1"/>
                </a:solidFill>
                <a:latin typeface="Arial" panose="020B0604020202020204" pitchFamily="34" charset="0"/>
                <a:cs typeface="Arial" panose="020B0604020202020204" pitchFamily="34" charset="0"/>
              </a:rPr>
              <a:t>,</a:t>
            </a:r>
            <a:r>
              <a:rPr lang="en-US" sz="3600" dirty="0">
                <a:solidFill>
                  <a:schemeClr val="tx1"/>
                </a:solidFill>
                <a:latin typeface="Arial" panose="020B0604020202020204" pitchFamily="34" charset="0"/>
                <a:cs typeface="Arial" panose="020B0604020202020204" pitchFamily="34" charset="0"/>
              </a:rPr>
              <a:t>3 kg</a:t>
            </a:r>
            <a:r>
              <a:rPr lang="hr-HR" sz="3600" dirty="0">
                <a:solidFill>
                  <a:schemeClr val="tx1"/>
                </a:solidFill>
                <a:latin typeface="Arial" panose="020B0604020202020204" pitchFamily="34" charset="0"/>
                <a:cs typeface="Arial" panose="020B0604020202020204" pitchFamily="34" charset="0"/>
              </a:rPr>
              <a:t>. </a:t>
            </a:r>
            <a:br>
              <a:rPr lang="hr-HR" sz="3600" dirty="0">
                <a:solidFill>
                  <a:schemeClr val="tx1"/>
                </a:solidFill>
                <a:latin typeface="Arial" panose="020B0604020202020204" pitchFamily="34" charset="0"/>
                <a:cs typeface="Arial" panose="020B0604020202020204" pitchFamily="34" charset="0"/>
              </a:rPr>
            </a:br>
            <a:r>
              <a:rPr lang="en-US" sz="3600" dirty="0" err="1">
                <a:solidFill>
                  <a:schemeClr val="tx1"/>
                </a:solidFill>
                <a:latin typeface="Arial" panose="020B0604020202020204" pitchFamily="34" charset="0"/>
                <a:cs typeface="Arial" panose="020B0604020202020204" pitchFamily="34" charset="0"/>
              </a:rPr>
              <a:t>Koristi</a:t>
            </a:r>
            <a:r>
              <a:rPr lang="en-US" sz="3600" dirty="0">
                <a:solidFill>
                  <a:schemeClr val="tx1"/>
                </a:solidFill>
                <a:latin typeface="Arial" panose="020B0604020202020204" pitchFamily="34" charset="0"/>
                <a:cs typeface="Arial" panose="020B0604020202020204" pitchFamily="34" charset="0"/>
              </a:rPr>
              <a:t> 10 puta </a:t>
            </a:r>
            <a:r>
              <a:rPr lang="en-US" sz="3600" dirty="0" err="1">
                <a:solidFill>
                  <a:schemeClr val="tx1"/>
                </a:solidFill>
                <a:latin typeface="Arial" panose="020B0604020202020204" pitchFamily="34" charset="0"/>
                <a:cs typeface="Arial" panose="020B0604020202020204" pitchFamily="34" charset="0"/>
              </a:rPr>
              <a:t>više</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energije</a:t>
            </a:r>
            <a:r>
              <a:rPr lang="en-US" sz="3600" dirty="0">
                <a:solidFill>
                  <a:schemeClr val="tx1"/>
                </a:solidFill>
                <a:latin typeface="Arial" panose="020B0604020202020204" pitchFamily="34" charset="0"/>
                <a:cs typeface="Arial" panose="020B0604020202020204" pitchFamily="34" charset="0"/>
              </a:rPr>
              <a:t> po </a:t>
            </a:r>
            <a:r>
              <a:rPr lang="en-US" sz="3600" dirty="0" err="1">
                <a:solidFill>
                  <a:schemeClr val="tx1"/>
                </a:solidFill>
                <a:latin typeface="Arial" panose="020B0604020202020204" pitchFamily="34" charset="0"/>
                <a:cs typeface="Arial" panose="020B0604020202020204" pitchFamily="34" charset="0"/>
              </a:rPr>
              <a:t>težini</a:t>
            </a:r>
            <a:r>
              <a:rPr lang="en-US" sz="3600" dirty="0">
                <a:solidFill>
                  <a:schemeClr val="tx1"/>
                </a:solidFill>
                <a:latin typeface="Arial" panose="020B0604020202020204" pitchFamily="34" charset="0"/>
                <a:cs typeface="Arial" panose="020B0604020202020204" pitchFamily="34" charset="0"/>
              </a:rPr>
              <a:t> od </a:t>
            </a:r>
            <a:r>
              <a:rPr lang="en-US" sz="3600" dirty="0" err="1">
                <a:solidFill>
                  <a:schemeClr val="tx1"/>
                </a:solidFill>
                <a:latin typeface="Arial" panose="020B0604020202020204" pitchFamily="34" charset="0"/>
                <a:cs typeface="Arial" panose="020B0604020202020204" pitchFamily="34" charset="0"/>
              </a:rPr>
              <a:t>ostatka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tijela</a:t>
            </a:r>
            <a:r>
              <a:rPr lang="hr-HR" sz="3600" dirty="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392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r-HR" dirty="0"/>
              <a:t>Pamćenje</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4118345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826" y="1112969"/>
            <a:ext cx="3937298" cy="4166010"/>
          </a:xfrm>
        </p:spPr>
        <p:txBody>
          <a:bodyPr>
            <a:normAutofit/>
          </a:bodyPr>
          <a:lstStyle/>
          <a:p>
            <a:r>
              <a:rPr lang="hr-HR">
                <a:solidFill>
                  <a:srgbClr val="FFFFFF"/>
                </a:solidFill>
              </a:rPr>
              <a:t>Radno pamćenje</a:t>
            </a:r>
            <a:endParaRPr lang="en-US">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a:lnSpc>
                <a:spcPct val="110000"/>
              </a:lnSpc>
            </a:pPr>
            <a:r>
              <a:rPr lang="en-US" sz="2000" b="1" dirty="0" err="1"/>
              <a:t>Radno</a:t>
            </a:r>
            <a:r>
              <a:rPr lang="en-US" sz="2000" b="1" dirty="0"/>
              <a:t> </a:t>
            </a:r>
            <a:r>
              <a:rPr lang="en-US" sz="2000" b="1" dirty="0" err="1"/>
              <a:t>pamćenje</a:t>
            </a:r>
            <a:r>
              <a:rPr lang="en-US" sz="2000" b="1" dirty="0"/>
              <a:t> </a:t>
            </a:r>
            <a:r>
              <a:rPr lang="en-US" sz="2000" dirty="0"/>
              <a:t>je </a:t>
            </a:r>
            <a:r>
              <a:rPr lang="en-US" sz="2000" dirty="0" err="1"/>
              <a:t>dio</a:t>
            </a:r>
            <a:r>
              <a:rPr lang="en-US" sz="2000" dirty="0"/>
              <a:t> </a:t>
            </a:r>
            <a:r>
              <a:rPr lang="en-US" sz="2000" dirty="0" err="1"/>
              <a:t>pamćenja</a:t>
            </a:r>
            <a:r>
              <a:rPr lang="en-US" sz="2000" dirty="0"/>
              <a:t> koji </a:t>
            </a:r>
            <a:r>
              <a:rPr lang="en-US" sz="2000" dirty="0" err="1"/>
              <a:t>ima</a:t>
            </a:r>
            <a:r>
              <a:rPr lang="en-US" sz="2000" dirty="0"/>
              <a:t> </a:t>
            </a:r>
            <a:r>
              <a:rPr lang="en-US" sz="2000" dirty="0" err="1"/>
              <a:t>veze</a:t>
            </a:r>
            <a:r>
              <a:rPr lang="en-US" sz="2000" dirty="0"/>
              <a:t> s </a:t>
            </a:r>
            <a:r>
              <a:rPr lang="en-US" sz="2000" dirty="0" err="1"/>
              <a:t>onim</a:t>
            </a:r>
            <a:r>
              <a:rPr lang="en-US" sz="2000" dirty="0"/>
              <a:t> </a:t>
            </a:r>
            <a:r>
              <a:rPr lang="en-US" sz="2000" dirty="0" err="1"/>
              <a:t>što</a:t>
            </a:r>
            <a:r>
              <a:rPr lang="en-US" sz="2000" dirty="0"/>
              <a:t> </a:t>
            </a:r>
            <a:r>
              <a:rPr lang="en-US" sz="2000" dirty="0" err="1"/>
              <a:t>trenutno</a:t>
            </a:r>
            <a:r>
              <a:rPr lang="en-US" sz="2000" dirty="0"/>
              <a:t> </a:t>
            </a:r>
            <a:r>
              <a:rPr lang="en-US" sz="2000" dirty="0" err="1"/>
              <a:t>i</a:t>
            </a:r>
            <a:r>
              <a:rPr lang="en-US" sz="2000" dirty="0"/>
              <a:t> </a:t>
            </a:r>
            <a:r>
              <a:rPr lang="en-US" sz="2000" dirty="0" err="1"/>
              <a:t>svjesno</a:t>
            </a:r>
            <a:r>
              <a:rPr lang="en-US" sz="2000" dirty="0"/>
              <a:t> </a:t>
            </a:r>
            <a:r>
              <a:rPr lang="en-US" sz="2000" dirty="0" err="1"/>
              <a:t>obrađujete</a:t>
            </a:r>
            <a:r>
              <a:rPr lang="en-US" sz="2000" dirty="0"/>
              <a:t> u </a:t>
            </a:r>
            <a:r>
              <a:rPr lang="en-US" sz="2000" dirty="0" err="1"/>
              <a:t>svom</a:t>
            </a:r>
            <a:r>
              <a:rPr lang="en-US" sz="2000" dirty="0"/>
              <a:t> </a:t>
            </a:r>
            <a:r>
              <a:rPr lang="en-US" sz="2000" dirty="0" err="1"/>
              <a:t>umu</a:t>
            </a:r>
            <a:r>
              <a:rPr lang="en-US" sz="2000" dirty="0"/>
              <a:t>.</a:t>
            </a:r>
          </a:p>
          <a:p>
            <a:pPr>
              <a:lnSpc>
                <a:spcPct val="110000"/>
              </a:lnSpc>
            </a:pPr>
            <a:r>
              <a:rPr lang="en-US" sz="2000" dirty="0" err="1"/>
              <a:t>Središte</a:t>
            </a:r>
            <a:r>
              <a:rPr lang="en-US" sz="2000" dirty="0"/>
              <a:t> je </a:t>
            </a:r>
            <a:r>
              <a:rPr lang="en-US" sz="2000" dirty="0" err="1"/>
              <a:t>izvan</a:t>
            </a:r>
            <a:r>
              <a:rPr lang="en-US" sz="2000" dirty="0"/>
              <a:t> </a:t>
            </a:r>
            <a:r>
              <a:rPr lang="en-US" sz="2000" dirty="0" err="1"/>
              <a:t>prefrontalnog</a:t>
            </a:r>
            <a:r>
              <a:rPr lang="en-US" sz="2000" dirty="0"/>
              <a:t> </a:t>
            </a:r>
            <a:r>
              <a:rPr lang="en-US" sz="2000" dirty="0" err="1"/>
              <a:t>korteksa</a:t>
            </a:r>
            <a:r>
              <a:rPr lang="hr-HR" sz="2000" dirty="0"/>
              <a:t>.</a:t>
            </a:r>
            <a:endParaRPr lang="en-US" sz="2000" dirty="0"/>
          </a:p>
          <a:p>
            <a:pPr>
              <a:lnSpc>
                <a:spcPct val="110000"/>
              </a:lnSpc>
            </a:pPr>
            <a:r>
              <a:rPr lang="en-US" sz="2000" dirty="0" err="1"/>
              <a:t>Istraživači</a:t>
            </a:r>
            <a:r>
              <a:rPr lang="en-US" sz="2000" dirty="0"/>
              <a:t> </a:t>
            </a:r>
            <a:r>
              <a:rPr lang="en-US" sz="2000" dirty="0" err="1"/>
              <a:t>su</a:t>
            </a:r>
            <a:r>
              <a:rPr lang="en-US" sz="2000" dirty="0"/>
              <a:t> </a:t>
            </a:r>
            <a:r>
              <a:rPr lang="en-US" sz="2000" dirty="0" err="1"/>
              <a:t>prije</a:t>
            </a:r>
            <a:r>
              <a:rPr lang="en-US" sz="2000" dirty="0"/>
              <a:t> </a:t>
            </a:r>
            <a:r>
              <a:rPr lang="en-US" sz="2000" dirty="0" err="1"/>
              <a:t>mislili</a:t>
            </a:r>
            <a:r>
              <a:rPr lang="en-US" sz="2000" dirty="0"/>
              <a:t> da </a:t>
            </a:r>
            <a:r>
              <a:rPr lang="en-US" sz="2000" dirty="0" err="1"/>
              <a:t>na</a:t>
            </a:r>
            <a:r>
              <a:rPr lang="hr-HR" sz="2000" dirty="0" err="1"/>
              <a:t>še</a:t>
            </a:r>
            <a:r>
              <a:rPr lang="en-US" sz="2000" dirty="0"/>
              <a:t> </a:t>
            </a:r>
            <a:r>
              <a:rPr lang="en-US" sz="2000" dirty="0" err="1"/>
              <a:t>radn</a:t>
            </a:r>
            <a:r>
              <a:rPr lang="hr-HR" sz="2000" dirty="0"/>
              <a:t>o pamćenje</a:t>
            </a:r>
            <a:r>
              <a:rPr lang="en-US" sz="2000" dirty="0"/>
              <a:t> </a:t>
            </a:r>
            <a:r>
              <a:rPr lang="en-US" sz="2000" dirty="0" err="1"/>
              <a:t>može</a:t>
            </a:r>
            <a:r>
              <a:rPr lang="en-US" sz="2000" dirty="0"/>
              <a:t> </a:t>
            </a:r>
            <a:r>
              <a:rPr lang="en-US" sz="2000" dirty="0" err="1"/>
              <a:t>zadržati</a:t>
            </a:r>
            <a:r>
              <a:rPr lang="en-US" sz="2000" dirty="0"/>
              <a:t> </a:t>
            </a:r>
            <a:r>
              <a:rPr lang="en-US" sz="2000" dirty="0" err="1"/>
              <a:t>oko</a:t>
            </a:r>
            <a:r>
              <a:rPr lang="en-US" sz="2000" dirty="0"/>
              <a:t> </a:t>
            </a:r>
            <a:r>
              <a:rPr lang="en-US" sz="2000" dirty="0" err="1"/>
              <a:t>sedam</a:t>
            </a:r>
            <a:r>
              <a:rPr lang="en-US" sz="2000" dirty="0"/>
              <a:t> </a:t>
            </a:r>
            <a:r>
              <a:rPr lang="en-US" sz="2000" dirty="0" err="1"/>
              <a:t>stavki</a:t>
            </a:r>
            <a:r>
              <a:rPr lang="en-US" sz="2000" dirty="0"/>
              <a:t> </a:t>
            </a:r>
            <a:r>
              <a:rPr lang="en-US" sz="2000" dirty="0" err="1"/>
              <a:t>ili</a:t>
            </a:r>
            <a:r>
              <a:rPr lang="en-US" sz="2000" dirty="0"/>
              <a:t> </a:t>
            </a:r>
            <a:r>
              <a:rPr lang="en-US" sz="2000" dirty="0" err="1"/>
              <a:t>dijelova</a:t>
            </a:r>
            <a:r>
              <a:rPr lang="en-US" sz="2000" dirty="0"/>
              <a:t>, </a:t>
            </a:r>
            <a:r>
              <a:rPr lang="en-US" sz="2000" dirty="0" err="1"/>
              <a:t>ali</a:t>
            </a:r>
            <a:r>
              <a:rPr lang="en-US" sz="2000" dirty="0"/>
              <a:t> </a:t>
            </a:r>
            <a:r>
              <a:rPr lang="en-US" sz="2000" dirty="0" err="1"/>
              <a:t>sada</a:t>
            </a:r>
            <a:r>
              <a:rPr lang="en-US" sz="2000" dirty="0"/>
              <a:t> je </a:t>
            </a:r>
            <a:r>
              <a:rPr lang="en-US" sz="2000" dirty="0" err="1"/>
              <a:t>široko</a:t>
            </a:r>
            <a:r>
              <a:rPr lang="en-US" sz="2000" dirty="0"/>
              <a:t> </a:t>
            </a:r>
            <a:r>
              <a:rPr lang="en-US" sz="2000" dirty="0" err="1"/>
              <a:t>rasprostranjeno</a:t>
            </a:r>
            <a:r>
              <a:rPr lang="en-US" sz="2000" dirty="0"/>
              <a:t> </a:t>
            </a:r>
            <a:r>
              <a:rPr lang="en-US" sz="2000" dirty="0" err="1"/>
              <a:t>mišljenje</a:t>
            </a:r>
            <a:r>
              <a:rPr lang="en-US" sz="2000" dirty="0"/>
              <a:t> da </a:t>
            </a:r>
            <a:r>
              <a:rPr lang="en-US" sz="2000" b="1" dirty="0" err="1"/>
              <a:t>radn</a:t>
            </a:r>
            <a:r>
              <a:rPr lang="hr-HR" sz="2000" b="1" dirty="0"/>
              <a:t>o pamćenje </a:t>
            </a:r>
            <a:r>
              <a:rPr lang="en-US" sz="2000" b="1" dirty="0" err="1"/>
              <a:t>sadrži</a:t>
            </a:r>
            <a:r>
              <a:rPr lang="en-US" sz="2000" b="1" dirty="0"/>
              <a:t> </a:t>
            </a:r>
            <a:r>
              <a:rPr lang="en-US" sz="2000" b="1" dirty="0" err="1"/>
              <a:t>samo</a:t>
            </a:r>
            <a:r>
              <a:rPr lang="en-US" sz="2000" b="1" dirty="0"/>
              <a:t> </a:t>
            </a:r>
            <a:r>
              <a:rPr lang="en-US" sz="2000" b="1" dirty="0" err="1"/>
              <a:t>četiri</a:t>
            </a:r>
            <a:r>
              <a:rPr lang="en-US" sz="2000" b="1" dirty="0"/>
              <a:t> </a:t>
            </a:r>
            <a:r>
              <a:rPr lang="en-US" sz="2000" b="1" dirty="0" err="1"/>
              <a:t>komada</a:t>
            </a:r>
            <a:r>
              <a:rPr lang="en-US" sz="2000" b="1" dirty="0"/>
              <a:t> </a:t>
            </a:r>
            <a:r>
              <a:rPr lang="en-US" sz="2000" b="1" dirty="0" err="1"/>
              <a:t>informacija</a:t>
            </a:r>
            <a:r>
              <a:rPr lang="en-US" sz="2000" dirty="0"/>
              <a:t>.</a:t>
            </a:r>
          </a:p>
          <a:p>
            <a:pPr>
              <a:lnSpc>
                <a:spcPct val="110000"/>
              </a:lnSpc>
            </a:pPr>
            <a:r>
              <a:rPr lang="en-US" sz="2000" dirty="0" err="1"/>
              <a:t>Znamo</a:t>
            </a:r>
            <a:r>
              <a:rPr lang="en-US" sz="2000" dirty="0"/>
              <a:t> da je </a:t>
            </a:r>
            <a:r>
              <a:rPr lang="en-US" sz="2000" b="1" dirty="0" err="1"/>
              <a:t>kratkoročno</a:t>
            </a:r>
            <a:r>
              <a:rPr lang="en-US" sz="2000" b="1" dirty="0"/>
              <a:t> </a:t>
            </a:r>
            <a:r>
              <a:rPr lang="en-US" sz="2000" b="1" dirty="0" err="1"/>
              <a:t>pamćenje</a:t>
            </a:r>
            <a:r>
              <a:rPr lang="en-US" sz="2000" b="1" dirty="0"/>
              <a:t> </a:t>
            </a:r>
            <a:r>
              <a:rPr lang="en-US" sz="2000" dirty="0" err="1"/>
              <a:t>nešto</a:t>
            </a:r>
            <a:r>
              <a:rPr lang="en-US" sz="2000" dirty="0"/>
              <a:t> </a:t>
            </a:r>
            <a:r>
              <a:rPr lang="en-US" sz="2000" dirty="0" err="1"/>
              <a:t>poput</a:t>
            </a:r>
            <a:r>
              <a:rPr lang="en-US" sz="2000" dirty="0"/>
              <a:t> </a:t>
            </a:r>
            <a:r>
              <a:rPr lang="en-US" sz="2000" dirty="0" err="1"/>
              <a:t>neučinkovite</a:t>
            </a:r>
            <a:r>
              <a:rPr lang="en-US" sz="2000" dirty="0"/>
              <a:t> </a:t>
            </a:r>
            <a:r>
              <a:rPr lang="en-US" sz="2000" dirty="0" err="1"/>
              <a:t>mentalne</a:t>
            </a:r>
            <a:r>
              <a:rPr lang="en-US" sz="2000" dirty="0"/>
              <a:t> </a:t>
            </a:r>
            <a:r>
              <a:rPr lang="en-US" sz="2000" dirty="0" err="1"/>
              <a:t>ploče</a:t>
            </a:r>
            <a:r>
              <a:rPr lang="en-US" sz="2000" dirty="0"/>
              <a:t>.</a:t>
            </a:r>
          </a:p>
          <a:p>
            <a:pPr>
              <a:lnSpc>
                <a:spcPct val="110000"/>
              </a:lnSpc>
            </a:pPr>
            <a:endParaRPr lang="en-US" sz="2000" dirty="0"/>
          </a:p>
          <a:p>
            <a:pPr>
              <a:lnSpc>
                <a:spcPct val="110000"/>
              </a:lnSpc>
            </a:pPr>
            <a:endParaRPr lang="en-US"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34506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3618" y="1239927"/>
            <a:ext cx="4008586" cy="4680583"/>
          </a:xfrm>
        </p:spPr>
        <p:txBody>
          <a:bodyPr anchor="ctr">
            <a:normAutofit/>
          </a:bodyPr>
          <a:lstStyle/>
          <a:p>
            <a:r>
              <a:rPr lang="hr-HR" sz="5200"/>
              <a:t>Dugoročno pamćenje</a:t>
            </a:r>
            <a:endParaRPr lang="en-US" sz="5200"/>
          </a:p>
        </p:txBody>
      </p:sp>
      <p:sp>
        <p:nvSpPr>
          <p:cNvPr id="3" name="Content Placeholder 2"/>
          <p:cNvSpPr>
            <a:spLocks noGrp="1"/>
          </p:cNvSpPr>
          <p:nvPr>
            <p:ph idx="1"/>
          </p:nvPr>
        </p:nvSpPr>
        <p:spPr>
          <a:xfrm>
            <a:off x="6291923" y="1239927"/>
            <a:ext cx="4971824" cy="4680583"/>
          </a:xfrm>
        </p:spPr>
        <p:txBody>
          <a:bodyPr anchor="ctr">
            <a:normAutofit/>
          </a:bodyPr>
          <a:lstStyle/>
          <a:p>
            <a:pPr>
              <a:lnSpc>
                <a:spcPct val="110000"/>
              </a:lnSpc>
            </a:pPr>
            <a:r>
              <a:rPr lang="hr-HR" sz="1700" b="1" dirty="0"/>
              <a:t>P</a:t>
            </a:r>
            <a:r>
              <a:rPr lang="en-US" sz="1700" b="1" dirty="0" err="1"/>
              <a:t>oput</a:t>
            </a:r>
            <a:r>
              <a:rPr lang="en-US" sz="1700" b="1" dirty="0"/>
              <a:t> </a:t>
            </a:r>
            <a:r>
              <a:rPr lang="en-US" sz="1700" b="1" dirty="0" err="1"/>
              <a:t>skladišta</a:t>
            </a:r>
            <a:r>
              <a:rPr lang="en-US" sz="1700" b="1" dirty="0"/>
              <a:t> za </a:t>
            </a:r>
            <a:r>
              <a:rPr lang="en-US" sz="1700" b="1" dirty="0" err="1"/>
              <a:t>pohranu</a:t>
            </a:r>
            <a:endParaRPr lang="en-US" sz="1700" b="1" dirty="0"/>
          </a:p>
          <a:p>
            <a:pPr>
              <a:lnSpc>
                <a:spcPct val="110000"/>
              </a:lnSpc>
            </a:pPr>
            <a:r>
              <a:rPr lang="en-US" sz="1700" dirty="0" err="1"/>
              <a:t>Rasprostranjeno</a:t>
            </a:r>
            <a:r>
              <a:rPr lang="en-US" sz="1700" dirty="0"/>
              <a:t> je </a:t>
            </a:r>
            <a:r>
              <a:rPr lang="en-US" sz="1700" dirty="0" err="1"/>
              <a:t>na</a:t>
            </a:r>
            <a:r>
              <a:rPr lang="en-US" sz="1700" dirty="0"/>
              <a:t> </a:t>
            </a:r>
            <a:r>
              <a:rPr lang="en-US" sz="1700" dirty="0" err="1"/>
              <a:t>velikom</a:t>
            </a:r>
            <a:r>
              <a:rPr lang="en-US" sz="1700" dirty="0"/>
              <a:t> </a:t>
            </a:r>
            <a:r>
              <a:rPr lang="en-US" sz="1700" dirty="0" err="1"/>
              <a:t>području</a:t>
            </a:r>
            <a:r>
              <a:rPr lang="en-US" sz="1700" dirty="0"/>
              <a:t>: </a:t>
            </a:r>
            <a:r>
              <a:rPr lang="en-US" sz="1700" b="1" dirty="0" err="1"/>
              <a:t>različite</a:t>
            </a:r>
            <a:r>
              <a:rPr lang="en-US" sz="1700" b="1" dirty="0"/>
              <a:t> </a:t>
            </a:r>
            <a:r>
              <a:rPr lang="en-US" sz="1700" b="1" dirty="0" err="1"/>
              <a:t>vrste</a:t>
            </a:r>
            <a:r>
              <a:rPr lang="en-US" sz="1700" b="1" dirty="0"/>
              <a:t> </a:t>
            </a:r>
            <a:r>
              <a:rPr lang="en-US" sz="1700" b="1" dirty="0" err="1"/>
              <a:t>dugoročnih</a:t>
            </a:r>
            <a:r>
              <a:rPr lang="en-US" sz="1700" b="1" dirty="0"/>
              <a:t> </a:t>
            </a:r>
            <a:r>
              <a:rPr lang="en-US" sz="1700" b="1" dirty="0" err="1"/>
              <a:t>sjećanja</a:t>
            </a:r>
            <a:r>
              <a:rPr lang="en-US" sz="1700" b="1" dirty="0"/>
              <a:t> </a:t>
            </a:r>
            <a:r>
              <a:rPr lang="en-US" sz="1700" b="1" dirty="0" err="1"/>
              <a:t>pohranjene</a:t>
            </a:r>
            <a:r>
              <a:rPr lang="en-US" sz="1700" b="1" dirty="0"/>
              <a:t> </a:t>
            </a:r>
            <a:r>
              <a:rPr lang="en-US" sz="1700" b="1" dirty="0" err="1"/>
              <a:t>su</a:t>
            </a:r>
            <a:r>
              <a:rPr lang="en-US" sz="1700" b="1" dirty="0"/>
              <a:t> u </a:t>
            </a:r>
            <a:r>
              <a:rPr lang="en-US" sz="1700" b="1" dirty="0" err="1"/>
              <a:t>različitim</a:t>
            </a:r>
            <a:r>
              <a:rPr lang="en-US" sz="1700" b="1" dirty="0"/>
              <a:t> </a:t>
            </a:r>
            <a:r>
              <a:rPr lang="en-US" sz="1700" b="1" dirty="0" err="1"/>
              <a:t>regijama</a:t>
            </a:r>
            <a:r>
              <a:rPr lang="en-US" sz="1700" b="1" dirty="0"/>
              <a:t> </a:t>
            </a:r>
            <a:r>
              <a:rPr lang="en-US" sz="1700" b="1" dirty="0" err="1"/>
              <a:t>mozga</a:t>
            </a:r>
            <a:r>
              <a:rPr lang="en-US" sz="1700" b="1" dirty="0"/>
              <a:t>.</a:t>
            </a:r>
          </a:p>
          <a:p>
            <a:pPr>
              <a:lnSpc>
                <a:spcPct val="110000"/>
              </a:lnSpc>
            </a:pPr>
            <a:r>
              <a:rPr lang="en-US" sz="1700" dirty="0" err="1"/>
              <a:t>Skladište</a:t>
            </a:r>
            <a:r>
              <a:rPr lang="en-US" sz="1700" dirty="0"/>
              <a:t> </a:t>
            </a:r>
            <a:r>
              <a:rPr lang="en-US" sz="1700" dirty="0" err="1"/>
              <a:t>dugoročn</a:t>
            </a:r>
            <a:r>
              <a:rPr lang="hr-HR" sz="1700" dirty="0" err="1"/>
              <a:t>og</a:t>
            </a:r>
            <a:r>
              <a:rPr lang="hr-HR" sz="1700" dirty="0"/>
              <a:t> pamćenja </a:t>
            </a:r>
            <a:r>
              <a:rPr lang="en-US" sz="1700" dirty="0"/>
              <a:t>je </a:t>
            </a:r>
            <a:r>
              <a:rPr lang="en-US" sz="1700" dirty="0" err="1"/>
              <a:t>ogromno</a:t>
            </a:r>
            <a:r>
              <a:rPr lang="en-US" sz="1700" dirty="0"/>
              <a:t>, </a:t>
            </a:r>
            <a:r>
              <a:rPr lang="hr-HR" sz="1700" dirty="0"/>
              <a:t>u njemu </a:t>
            </a:r>
            <a:r>
              <a:rPr lang="en-US" sz="1700" dirty="0" err="1"/>
              <a:t>ima</a:t>
            </a:r>
            <a:r>
              <a:rPr lang="en-US" sz="1700" dirty="0"/>
              <a:t> </a:t>
            </a:r>
            <a:r>
              <a:rPr lang="en-US" sz="1700" dirty="0" err="1"/>
              <a:t>mjesta</a:t>
            </a:r>
            <a:r>
              <a:rPr lang="en-US" sz="1700" dirty="0"/>
              <a:t> za </a:t>
            </a:r>
            <a:r>
              <a:rPr lang="en-US" sz="1700" dirty="0" err="1"/>
              <a:t>milijarde</a:t>
            </a:r>
            <a:r>
              <a:rPr lang="en-US" sz="1700" dirty="0"/>
              <a:t> </a:t>
            </a:r>
            <a:r>
              <a:rPr lang="hr-HR" sz="1700" dirty="0"/>
              <a:t>„</a:t>
            </a:r>
            <a:r>
              <a:rPr lang="en-US" sz="1700" dirty="0" err="1"/>
              <a:t>predmeta</a:t>
            </a:r>
            <a:r>
              <a:rPr lang="hr-HR" sz="1700" dirty="0"/>
              <a:t>”</a:t>
            </a:r>
            <a:r>
              <a:rPr lang="en-US" sz="1700" dirty="0"/>
              <a:t>. </a:t>
            </a:r>
            <a:r>
              <a:rPr lang="en-US" sz="1700" dirty="0" err="1"/>
              <a:t>Zapravo</a:t>
            </a:r>
            <a:r>
              <a:rPr lang="en-US" sz="1700" dirty="0"/>
              <a:t>, </a:t>
            </a:r>
            <a:r>
              <a:rPr lang="en-US" sz="1700" dirty="0" err="1"/>
              <a:t>može</a:t>
            </a:r>
            <a:r>
              <a:rPr lang="en-US" sz="1700" dirty="0"/>
              <a:t> </a:t>
            </a:r>
            <a:r>
              <a:rPr lang="en-US" sz="1700" dirty="0" err="1"/>
              <a:t>biti</a:t>
            </a:r>
            <a:r>
              <a:rPr lang="en-US" sz="1700" dirty="0"/>
              <a:t> </a:t>
            </a:r>
            <a:r>
              <a:rPr lang="en-US" sz="1700" dirty="0" err="1"/>
              <a:t>toliko</a:t>
            </a:r>
            <a:r>
              <a:rPr lang="en-US" sz="1700" dirty="0"/>
              <a:t> </a:t>
            </a:r>
            <a:r>
              <a:rPr lang="en-US" sz="1700" dirty="0" err="1"/>
              <a:t>mnogo</a:t>
            </a:r>
            <a:r>
              <a:rPr lang="en-US" sz="1700" dirty="0"/>
              <a:t> </a:t>
            </a:r>
            <a:r>
              <a:rPr lang="en-US" sz="1700" dirty="0" err="1"/>
              <a:t>predmeta</a:t>
            </a:r>
            <a:r>
              <a:rPr lang="en-US" sz="1700" dirty="0"/>
              <a:t> da se </a:t>
            </a:r>
            <a:r>
              <a:rPr lang="en-US" sz="1700" dirty="0" err="1"/>
              <a:t>mogu</a:t>
            </a:r>
            <a:r>
              <a:rPr lang="en-US" sz="1700" dirty="0"/>
              <a:t> </a:t>
            </a:r>
            <a:r>
              <a:rPr lang="en-US" sz="1700" dirty="0" err="1"/>
              <a:t>međusobno</a:t>
            </a:r>
            <a:r>
              <a:rPr lang="en-US" sz="1700" dirty="0"/>
              <a:t> </a:t>
            </a:r>
            <a:r>
              <a:rPr lang="en-US" sz="1700" dirty="0" err="1"/>
              <a:t>zakopati</a:t>
            </a:r>
            <a:r>
              <a:rPr lang="en-US" sz="1700" dirty="0"/>
              <a:t>. </a:t>
            </a:r>
            <a:endParaRPr lang="hr-HR" sz="1700" dirty="0"/>
          </a:p>
          <a:p>
            <a:pPr>
              <a:lnSpc>
                <a:spcPct val="110000"/>
              </a:lnSpc>
            </a:pPr>
            <a:r>
              <a:rPr lang="en-US" sz="1700" dirty="0" err="1"/>
              <a:t>Stoga</a:t>
            </a:r>
            <a:r>
              <a:rPr lang="en-US" sz="1700" dirty="0"/>
              <a:t> </a:t>
            </a:r>
            <a:r>
              <a:rPr lang="en-US" sz="1700" dirty="0" err="1"/>
              <a:t>vam</a:t>
            </a:r>
            <a:r>
              <a:rPr lang="en-US" sz="1700" dirty="0"/>
              <a:t> </a:t>
            </a:r>
            <a:r>
              <a:rPr lang="en-US" sz="1700" dirty="0" err="1"/>
              <a:t>može</a:t>
            </a:r>
            <a:r>
              <a:rPr lang="en-US" sz="1700" dirty="0"/>
              <a:t> </a:t>
            </a:r>
            <a:r>
              <a:rPr lang="en-US" sz="1700" dirty="0" err="1"/>
              <a:t>biti</a:t>
            </a:r>
            <a:r>
              <a:rPr lang="en-US" sz="1700" dirty="0"/>
              <a:t> </a:t>
            </a:r>
            <a:r>
              <a:rPr lang="en-US" sz="1700" dirty="0" err="1"/>
              <a:t>teško</a:t>
            </a:r>
            <a:r>
              <a:rPr lang="en-US" sz="1700" dirty="0"/>
              <a:t> </a:t>
            </a:r>
            <a:r>
              <a:rPr lang="en-US" sz="1700" dirty="0" err="1"/>
              <a:t>pronaći</a:t>
            </a:r>
            <a:r>
              <a:rPr lang="en-US" sz="1700" dirty="0"/>
              <a:t> </a:t>
            </a:r>
            <a:r>
              <a:rPr lang="en-US" sz="1700" dirty="0" err="1"/>
              <a:t>informacije</a:t>
            </a:r>
            <a:r>
              <a:rPr lang="en-US" sz="1700" dirty="0"/>
              <a:t> </a:t>
            </a:r>
            <a:r>
              <a:rPr lang="en-US" sz="1700" dirty="0" err="1"/>
              <a:t>koje</a:t>
            </a:r>
            <a:r>
              <a:rPr lang="en-US" sz="1700" dirty="0"/>
              <a:t> </a:t>
            </a:r>
            <a:r>
              <a:rPr lang="en-US" sz="1700" dirty="0" err="1"/>
              <a:t>su</a:t>
            </a:r>
            <a:r>
              <a:rPr lang="en-US" sz="1700" dirty="0"/>
              <a:t> </a:t>
            </a:r>
            <a:r>
              <a:rPr lang="en-US" sz="1700" dirty="0" err="1"/>
              <a:t>vam</a:t>
            </a:r>
            <a:r>
              <a:rPr lang="en-US" sz="1700" dirty="0"/>
              <a:t> </a:t>
            </a:r>
            <a:r>
              <a:rPr lang="en-US" sz="1700" dirty="0" err="1"/>
              <a:t>potrebne</a:t>
            </a:r>
            <a:r>
              <a:rPr lang="en-US" sz="1700" dirty="0"/>
              <a:t> </a:t>
            </a:r>
            <a:r>
              <a:rPr lang="en-US" sz="1700" dirty="0" err="1"/>
              <a:t>ako</a:t>
            </a:r>
            <a:r>
              <a:rPr lang="en-US" sz="1700" dirty="0"/>
              <a:t> ne </a:t>
            </a:r>
            <a:r>
              <a:rPr lang="en-US" sz="1700" dirty="0" err="1"/>
              <a:t>vježbate</a:t>
            </a:r>
            <a:r>
              <a:rPr lang="en-US" sz="1700" dirty="0"/>
              <a:t> </a:t>
            </a:r>
            <a:r>
              <a:rPr lang="en-US" sz="1700" dirty="0" err="1"/>
              <a:t>i</a:t>
            </a:r>
            <a:r>
              <a:rPr lang="en-US" sz="1700" dirty="0"/>
              <a:t> ne </a:t>
            </a:r>
            <a:r>
              <a:rPr lang="en-US" sz="1700" dirty="0" err="1"/>
              <a:t>ponovite</a:t>
            </a:r>
            <a:r>
              <a:rPr lang="en-US" sz="1700" dirty="0"/>
              <a:t> </a:t>
            </a:r>
            <a:r>
              <a:rPr lang="hr-HR" sz="1700" dirty="0"/>
              <a:t>gradivo </a:t>
            </a:r>
            <a:r>
              <a:rPr lang="en-US" sz="1700" dirty="0" err="1"/>
              <a:t>barem</a:t>
            </a:r>
            <a:r>
              <a:rPr lang="en-US" sz="1700" dirty="0"/>
              <a:t> </a:t>
            </a:r>
            <a:r>
              <a:rPr lang="en-US" sz="1700" dirty="0" err="1"/>
              <a:t>nekoliko</a:t>
            </a:r>
            <a:r>
              <a:rPr lang="en-US" sz="1700" dirty="0"/>
              <a:t> puta.</a:t>
            </a:r>
          </a:p>
        </p:txBody>
      </p:sp>
    </p:spTree>
    <p:extLst>
      <p:ext uri="{BB962C8B-B14F-4D97-AF65-F5344CB8AC3E}">
        <p14:creationId xmlns:p14="http://schemas.microsoft.com/office/powerpoint/2010/main" val="3346368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B1EECD-7297-E14A-3940-647FF855A241}"/>
              </a:ext>
            </a:extLst>
          </p:cNvPr>
          <p:cNvPicPr>
            <a:picLocks noChangeAspect="1"/>
          </p:cNvPicPr>
          <p:nvPr/>
        </p:nvPicPr>
        <p:blipFill rotWithShape="1">
          <a:blip r:embed="rId2">
            <a:duotone>
              <a:schemeClr val="bg2">
                <a:shade val="45000"/>
                <a:satMod val="135000"/>
              </a:schemeClr>
              <a:prstClr val="white"/>
            </a:duotone>
          </a:blip>
          <a:srcRect l="6325" r="1234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1F38DD5-CF55-BD25-EF9E-F4033C6B64F6}"/>
              </a:ext>
            </a:extLst>
          </p:cNvPr>
          <p:cNvGraphicFramePr>
            <a:graphicFrameLocks noGrp="1"/>
          </p:cNvGraphicFramePr>
          <p:nvPr>
            <p:ph idx="1"/>
            <p:extLst>
              <p:ext uri="{D42A27DB-BD31-4B8C-83A1-F6EECF244321}">
                <p14:modId xmlns:p14="http://schemas.microsoft.com/office/powerpoint/2010/main" val="3239559777"/>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3851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a:t>Učenje</a:t>
            </a:r>
            <a:endParaRPr lang="en-US" dirty="0"/>
          </a:p>
        </p:txBody>
      </p:sp>
    </p:spTree>
    <p:extLst>
      <p:ext uri="{BB962C8B-B14F-4D97-AF65-F5344CB8AC3E}">
        <p14:creationId xmlns:p14="http://schemas.microsoft.com/office/powerpoint/2010/main" val="3829201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r-HR" dirty="0"/>
              <a:t>„Raspoređivanje”</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4090487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4" name="Rectangle 3"/>
          <p:cNvSpPr/>
          <p:nvPr/>
        </p:nvSpPr>
        <p:spPr>
          <a:xfrm>
            <a:off x="0" y="4041914"/>
            <a:ext cx="12192000" cy="1958054"/>
          </a:xfrm>
          <a:prstGeom prst="rect">
            <a:avLst/>
          </a:prstGeom>
          <a:solidFill>
            <a:srgbClr val="FFFFFF">
              <a:alpha val="81961"/>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hr-HR" sz="3600" dirty="0">
                <a:solidFill>
                  <a:schemeClr val="tx1"/>
                </a:solidFill>
                <a:latin typeface="Arial" panose="020B0604020202020204" pitchFamily="34" charset="0"/>
                <a:cs typeface="Arial" panose="020B0604020202020204" pitchFamily="34" charset="0"/>
              </a:rPr>
              <a:t>Jednostavno raspoređivanje vremena za učenje kroz više dana dovodi do mnogo većeg napretka, nego proučavanje iste količine informacija u jednoj sesiji.</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077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89"/>
          <a:stretch/>
        </p:blipFill>
        <p:spPr>
          <a:xfrm>
            <a:off x="728869" y="606493"/>
            <a:ext cx="11015455" cy="5114925"/>
          </a:xfrm>
          <a:prstGeom prst="rect">
            <a:avLst/>
          </a:prstGeom>
        </p:spPr>
      </p:pic>
    </p:spTree>
    <p:extLst>
      <p:ext uri="{BB962C8B-B14F-4D97-AF65-F5344CB8AC3E}">
        <p14:creationId xmlns:p14="http://schemas.microsoft.com/office/powerpoint/2010/main" val="242057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5930" y="643766"/>
            <a:ext cx="8572500" cy="5305425"/>
          </a:xfrm>
          <a:prstGeom prst="rect">
            <a:avLst/>
          </a:prstGeom>
        </p:spPr>
      </p:pic>
    </p:spTree>
    <p:extLst>
      <p:ext uri="{BB962C8B-B14F-4D97-AF65-F5344CB8AC3E}">
        <p14:creationId xmlns:p14="http://schemas.microsoft.com/office/powerpoint/2010/main" val="1602395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hr-HR">
                <a:solidFill>
                  <a:srgbClr val="FFFFFF"/>
                </a:solidFill>
              </a:rPr>
              <a:t>Učenje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a:lnSpc>
                <a:spcPct val="110000"/>
              </a:lnSpc>
            </a:pPr>
            <a:r>
              <a:rPr lang="en-US" sz="2000" dirty="0" err="1"/>
              <a:t>Kada</a:t>
            </a:r>
            <a:r>
              <a:rPr lang="en-US" sz="2000" dirty="0"/>
              <a:t> se </a:t>
            </a:r>
            <a:r>
              <a:rPr lang="hr-HR" sz="2000" dirty="0"/>
              <a:t>studenti </a:t>
            </a:r>
            <a:r>
              <a:rPr lang="en-US" sz="2000" dirty="0" err="1"/>
              <a:t>više</a:t>
            </a:r>
            <a:r>
              <a:rPr lang="en-US" sz="2000" dirty="0"/>
              <a:t> puta </a:t>
            </a:r>
            <a:r>
              <a:rPr lang="en-US" sz="2000" dirty="0" err="1"/>
              <a:t>susr</a:t>
            </a:r>
            <a:r>
              <a:rPr lang="hr-HR" sz="2000" dirty="0" err="1"/>
              <a:t>etnu</a:t>
            </a:r>
            <a:r>
              <a:rPr lang="en-US" sz="2000" dirty="0"/>
              <a:t> s </a:t>
            </a:r>
            <a:r>
              <a:rPr lang="en-US" sz="2000" dirty="0" err="1"/>
              <a:t>informacijama</a:t>
            </a:r>
            <a:r>
              <a:rPr lang="en-US" sz="2000" dirty="0"/>
              <a:t> </a:t>
            </a:r>
            <a:r>
              <a:rPr lang="en-US" sz="2000" dirty="0" err="1"/>
              <a:t>tijekom</a:t>
            </a:r>
            <a:r>
              <a:rPr lang="en-US" sz="2000" dirty="0"/>
              <a:t> </a:t>
            </a:r>
            <a:r>
              <a:rPr lang="en-US" sz="2000" dirty="0" err="1"/>
              <a:t>jedne</a:t>
            </a:r>
            <a:r>
              <a:rPr lang="en-US" sz="2000" dirty="0"/>
              <a:t> </a:t>
            </a:r>
            <a:r>
              <a:rPr lang="en-US" sz="2000" dirty="0" err="1"/>
              <a:t>sesije</a:t>
            </a:r>
            <a:r>
              <a:rPr lang="en-US" sz="2000" dirty="0"/>
              <a:t>, one </a:t>
            </a:r>
            <a:r>
              <a:rPr lang="en-US" sz="2000" dirty="0" err="1"/>
              <a:t>brzo</a:t>
            </a:r>
            <a:r>
              <a:rPr lang="en-US" sz="2000" dirty="0"/>
              <a:t> </a:t>
            </a:r>
            <a:r>
              <a:rPr lang="en-US" sz="2000" dirty="0" err="1"/>
              <a:t>postaju</a:t>
            </a:r>
            <a:r>
              <a:rPr lang="en-US" sz="2000" dirty="0"/>
              <a:t> </a:t>
            </a:r>
            <a:r>
              <a:rPr lang="en-US" sz="2000" dirty="0" err="1"/>
              <a:t>poznate</a:t>
            </a:r>
            <a:r>
              <a:rPr lang="en-US" sz="2000" dirty="0"/>
              <a:t> - ono </a:t>
            </a:r>
            <a:r>
              <a:rPr lang="en-US" sz="2000" dirty="0" err="1"/>
              <a:t>što</a:t>
            </a:r>
            <a:r>
              <a:rPr lang="en-US" sz="2000" dirty="0"/>
              <a:t> </a:t>
            </a:r>
            <a:r>
              <a:rPr lang="en-US" sz="2000" dirty="0" err="1"/>
              <a:t>nazivamo</a:t>
            </a:r>
            <a:r>
              <a:rPr lang="en-US" sz="2000" dirty="0"/>
              <a:t> </a:t>
            </a:r>
            <a:r>
              <a:rPr lang="en-US" sz="2000" b="1" dirty="0"/>
              <a:t>"</a:t>
            </a:r>
            <a:r>
              <a:rPr lang="en-US" sz="2000" b="1" dirty="0" err="1"/>
              <a:t>iluzijom</a:t>
            </a:r>
            <a:r>
              <a:rPr lang="en-US" sz="2000" b="1" dirty="0"/>
              <a:t> </a:t>
            </a:r>
            <a:r>
              <a:rPr lang="en-US" sz="2000" b="1" dirty="0" err="1"/>
              <a:t>znanja</a:t>
            </a:r>
            <a:r>
              <a:rPr lang="en-US" sz="2000" b="1" dirty="0"/>
              <a:t>".</a:t>
            </a:r>
          </a:p>
          <a:p>
            <a:pPr>
              <a:lnSpc>
                <a:spcPct val="110000"/>
              </a:lnSpc>
            </a:pPr>
            <a:r>
              <a:rPr lang="hr-HR" sz="2000" dirty="0"/>
              <a:t>K</a:t>
            </a:r>
            <a:r>
              <a:rPr lang="en-US" sz="2000" dirty="0" err="1"/>
              <a:t>ada</a:t>
            </a:r>
            <a:r>
              <a:rPr lang="en-US" sz="2000" dirty="0"/>
              <a:t> se </a:t>
            </a:r>
            <a:r>
              <a:rPr lang="en-US" sz="2000" dirty="0" err="1"/>
              <a:t>informacije</a:t>
            </a:r>
            <a:r>
              <a:rPr lang="en-US" sz="2000" dirty="0"/>
              <a:t> </a:t>
            </a:r>
            <a:r>
              <a:rPr lang="en-US" sz="2000" dirty="0" err="1"/>
              <a:t>brzo</a:t>
            </a:r>
            <a:r>
              <a:rPr lang="en-US" sz="2000" dirty="0"/>
              <a:t> </a:t>
            </a:r>
            <a:r>
              <a:rPr lang="en-US" sz="2000" dirty="0" err="1"/>
              <a:t>steknu</a:t>
            </a:r>
            <a:r>
              <a:rPr lang="en-US" sz="2000" dirty="0"/>
              <a:t>, </a:t>
            </a:r>
            <a:r>
              <a:rPr lang="en-US" sz="2000" dirty="0" err="1"/>
              <a:t>često</a:t>
            </a:r>
            <a:r>
              <a:rPr lang="en-US" sz="2000" dirty="0"/>
              <a:t> se </a:t>
            </a:r>
            <a:r>
              <a:rPr lang="en-US" sz="2000" dirty="0" err="1"/>
              <a:t>brzo</a:t>
            </a:r>
            <a:r>
              <a:rPr lang="en-US" sz="2000" dirty="0"/>
              <a:t> </a:t>
            </a:r>
            <a:r>
              <a:rPr lang="en-US" sz="2000" dirty="0" err="1"/>
              <a:t>zaborave</a:t>
            </a:r>
            <a:r>
              <a:rPr lang="en-US" sz="2000" dirty="0"/>
              <a:t>.</a:t>
            </a:r>
          </a:p>
          <a:p>
            <a:pPr>
              <a:lnSpc>
                <a:spcPct val="110000"/>
              </a:lnSpc>
            </a:pPr>
            <a:r>
              <a:rPr lang="en-US" sz="2000" dirty="0" err="1"/>
              <a:t>Neposredno</a:t>
            </a:r>
            <a:r>
              <a:rPr lang="en-US" sz="2000" dirty="0"/>
              <a:t> </a:t>
            </a:r>
            <a:r>
              <a:rPr lang="en-US" sz="2000" dirty="0" err="1"/>
              <a:t>ponavljanje</a:t>
            </a:r>
            <a:r>
              <a:rPr lang="en-US" sz="2000" dirty="0"/>
              <a:t> </a:t>
            </a:r>
            <a:r>
              <a:rPr lang="en-US" sz="2000" dirty="0" err="1"/>
              <a:t>pomaže</a:t>
            </a:r>
            <a:r>
              <a:rPr lang="en-US" sz="2000" dirty="0"/>
              <a:t> </a:t>
            </a:r>
            <a:r>
              <a:rPr lang="hr-HR" sz="2000" dirty="0"/>
              <a:t>studentima</a:t>
            </a:r>
            <a:r>
              <a:rPr lang="en-US" sz="2000" dirty="0"/>
              <a:t> da se </a:t>
            </a:r>
            <a:r>
              <a:rPr lang="en-US" sz="2000" dirty="0" err="1"/>
              <a:t>sjete</a:t>
            </a:r>
            <a:r>
              <a:rPr lang="en-US" sz="2000" dirty="0"/>
              <a:t> </a:t>
            </a:r>
            <a:r>
              <a:rPr lang="en-US" sz="2000" dirty="0" err="1"/>
              <a:t>nečega</a:t>
            </a:r>
            <a:r>
              <a:rPr lang="en-US" sz="2000" dirty="0"/>
              <a:t> </a:t>
            </a:r>
            <a:r>
              <a:rPr lang="en-US" sz="2000" dirty="0" err="1"/>
              <a:t>na</a:t>
            </a:r>
            <a:r>
              <a:rPr lang="en-US" sz="2000" dirty="0"/>
              <a:t> </a:t>
            </a:r>
            <a:r>
              <a:rPr lang="en-US" sz="2000" dirty="0" err="1"/>
              <a:t>kratko</a:t>
            </a:r>
            <a:r>
              <a:rPr lang="en-US" sz="2000" dirty="0"/>
              <a:t> </a:t>
            </a:r>
            <a:r>
              <a:rPr lang="en-US" sz="2000" dirty="0" err="1"/>
              <a:t>vrijeme</a:t>
            </a:r>
            <a:r>
              <a:rPr lang="en-US" sz="2000" dirty="0"/>
              <a:t> - </a:t>
            </a:r>
            <a:r>
              <a:rPr lang="en-US" sz="2000" dirty="0" err="1"/>
              <a:t>tj</a:t>
            </a:r>
            <a:r>
              <a:rPr lang="en-US" sz="2000" dirty="0"/>
              <a:t>., </a:t>
            </a:r>
            <a:r>
              <a:rPr lang="en-US" sz="2000" dirty="0" err="1"/>
              <a:t>samo</a:t>
            </a:r>
            <a:r>
              <a:rPr lang="en-US" sz="2000" dirty="0"/>
              <a:t> </a:t>
            </a:r>
            <a:r>
              <a:rPr lang="en-US" sz="2000" dirty="0" err="1"/>
              <a:t>nekoliko</a:t>
            </a:r>
            <a:r>
              <a:rPr lang="en-US" sz="2000" dirty="0"/>
              <a:t> </a:t>
            </a:r>
            <a:r>
              <a:rPr lang="en-US" sz="2000" dirty="0" err="1"/>
              <a:t>sekundi</a:t>
            </a:r>
            <a:r>
              <a:rPr lang="en-US" sz="2000" dirty="0"/>
              <a:t> </a:t>
            </a:r>
            <a:r>
              <a:rPr lang="en-US" sz="2000" dirty="0" err="1"/>
              <a:t>ili</a:t>
            </a:r>
            <a:r>
              <a:rPr lang="en-US" sz="2000" dirty="0"/>
              <a:t> </a:t>
            </a:r>
            <a:r>
              <a:rPr lang="en-US" sz="2000" dirty="0" err="1"/>
              <a:t>minuta</a:t>
            </a:r>
            <a:r>
              <a:rPr lang="en-US" sz="2000" dirty="0"/>
              <a:t> </a:t>
            </a:r>
            <a:r>
              <a:rPr lang="en-US" sz="2000" dirty="0" err="1"/>
              <a:t>kasnije</a:t>
            </a:r>
            <a:r>
              <a:rPr lang="en-US" sz="2000" dirty="0"/>
              <a:t> - </a:t>
            </a:r>
            <a:r>
              <a:rPr lang="en-US" sz="2000" dirty="0" err="1"/>
              <a:t>ali</a:t>
            </a:r>
            <a:r>
              <a:rPr lang="en-US" sz="2000" dirty="0"/>
              <a:t> </a:t>
            </a:r>
            <a:r>
              <a:rPr lang="en-US" sz="2000" dirty="0" err="1"/>
              <a:t>samo</a:t>
            </a:r>
            <a:r>
              <a:rPr lang="en-US" sz="2000" dirty="0"/>
              <a:t> </a:t>
            </a:r>
            <a:r>
              <a:rPr lang="en-US" sz="2000" dirty="0" err="1"/>
              <a:t>zato</a:t>
            </a:r>
            <a:r>
              <a:rPr lang="en-US" sz="2000" dirty="0"/>
              <a:t> </a:t>
            </a:r>
            <a:r>
              <a:rPr lang="en-US" sz="2000" dirty="0" err="1"/>
              <a:t>što</a:t>
            </a:r>
            <a:r>
              <a:rPr lang="en-US" sz="2000" dirty="0"/>
              <a:t> je ta </a:t>
            </a:r>
            <a:r>
              <a:rPr lang="en-US" sz="2000" dirty="0" err="1"/>
              <a:t>informacija</a:t>
            </a:r>
            <a:r>
              <a:rPr lang="en-US" sz="2000" dirty="0"/>
              <a:t> u </a:t>
            </a:r>
            <a:r>
              <a:rPr lang="en-US" sz="2000" dirty="0" err="1"/>
              <a:t>kratkoročnom</a:t>
            </a:r>
            <a:r>
              <a:rPr lang="en-US" sz="2000" dirty="0"/>
              <a:t> </a:t>
            </a:r>
            <a:r>
              <a:rPr lang="en-US" sz="2000" dirty="0" err="1"/>
              <a:t>pamćenju</a:t>
            </a:r>
            <a:r>
              <a:rPr lang="en-US" sz="2000" dirty="0"/>
              <a:t>. </a:t>
            </a:r>
            <a:r>
              <a:rPr lang="en-US" sz="2000" dirty="0" err="1"/>
              <a:t>Može</a:t>
            </a:r>
            <a:r>
              <a:rPr lang="en-US" sz="2000" dirty="0"/>
              <a:t> </a:t>
            </a:r>
            <a:r>
              <a:rPr lang="en-US" sz="2000" dirty="0" err="1"/>
              <a:t>biti</a:t>
            </a:r>
            <a:r>
              <a:rPr lang="en-US" sz="2000" dirty="0"/>
              <a:t> </a:t>
            </a:r>
            <a:r>
              <a:rPr lang="en-US" sz="2000" dirty="0" err="1"/>
              <a:t>mnogo</a:t>
            </a:r>
            <a:r>
              <a:rPr lang="en-US" sz="2000" dirty="0"/>
              <a:t> </a:t>
            </a:r>
            <a:r>
              <a:rPr lang="en-US" sz="2000" dirty="0" err="1"/>
              <a:t>teže</a:t>
            </a:r>
            <a:r>
              <a:rPr lang="en-US" sz="2000" dirty="0"/>
              <a:t> </a:t>
            </a:r>
            <a:r>
              <a:rPr lang="en-US" sz="2000" dirty="0" err="1"/>
              <a:t>sjetiti</a:t>
            </a:r>
            <a:r>
              <a:rPr lang="en-US" sz="2000" dirty="0"/>
              <a:t> se </a:t>
            </a:r>
            <a:r>
              <a:rPr lang="en-US" sz="2000" dirty="0" err="1"/>
              <a:t>informacija</a:t>
            </a:r>
            <a:r>
              <a:rPr lang="en-US" sz="2000" dirty="0"/>
              <a:t> </a:t>
            </a:r>
            <a:r>
              <a:rPr lang="en-US" sz="2000" dirty="0" err="1"/>
              <a:t>nakon</a:t>
            </a:r>
            <a:r>
              <a:rPr lang="en-US" sz="2000" dirty="0"/>
              <a:t> </a:t>
            </a:r>
            <a:r>
              <a:rPr lang="en-US" sz="2000" dirty="0" err="1"/>
              <a:t>tjedan</a:t>
            </a:r>
            <a:r>
              <a:rPr lang="en-US" sz="2000" dirty="0"/>
              <a:t> dana, pa </a:t>
            </a:r>
            <a:r>
              <a:rPr lang="en-US" sz="2000" dirty="0" err="1"/>
              <a:t>čak</a:t>
            </a:r>
            <a:r>
              <a:rPr lang="en-US" sz="2000" dirty="0"/>
              <a:t> </a:t>
            </a:r>
            <a:r>
              <a:rPr lang="en-US" sz="2000" dirty="0" err="1"/>
              <a:t>i</a:t>
            </a:r>
            <a:r>
              <a:rPr lang="en-US" sz="2000" dirty="0"/>
              <a:t> </a:t>
            </a:r>
            <a:r>
              <a:rPr lang="hr-HR" sz="2000" dirty="0"/>
              <a:t>jednog </a:t>
            </a:r>
            <a:r>
              <a:rPr lang="en-US" sz="2000" dirty="0"/>
              <a:t>dana. </a:t>
            </a:r>
            <a:endParaRPr lang="hr-HR" sz="2000" dirty="0"/>
          </a:p>
          <a:p>
            <a:pPr>
              <a:lnSpc>
                <a:spcPct val="110000"/>
              </a:lnSpc>
            </a:pPr>
            <a:r>
              <a:rPr lang="en-US" sz="2000" dirty="0" err="1"/>
              <a:t>Dakle</a:t>
            </a:r>
            <a:r>
              <a:rPr lang="en-US" sz="2000" dirty="0"/>
              <a:t>, </a:t>
            </a:r>
            <a:r>
              <a:rPr lang="hr-HR" sz="2000" b="1" dirty="0"/>
              <a:t>„štrebanje”</a:t>
            </a:r>
            <a:r>
              <a:rPr lang="en-US" sz="2000" b="1" dirty="0"/>
              <a:t> </a:t>
            </a:r>
            <a:r>
              <a:rPr lang="en-US" sz="2000" dirty="0" err="1"/>
              <a:t>povećava</a:t>
            </a:r>
            <a:r>
              <a:rPr lang="en-US" sz="2000" dirty="0"/>
              <a:t> </a:t>
            </a:r>
            <a:r>
              <a:rPr lang="en-US" sz="2000" dirty="0" err="1"/>
              <a:t>količinu</a:t>
            </a:r>
            <a:r>
              <a:rPr lang="en-US" sz="2000" dirty="0"/>
              <a:t> </a:t>
            </a:r>
            <a:r>
              <a:rPr lang="en-US" sz="2000" dirty="0" err="1"/>
              <a:t>informacija</a:t>
            </a:r>
            <a:r>
              <a:rPr lang="en-US" sz="2000" dirty="0"/>
              <a:t> u </a:t>
            </a:r>
            <a:r>
              <a:rPr lang="en-US" sz="2000" dirty="0" err="1"/>
              <a:t>kratkoročnom</a:t>
            </a:r>
            <a:r>
              <a:rPr lang="en-US" sz="2000" dirty="0"/>
              <a:t> </a:t>
            </a:r>
            <a:r>
              <a:rPr lang="en-US" sz="2000" dirty="0" err="1"/>
              <a:t>pamćenju</a:t>
            </a:r>
            <a:r>
              <a:rPr lang="en-US" sz="2000" dirty="0"/>
              <a:t>, </a:t>
            </a:r>
            <a:r>
              <a:rPr lang="en-US" sz="2000" dirty="0" err="1"/>
              <a:t>ali</a:t>
            </a:r>
            <a:r>
              <a:rPr lang="en-US" sz="2000" dirty="0"/>
              <a:t> ne </a:t>
            </a:r>
            <a:r>
              <a:rPr lang="en-US" sz="2000" dirty="0" err="1"/>
              <a:t>poboljšava</a:t>
            </a:r>
            <a:r>
              <a:rPr lang="en-US" sz="2000" dirty="0"/>
              <a:t> </a:t>
            </a:r>
            <a:r>
              <a:rPr lang="en-US" sz="2000" dirty="0" err="1"/>
              <a:t>dugoročno</a:t>
            </a:r>
            <a:r>
              <a:rPr lang="en-US" sz="2000" dirty="0"/>
              <a:t> </a:t>
            </a:r>
            <a:r>
              <a:rPr lang="en-US" sz="2000" dirty="0" err="1"/>
              <a:t>pamćenje</a:t>
            </a:r>
            <a:r>
              <a:rPr lang="en-US" sz="2000" dirty="0"/>
              <a:t>.</a:t>
            </a:r>
          </a:p>
        </p:txBody>
      </p:sp>
    </p:spTree>
    <p:extLst>
      <p:ext uri="{BB962C8B-B14F-4D97-AF65-F5344CB8AC3E}">
        <p14:creationId xmlns:p14="http://schemas.microsoft.com/office/powerpoint/2010/main" val="145609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Rectangle 3"/>
          <p:cNvSpPr/>
          <p:nvPr/>
        </p:nvSpPr>
        <p:spPr>
          <a:xfrm>
            <a:off x="106680" y="4338320"/>
            <a:ext cx="11978640" cy="1572016"/>
          </a:xfrm>
          <a:prstGeom prst="rect">
            <a:avLst/>
          </a:prstGeom>
          <a:solidFill>
            <a:srgbClr val="FFFFFF">
              <a:alpha val="57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hr-HR" sz="3000" dirty="0">
                <a:solidFill>
                  <a:schemeClr val="tx1"/>
                </a:solidFill>
                <a:latin typeface="Arial" panose="020B0604020202020204" pitchFamily="34" charset="0"/>
                <a:cs typeface="Arial" panose="020B0604020202020204" pitchFamily="34" charset="0"/>
              </a:rPr>
            </a:br>
            <a:r>
              <a:rPr lang="en-US" sz="3000" dirty="0" err="1">
                <a:solidFill>
                  <a:schemeClr val="tx1"/>
                </a:solidFill>
                <a:latin typeface="Arial" panose="020B0604020202020204" pitchFamily="34" charset="0"/>
                <a:cs typeface="Arial" panose="020B0604020202020204" pitchFamily="34" charset="0"/>
              </a:rPr>
              <a:t>Sadrži</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krvne</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žile</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i</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živce</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neurone</a:t>
            </a:r>
            <a:r>
              <a:rPr lang="en-US" sz="3000" dirty="0">
                <a:solidFill>
                  <a:schemeClr val="tx1"/>
                </a:solidFill>
                <a:latin typeface="Arial" panose="020B0604020202020204" pitchFamily="34" charset="0"/>
                <a:cs typeface="Arial" panose="020B0604020202020204" pitchFamily="34" charset="0"/>
              </a:rPr>
              <a:t> </a:t>
            </a:r>
            <a:r>
              <a:rPr lang="hr-HR" sz="3000" dirty="0">
                <a:solidFill>
                  <a:schemeClr val="tx1"/>
                </a:solidFill>
                <a:latin typeface="Arial" panose="020B0604020202020204" pitchFamily="34" charset="0"/>
                <a:cs typeface="Arial" panose="020B0604020202020204" pitchFamily="34" charset="0"/>
              </a:rPr>
              <a:t>i </a:t>
            </a:r>
            <a:r>
              <a:rPr lang="en-US" sz="3000" dirty="0" err="1">
                <a:solidFill>
                  <a:schemeClr val="tx1"/>
                </a:solidFill>
                <a:latin typeface="Arial" panose="020B0604020202020204" pitchFamily="34" charset="0"/>
                <a:cs typeface="Arial" panose="020B0604020202020204" pitchFamily="34" charset="0"/>
              </a:rPr>
              <a:t>stanice</a:t>
            </a:r>
            <a:r>
              <a:rPr lang="en-US" sz="3000" dirty="0">
                <a:solidFill>
                  <a:schemeClr val="tx1"/>
                </a:solidFill>
                <a:latin typeface="Arial" panose="020B0604020202020204" pitchFamily="34" charset="0"/>
                <a:cs typeface="Arial" panose="020B0604020202020204" pitchFamily="34" charset="0"/>
              </a:rPr>
              <a:t>.</a:t>
            </a:r>
            <a:r>
              <a:rPr lang="hr-HR" sz="3000" dirty="0">
                <a:solidFill>
                  <a:schemeClr val="tx1"/>
                </a:solidFill>
                <a:latin typeface="Arial" panose="020B0604020202020204" pitchFamily="34" charset="0"/>
                <a:cs typeface="Arial" panose="020B0604020202020204" pitchFamily="34" charset="0"/>
              </a:rPr>
              <a:t> Sastoji </a:t>
            </a:r>
            <a:r>
              <a:rPr lang="en-US" sz="3000" dirty="0">
                <a:solidFill>
                  <a:schemeClr val="tx1"/>
                </a:solidFill>
                <a:latin typeface="Arial" panose="020B0604020202020204" pitchFamily="34" charset="0"/>
                <a:cs typeface="Arial" panose="020B0604020202020204" pitchFamily="34" charset="0"/>
              </a:rPr>
              <a:t>od </a:t>
            </a:r>
            <a:r>
              <a:rPr lang="en-US" sz="3000" dirty="0" err="1">
                <a:solidFill>
                  <a:schemeClr val="tx1"/>
                </a:solidFill>
                <a:latin typeface="Arial" panose="020B0604020202020204" pitchFamily="34" charset="0"/>
                <a:cs typeface="Arial" panose="020B0604020202020204" pitchFamily="34" charset="0"/>
              </a:rPr>
              <a:t>oko</a:t>
            </a:r>
            <a:r>
              <a:rPr lang="en-US" sz="3000" dirty="0">
                <a:solidFill>
                  <a:schemeClr val="tx1"/>
                </a:solidFill>
                <a:latin typeface="Arial" panose="020B0604020202020204" pitchFamily="34" charset="0"/>
                <a:cs typeface="Arial" panose="020B0604020202020204" pitchFamily="34" charset="0"/>
              </a:rPr>
              <a:t> 60% </a:t>
            </a:r>
            <a:r>
              <a:rPr lang="en-US" sz="3000" dirty="0" err="1">
                <a:solidFill>
                  <a:schemeClr val="tx1"/>
                </a:solidFill>
                <a:latin typeface="Arial" panose="020B0604020202020204" pitchFamily="34" charset="0"/>
                <a:cs typeface="Arial" panose="020B0604020202020204" pitchFamily="34" charset="0"/>
              </a:rPr>
              <a:t>masti</a:t>
            </a:r>
            <a:r>
              <a:rPr lang="hr-HR" sz="3000" dirty="0">
                <a:solidFill>
                  <a:schemeClr val="tx1"/>
                </a:solidFill>
                <a:latin typeface="Arial" panose="020B0604020202020204" pitchFamily="34" charset="0"/>
                <a:cs typeface="Arial" panose="020B0604020202020204" pitchFamily="34" charset="0"/>
              </a:rPr>
              <a:t>, a p</a:t>
            </a:r>
            <a:r>
              <a:rPr lang="en-US" sz="3000" dirty="0" err="1">
                <a:solidFill>
                  <a:schemeClr val="tx1"/>
                </a:solidFill>
                <a:latin typeface="Arial" panose="020B0604020202020204" pitchFamily="34" charset="0"/>
                <a:cs typeface="Arial" panose="020B0604020202020204" pitchFamily="34" charset="0"/>
              </a:rPr>
              <a:t>reostalih</a:t>
            </a:r>
            <a:r>
              <a:rPr lang="en-US" sz="3000" dirty="0">
                <a:solidFill>
                  <a:schemeClr val="tx1"/>
                </a:solidFill>
                <a:latin typeface="Arial" panose="020B0604020202020204" pitchFamily="34" charset="0"/>
                <a:cs typeface="Arial" panose="020B0604020202020204" pitchFamily="34" charset="0"/>
              </a:rPr>
              <a:t> 40% je </a:t>
            </a:r>
            <a:r>
              <a:rPr lang="en-US" sz="3000" dirty="0" err="1">
                <a:solidFill>
                  <a:schemeClr val="tx1"/>
                </a:solidFill>
                <a:latin typeface="Arial" panose="020B0604020202020204" pitchFamily="34" charset="0"/>
                <a:cs typeface="Arial" panose="020B0604020202020204" pitchFamily="34" charset="0"/>
              </a:rPr>
              <a:t>kombinacija</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vode</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proteina</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ugljikohidrata</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i</a:t>
            </a:r>
            <a:r>
              <a:rPr lang="en-US" sz="3000" dirty="0">
                <a:solidFill>
                  <a:schemeClr val="tx1"/>
                </a:solidFill>
                <a:latin typeface="Arial" panose="020B0604020202020204" pitchFamily="34" charset="0"/>
                <a:cs typeface="Arial" panose="020B0604020202020204" pitchFamily="34" charset="0"/>
              </a:rPr>
              <a:t> soli</a:t>
            </a:r>
            <a:r>
              <a:rPr lang="hr-HR" sz="3000" dirty="0">
                <a:solidFill>
                  <a:schemeClr val="tx1"/>
                </a:solidFill>
                <a:latin typeface="Arial" panose="020B0604020202020204" pitchFamily="34" charset="0"/>
                <a:cs typeface="Arial" panose="020B0604020202020204" pitchFamily="34" charset="0"/>
              </a:rPr>
              <a:t>.</a:t>
            </a:r>
            <a:endParaRPr lang="en-US" sz="3000" dirty="0">
              <a:solidFill>
                <a:schemeClr val="tx1"/>
              </a:solidFill>
              <a:latin typeface="Arial" panose="020B0604020202020204" pitchFamily="34" charset="0"/>
              <a:cs typeface="Arial" panose="020B0604020202020204" pitchFamily="34" charset="0"/>
            </a:endParaRPr>
          </a:p>
          <a:p>
            <a:pPr algn="ct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394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hr-HR" sz="4800" dirty="0">
                <a:solidFill>
                  <a:schemeClr val="bg1"/>
                </a:solidFill>
              </a:rPr>
              <a:t>Učenje s razmacima</a:t>
            </a: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62AB4364-7441-D340-C4E9-D4635B1707AD}"/>
              </a:ext>
            </a:extLst>
          </p:cNvPr>
          <p:cNvGraphicFramePr>
            <a:graphicFrameLocks noGrp="1"/>
          </p:cNvGraphicFramePr>
          <p:nvPr>
            <p:ph idx="1"/>
            <p:extLst>
              <p:ext uri="{D42A27DB-BD31-4B8C-83A1-F6EECF244321}">
                <p14:modId xmlns:p14="http://schemas.microsoft.com/office/powerpoint/2010/main" val="44127173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6530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r-HR" dirty="0"/>
              <a:t>Prisjećanje ili ponavljanje</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2972784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4957894"/>
            <a:ext cx="12192000" cy="1042073"/>
          </a:xfrm>
          <a:prstGeom prst="rect">
            <a:avLst/>
          </a:prstGeom>
          <a:solidFill>
            <a:srgbClr val="FFFFFF">
              <a:alpha val="81961"/>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Učenje</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je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poput</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vježb</a:t>
            </a:r>
            <a:r>
              <a:rPr kumimoji="0" lang="hr-HR"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anja</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nema</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boli</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nema</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dobitka</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494642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826" y="1112969"/>
            <a:ext cx="3937298" cy="4166010"/>
          </a:xfrm>
        </p:spPr>
        <p:txBody>
          <a:bodyPr>
            <a:normAutofit/>
          </a:bodyPr>
          <a:lstStyle/>
          <a:p>
            <a:r>
              <a:rPr lang="hr-HR">
                <a:solidFill>
                  <a:srgbClr val="FFFFFF"/>
                </a:solidFill>
              </a:rPr>
              <a:t>Prisjećanje ili ponavljanje</a:t>
            </a:r>
            <a:endParaRPr lang="en-US">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6000" y="820880"/>
            <a:ext cx="5257799" cy="4889350"/>
          </a:xfrm>
        </p:spPr>
        <p:txBody>
          <a:bodyPr anchor="t">
            <a:normAutofit/>
          </a:bodyPr>
          <a:lstStyle/>
          <a:p>
            <a:pPr>
              <a:lnSpc>
                <a:spcPct val="110000"/>
              </a:lnSpc>
            </a:pPr>
            <a:r>
              <a:rPr lang="en-US" sz="2000" dirty="0" err="1"/>
              <a:t>Prisjetite</a:t>
            </a:r>
            <a:r>
              <a:rPr lang="en-US" sz="2000" dirty="0"/>
              <a:t> se </a:t>
            </a:r>
            <a:r>
              <a:rPr lang="en-US" sz="2000" dirty="0" err="1"/>
              <a:t>onoga</a:t>
            </a:r>
            <a:r>
              <a:rPr lang="en-US" sz="2000" dirty="0"/>
              <a:t> </a:t>
            </a:r>
            <a:r>
              <a:rPr lang="en-US" sz="2000" dirty="0" err="1"/>
              <a:t>što</a:t>
            </a:r>
            <a:r>
              <a:rPr lang="en-US" sz="2000" dirty="0"/>
              <a:t> </a:t>
            </a:r>
            <a:r>
              <a:rPr lang="en-US" sz="2000" dirty="0" err="1"/>
              <a:t>možete</a:t>
            </a:r>
            <a:r>
              <a:rPr lang="en-US" sz="2000" dirty="0"/>
              <a:t> </a:t>
            </a:r>
            <a:r>
              <a:rPr lang="en-US" sz="2000" dirty="0" err="1"/>
              <a:t>nakon</a:t>
            </a:r>
            <a:r>
              <a:rPr lang="en-US" sz="2000" dirty="0"/>
              <a:t> </a:t>
            </a:r>
            <a:r>
              <a:rPr lang="en-US" sz="2000" dirty="0" err="1"/>
              <a:t>čitanja</a:t>
            </a:r>
            <a:r>
              <a:rPr lang="en-US" sz="2000" dirty="0"/>
              <a:t> </a:t>
            </a:r>
            <a:r>
              <a:rPr lang="en-US" sz="2000" dirty="0" err="1"/>
              <a:t>nekoliko</a:t>
            </a:r>
            <a:r>
              <a:rPr lang="en-US" sz="2000" dirty="0"/>
              <a:t> </a:t>
            </a:r>
            <a:r>
              <a:rPr lang="en-US" sz="2000" dirty="0" err="1"/>
              <a:t>stranica</a:t>
            </a:r>
            <a:r>
              <a:rPr lang="en-US" sz="2000" dirty="0"/>
              <a:t> </a:t>
            </a:r>
            <a:r>
              <a:rPr lang="en-US" sz="2000" dirty="0" err="1"/>
              <a:t>ili</a:t>
            </a:r>
            <a:r>
              <a:rPr lang="en-US" sz="2000" dirty="0"/>
              <a:t> </a:t>
            </a:r>
            <a:r>
              <a:rPr lang="en-US" sz="2000" dirty="0" err="1"/>
              <a:t>cijelog</a:t>
            </a:r>
            <a:r>
              <a:rPr lang="en-US" sz="2000" dirty="0"/>
              <a:t> </a:t>
            </a:r>
            <a:r>
              <a:rPr lang="en-US" sz="2000" dirty="0" err="1"/>
              <a:t>poglavlja</a:t>
            </a:r>
            <a:r>
              <a:rPr lang="en-US" sz="2000" dirty="0"/>
              <a:t>.</a:t>
            </a:r>
          </a:p>
          <a:p>
            <a:pPr>
              <a:lnSpc>
                <a:spcPct val="110000"/>
              </a:lnSpc>
            </a:pPr>
            <a:r>
              <a:rPr lang="en-US" sz="2000" b="1" dirty="0" err="1"/>
              <a:t>Kroz</a:t>
            </a:r>
            <a:r>
              <a:rPr lang="en-US" sz="2000" b="1" dirty="0"/>
              <a:t> </a:t>
            </a:r>
            <a:r>
              <a:rPr lang="en-US" sz="2000" b="1" dirty="0" err="1"/>
              <a:t>čin</a:t>
            </a:r>
            <a:r>
              <a:rPr lang="en-US" sz="2000" b="1" dirty="0"/>
              <a:t> </a:t>
            </a:r>
            <a:r>
              <a:rPr lang="hr-HR" sz="2000" b="1" dirty="0"/>
              <a:t>prisjećanja</a:t>
            </a:r>
            <a:r>
              <a:rPr lang="en-US" sz="2000" dirty="0"/>
              <a:t>, </a:t>
            </a:r>
            <a:r>
              <a:rPr lang="en-US" sz="2000" dirty="0" err="1"/>
              <a:t>ili</a:t>
            </a:r>
            <a:r>
              <a:rPr lang="en-US" sz="2000" dirty="0"/>
              <a:t> </a:t>
            </a:r>
            <a:r>
              <a:rPr lang="hr-HR" sz="2000" dirty="0"/>
              <a:t>prizivanja </a:t>
            </a:r>
            <a:r>
              <a:rPr lang="hr-HR" sz="2000" dirty="0" err="1"/>
              <a:t>infromacija</a:t>
            </a:r>
            <a:r>
              <a:rPr lang="en-US" sz="2000" dirty="0"/>
              <a:t>, </a:t>
            </a:r>
            <a:r>
              <a:rPr lang="en-US" sz="2000" dirty="0" err="1"/>
              <a:t>naše</a:t>
            </a:r>
            <a:r>
              <a:rPr lang="en-US" sz="2000" dirty="0"/>
              <a:t> </a:t>
            </a:r>
            <a:r>
              <a:rPr lang="hr-HR" sz="2000" dirty="0"/>
              <a:t>je </a:t>
            </a:r>
            <a:r>
              <a:rPr lang="en-US" sz="2000" dirty="0" err="1"/>
              <a:t>pamćenje</a:t>
            </a:r>
            <a:r>
              <a:rPr lang="en-US" sz="2000" dirty="0"/>
              <a:t> za </a:t>
            </a:r>
            <a:r>
              <a:rPr lang="en-US" sz="2000" dirty="0" err="1"/>
              <a:t>te</a:t>
            </a:r>
            <a:r>
              <a:rPr lang="en-US" sz="2000" dirty="0"/>
              <a:t> </a:t>
            </a:r>
            <a:r>
              <a:rPr lang="en-US" sz="2000" dirty="0" err="1"/>
              <a:t>informacije</a:t>
            </a:r>
            <a:r>
              <a:rPr lang="en-US" sz="2000" dirty="0"/>
              <a:t> </a:t>
            </a:r>
            <a:r>
              <a:rPr lang="en-US" sz="2000" dirty="0" err="1"/>
              <a:t>ojačano</a:t>
            </a:r>
            <a:r>
              <a:rPr lang="en-US" sz="2000" dirty="0"/>
              <a:t> </a:t>
            </a:r>
            <a:r>
              <a:rPr lang="en-US" sz="2000" dirty="0" err="1"/>
              <a:t>i</a:t>
            </a:r>
            <a:r>
              <a:rPr lang="en-US" sz="2000" dirty="0"/>
              <a:t> </a:t>
            </a:r>
            <a:r>
              <a:rPr lang="en-US" sz="2000" dirty="0" err="1"/>
              <a:t>manje</a:t>
            </a:r>
            <a:r>
              <a:rPr lang="en-US" sz="2000" dirty="0"/>
              <a:t> je </a:t>
            </a:r>
            <a:r>
              <a:rPr lang="en-US" sz="2000" dirty="0" err="1"/>
              <a:t>vjerojatno</a:t>
            </a:r>
            <a:r>
              <a:rPr lang="en-US" sz="2000" dirty="0"/>
              <a:t> da </a:t>
            </a:r>
            <a:r>
              <a:rPr lang="en-US" sz="2000" dirty="0" err="1"/>
              <a:t>će</a:t>
            </a:r>
            <a:r>
              <a:rPr lang="en-US" sz="2000" dirty="0"/>
              <a:t> </a:t>
            </a:r>
            <a:r>
              <a:rPr lang="en-US" sz="2000" dirty="0" err="1"/>
              <a:t>doći</a:t>
            </a:r>
            <a:r>
              <a:rPr lang="en-US" sz="2000" dirty="0"/>
              <a:t> do </a:t>
            </a:r>
            <a:r>
              <a:rPr lang="en-US" sz="2000" dirty="0" err="1"/>
              <a:t>zaboravljanja</a:t>
            </a:r>
            <a:r>
              <a:rPr lang="en-US" sz="2000" dirty="0"/>
              <a:t>.</a:t>
            </a:r>
          </a:p>
          <a:p>
            <a:pPr>
              <a:lnSpc>
                <a:spcPct val="110000"/>
              </a:lnSpc>
            </a:pPr>
            <a:r>
              <a:rPr lang="en-US" sz="2000" dirty="0" err="1"/>
              <a:t>Budući</a:t>
            </a:r>
            <a:r>
              <a:rPr lang="en-US" sz="2000" dirty="0"/>
              <a:t> da </a:t>
            </a:r>
            <a:r>
              <a:rPr lang="hr-HR" sz="2000" dirty="0"/>
              <a:t>prisjećanje </a:t>
            </a:r>
            <a:r>
              <a:rPr lang="en-US" sz="2000" dirty="0" err="1"/>
              <a:t>informacija</a:t>
            </a:r>
            <a:r>
              <a:rPr lang="en-US" sz="2000" dirty="0"/>
              <a:t> </a:t>
            </a:r>
            <a:r>
              <a:rPr lang="en-US" sz="2000" dirty="0" err="1"/>
              <a:t>zahtijeva</a:t>
            </a:r>
            <a:r>
              <a:rPr lang="en-US" sz="2000" dirty="0"/>
              <a:t> </a:t>
            </a:r>
            <a:r>
              <a:rPr lang="en-US" sz="2000" dirty="0" err="1"/>
              <a:t>mentalni</a:t>
            </a:r>
            <a:r>
              <a:rPr lang="en-US" sz="2000" dirty="0"/>
              <a:t> </a:t>
            </a:r>
            <a:r>
              <a:rPr lang="en-US" sz="2000" dirty="0" err="1"/>
              <a:t>napor</a:t>
            </a:r>
            <a:r>
              <a:rPr lang="en-US" sz="2000" dirty="0"/>
              <a:t>, </a:t>
            </a:r>
            <a:r>
              <a:rPr lang="en-US" sz="2000" dirty="0" err="1"/>
              <a:t>često</a:t>
            </a:r>
            <a:r>
              <a:rPr lang="en-US" sz="2000" dirty="0"/>
              <a:t> </a:t>
            </a:r>
            <a:r>
              <a:rPr lang="en-US" sz="2000" dirty="0" err="1"/>
              <a:t>mislimo</a:t>
            </a:r>
            <a:r>
              <a:rPr lang="en-US" sz="2000" dirty="0"/>
              <a:t> da </a:t>
            </a:r>
            <a:r>
              <a:rPr lang="en-US" sz="2000" dirty="0" err="1"/>
              <a:t>radimo</a:t>
            </a:r>
            <a:r>
              <a:rPr lang="en-US" sz="2000" dirty="0"/>
              <a:t> </a:t>
            </a:r>
            <a:r>
              <a:rPr lang="en-US" sz="2000" dirty="0" err="1"/>
              <a:t>loše</a:t>
            </a:r>
            <a:r>
              <a:rPr lang="en-US" sz="2000" dirty="0"/>
              <a:t> </a:t>
            </a:r>
            <a:r>
              <a:rPr lang="en-US" sz="2000" dirty="0" err="1"/>
              <a:t>ako</a:t>
            </a:r>
            <a:r>
              <a:rPr lang="en-US" sz="2000" dirty="0"/>
              <a:t> se </a:t>
            </a:r>
            <a:r>
              <a:rPr lang="en-US" sz="2000" dirty="0" err="1"/>
              <a:t>nečega</a:t>
            </a:r>
            <a:r>
              <a:rPr lang="en-US" sz="2000" dirty="0"/>
              <a:t> ne </a:t>
            </a:r>
            <a:r>
              <a:rPr lang="en-US" sz="2000" dirty="0" err="1"/>
              <a:t>možemo</a:t>
            </a:r>
            <a:r>
              <a:rPr lang="en-US" sz="2000" dirty="0"/>
              <a:t> </a:t>
            </a:r>
            <a:r>
              <a:rPr lang="en-US" sz="2000" dirty="0" err="1"/>
              <a:t>sjetiti</a:t>
            </a:r>
            <a:r>
              <a:rPr lang="en-US" sz="2000" dirty="0"/>
              <a:t>. </a:t>
            </a:r>
            <a:r>
              <a:rPr lang="en-US" sz="2000" dirty="0" err="1"/>
              <a:t>Možda</a:t>
            </a:r>
            <a:r>
              <a:rPr lang="en-US" sz="2000" dirty="0"/>
              <a:t> </a:t>
            </a:r>
            <a:r>
              <a:rPr lang="en-US" sz="2000" dirty="0" err="1"/>
              <a:t>osjećamo</a:t>
            </a:r>
            <a:r>
              <a:rPr lang="en-US" sz="2000" dirty="0"/>
              <a:t> da je </a:t>
            </a:r>
            <a:r>
              <a:rPr lang="en-US" sz="2000" dirty="0" err="1"/>
              <a:t>napredak</a:t>
            </a:r>
            <a:r>
              <a:rPr lang="en-US" sz="2000" dirty="0"/>
              <a:t> </a:t>
            </a:r>
            <a:r>
              <a:rPr lang="en-US" sz="2000" dirty="0" err="1"/>
              <a:t>spor</a:t>
            </a:r>
            <a:r>
              <a:rPr lang="en-US" sz="2000" dirty="0"/>
              <a:t>, </a:t>
            </a:r>
            <a:r>
              <a:rPr lang="en-US" sz="2000" dirty="0" err="1"/>
              <a:t>ali</a:t>
            </a:r>
            <a:r>
              <a:rPr lang="en-US" sz="2000" dirty="0"/>
              <a:t> </a:t>
            </a:r>
            <a:r>
              <a:rPr lang="en-US" sz="2000" dirty="0" err="1"/>
              <a:t>tada</a:t>
            </a:r>
            <a:r>
              <a:rPr lang="en-US" sz="2000" dirty="0"/>
              <a:t> se </a:t>
            </a:r>
            <a:r>
              <a:rPr lang="en-US" sz="2000" dirty="0" err="1"/>
              <a:t>odvija</a:t>
            </a:r>
            <a:r>
              <a:rPr lang="en-US" sz="2000" dirty="0"/>
              <a:t> </a:t>
            </a:r>
            <a:r>
              <a:rPr lang="en-US" sz="2000" dirty="0" err="1"/>
              <a:t>naše</a:t>
            </a:r>
            <a:r>
              <a:rPr lang="en-US" sz="2000" dirty="0"/>
              <a:t> </a:t>
            </a:r>
            <a:r>
              <a:rPr lang="en-US" sz="2000" dirty="0" err="1"/>
              <a:t>najbolje</a:t>
            </a:r>
            <a:r>
              <a:rPr lang="en-US" sz="2000" dirty="0"/>
              <a:t> </a:t>
            </a:r>
            <a:r>
              <a:rPr lang="en-US" sz="2000" dirty="0" err="1"/>
              <a:t>učenje</a:t>
            </a:r>
            <a:r>
              <a:rPr lang="hr-HR" sz="2000" dirty="0"/>
              <a:t>.</a:t>
            </a:r>
            <a:endParaRPr lang="en-US"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494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1392" y="4957894"/>
            <a:ext cx="10654748" cy="1042073"/>
          </a:xfrm>
          <a:prstGeom prst="rect">
            <a:avLst/>
          </a:prstGeom>
          <a:solidFill>
            <a:srgbClr val="FFFFFF">
              <a:alpha val="81961"/>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l-PL" sz="3600" dirty="0">
                <a:solidFill>
                  <a:schemeClr val="tx1"/>
                </a:solidFill>
                <a:latin typeface="Arial" panose="020B0604020202020204" pitchFamily="34" charset="0"/>
                <a:cs typeface="Arial" panose="020B0604020202020204" pitchFamily="34" charset="0"/>
              </a:rPr>
              <a:t>Što je teža praksa prisjećanja, to je bolje za dugoročno učenje</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7578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138036"/>
            <a:ext cx="4085665" cy="1402470"/>
          </a:xfrm>
        </p:spPr>
        <p:txBody>
          <a:bodyPr anchor="t">
            <a:normAutofit/>
          </a:bodyPr>
          <a:lstStyle/>
          <a:p>
            <a:r>
              <a:rPr lang="hr-HR" sz="3200" dirty="0"/>
              <a:t>Prisjećanje ili ponavljanje</a:t>
            </a:r>
            <a:endParaRPr lang="en-US" sz="3200" dirty="0"/>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2000" y="2551176"/>
            <a:ext cx="4085665" cy="3591207"/>
          </a:xfrm>
        </p:spPr>
        <p:txBody>
          <a:bodyPr>
            <a:normAutofit fontScale="92500"/>
          </a:bodyPr>
          <a:lstStyle/>
          <a:p>
            <a:pPr>
              <a:lnSpc>
                <a:spcPct val="110000"/>
              </a:lnSpc>
            </a:pPr>
            <a:r>
              <a:rPr lang="hr-HR" sz="2000" dirty="0"/>
              <a:t>Istraživanja pokazuju da je </a:t>
            </a:r>
            <a:r>
              <a:rPr lang="hr-HR" sz="2000" b="1" dirty="0"/>
              <a:t>poboljšanje pamćenja i dugoročnog učenja fleksibilno</a:t>
            </a:r>
            <a:r>
              <a:rPr lang="hr-HR" sz="2000" dirty="0"/>
              <a:t>, što poboljšava:</a:t>
            </a:r>
          </a:p>
          <a:p>
            <a:pPr lvl="1">
              <a:lnSpc>
                <a:spcPct val="110000"/>
              </a:lnSpc>
            </a:pPr>
            <a:r>
              <a:rPr lang="hr-HR" sz="2000" dirty="0"/>
              <a:t>složeno mišljenje kod studenata i vještine primjene</a:t>
            </a:r>
          </a:p>
          <a:p>
            <a:pPr lvl="1">
              <a:lnSpc>
                <a:spcPct val="110000"/>
              </a:lnSpc>
            </a:pPr>
            <a:r>
              <a:rPr lang="hr-HR" sz="2000" dirty="0"/>
              <a:t>organizacija znanja kod studenata</a:t>
            </a:r>
          </a:p>
          <a:p>
            <a:pPr lvl="1">
              <a:lnSpc>
                <a:spcPct val="110000"/>
              </a:lnSpc>
            </a:pPr>
            <a:r>
              <a:rPr lang="en-US" sz="2000" dirty="0" err="1"/>
              <a:t>prijenos</a:t>
            </a:r>
            <a:r>
              <a:rPr lang="en-US" sz="2000" dirty="0"/>
              <a:t> </a:t>
            </a:r>
            <a:r>
              <a:rPr lang="en-US" sz="2000" dirty="0" err="1"/>
              <a:t>znanja</a:t>
            </a:r>
            <a:r>
              <a:rPr lang="en-US" sz="2000" dirty="0"/>
              <a:t> </a:t>
            </a:r>
            <a:r>
              <a:rPr lang="hr-HR" sz="2000" dirty="0"/>
              <a:t>studenata</a:t>
            </a:r>
            <a:r>
              <a:rPr lang="en-US" sz="2000" dirty="0"/>
              <a:t> </a:t>
            </a:r>
            <a:r>
              <a:rPr lang="en-US" sz="2000" dirty="0" err="1"/>
              <a:t>na</a:t>
            </a:r>
            <a:r>
              <a:rPr lang="en-US" sz="2000" dirty="0"/>
              <a:t> </a:t>
            </a:r>
            <a:r>
              <a:rPr lang="en-US" sz="2000" dirty="0" err="1"/>
              <a:t>nove</a:t>
            </a:r>
            <a:r>
              <a:rPr lang="en-US" sz="2000" dirty="0"/>
              <a:t> </a:t>
            </a:r>
            <a:r>
              <a:rPr lang="en-US" sz="2000" dirty="0" err="1"/>
              <a:t>pojmove</a:t>
            </a:r>
            <a:endParaRPr lang="hr-HR" sz="2000" dirty="0"/>
          </a:p>
          <a:p>
            <a:pPr lvl="1">
              <a:lnSpc>
                <a:spcPct val="110000"/>
              </a:lnSpc>
            </a:pPr>
            <a:endParaRPr lang="hr-HR" sz="1400" dirty="0"/>
          </a:p>
        </p:txBody>
      </p:sp>
      <p:pic>
        <p:nvPicPr>
          <p:cNvPr id="5" name="Picture 4" descr="Toy plastic numbers">
            <a:extLst>
              <a:ext uri="{FF2B5EF4-FFF2-40B4-BE49-F238E27FC236}">
                <a16:creationId xmlns:a16="http://schemas.microsoft.com/office/drawing/2014/main" id="{8593ACEC-EC30-226E-809E-8CED87EE6B69}"/>
              </a:ext>
            </a:extLst>
          </p:cNvPr>
          <p:cNvPicPr>
            <a:picLocks noChangeAspect="1"/>
          </p:cNvPicPr>
          <p:nvPr/>
        </p:nvPicPr>
        <p:blipFill rotWithShape="1">
          <a:blip r:embed="rId3"/>
          <a:srcRect l="15088" r="21247" b="-1"/>
          <a:stretch/>
        </p:blipFill>
        <p:spPr>
          <a:xfrm>
            <a:off x="5650992" y="10"/>
            <a:ext cx="6541008" cy="6857990"/>
          </a:xfrm>
          <a:prstGeom prst="rect">
            <a:avLst/>
          </a:prstGeom>
        </p:spPr>
      </p:pic>
    </p:spTree>
    <p:extLst>
      <p:ext uri="{BB962C8B-B14F-4D97-AF65-F5344CB8AC3E}">
        <p14:creationId xmlns:p14="http://schemas.microsoft.com/office/powerpoint/2010/main" val="29292338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Hvala</a:t>
            </a:r>
            <a:r>
              <a:rPr lang="en-US" dirty="0"/>
              <a:t>! </a:t>
            </a:r>
            <a:r>
              <a:rPr lang="hr-HR" dirty="0"/>
              <a:t>Pitanja</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952" y="785366"/>
            <a:ext cx="4069055" cy="2072853"/>
          </a:xfrm>
        </p:spPr>
        <p:txBody>
          <a:bodyPr anchor="t">
            <a:normAutofit/>
          </a:bodyPr>
          <a:lstStyle/>
          <a:p>
            <a:r>
              <a:rPr lang="hr-HR" dirty="0"/>
              <a:t>Siva i bijela tvar</a:t>
            </a:r>
            <a:endParaRPr lang="en-US" dirty="0"/>
          </a:p>
        </p:txBody>
      </p:sp>
      <p:pic>
        <p:nvPicPr>
          <p:cNvPr id="4" name="Picture 2" descr="Cross sections of the brain and spinal cord, showing the grey and white matter.">
            <a:extLst>
              <a:ext uri="{FF2B5EF4-FFF2-40B4-BE49-F238E27FC236}">
                <a16:creationId xmlns:a16="http://schemas.microsoft.com/office/drawing/2014/main" id="{2CABB60C-1868-CE05-3883-3F042B19E6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0460" y="3360326"/>
            <a:ext cx="4567547" cy="12789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99200" y="572006"/>
            <a:ext cx="5398954" cy="5950714"/>
          </a:xfrm>
        </p:spPr>
        <p:txBody>
          <a:bodyPr anchor="ctr">
            <a:normAutofit lnSpcReduction="10000"/>
          </a:bodyPr>
          <a:lstStyle/>
          <a:p>
            <a:pPr>
              <a:lnSpc>
                <a:spcPct val="110000"/>
              </a:lnSpc>
            </a:pPr>
            <a:r>
              <a:rPr lang="en-US" sz="1800" b="1" dirty="0"/>
              <a:t>Siva </a:t>
            </a:r>
            <a:r>
              <a:rPr lang="en-US" sz="1800" b="1" dirty="0" err="1"/>
              <a:t>i</a:t>
            </a:r>
            <a:r>
              <a:rPr lang="en-US" sz="1800" b="1" dirty="0"/>
              <a:t> </a:t>
            </a:r>
            <a:r>
              <a:rPr lang="en-US" sz="1800" b="1" dirty="0" err="1"/>
              <a:t>bijela</a:t>
            </a:r>
            <a:r>
              <a:rPr lang="en-US" sz="1800" b="1" dirty="0"/>
              <a:t> </a:t>
            </a:r>
            <a:r>
              <a:rPr lang="en-US" sz="1800" b="1" dirty="0" err="1"/>
              <a:t>tvar</a:t>
            </a:r>
            <a:r>
              <a:rPr lang="en-US" sz="1800" b="1" dirty="0"/>
              <a:t> </a:t>
            </a:r>
            <a:r>
              <a:rPr lang="en-US" sz="1800" dirty="0" err="1"/>
              <a:t>dvije</a:t>
            </a:r>
            <a:r>
              <a:rPr lang="en-US" sz="1800" dirty="0"/>
              <a:t> </a:t>
            </a:r>
            <a:r>
              <a:rPr lang="en-US" sz="1800" dirty="0" err="1"/>
              <a:t>su</a:t>
            </a:r>
            <a:r>
              <a:rPr lang="en-US" sz="1800" dirty="0"/>
              <a:t> </a:t>
            </a:r>
            <a:r>
              <a:rPr lang="en-US" sz="1800" dirty="0" err="1"/>
              <a:t>različite</a:t>
            </a:r>
            <a:r>
              <a:rPr lang="en-US" sz="1800" dirty="0"/>
              <a:t> </a:t>
            </a:r>
            <a:r>
              <a:rPr lang="en-US" sz="1800" dirty="0" err="1"/>
              <a:t>regije</a:t>
            </a:r>
            <a:r>
              <a:rPr lang="en-US" sz="1800" dirty="0"/>
              <a:t> </a:t>
            </a:r>
            <a:r>
              <a:rPr lang="en-US" sz="1800" dirty="0" err="1"/>
              <a:t>središnjeg</a:t>
            </a:r>
            <a:r>
              <a:rPr lang="en-US" sz="1800" dirty="0"/>
              <a:t> </a:t>
            </a:r>
            <a:r>
              <a:rPr lang="en-US" sz="1800" dirty="0" err="1"/>
              <a:t>živčanog</a:t>
            </a:r>
            <a:r>
              <a:rPr lang="en-US" sz="1800" dirty="0"/>
              <a:t> </a:t>
            </a:r>
            <a:r>
              <a:rPr lang="en-US" sz="1800" dirty="0" err="1"/>
              <a:t>sustava</a:t>
            </a:r>
            <a:r>
              <a:rPr lang="en-US" sz="1800" dirty="0"/>
              <a:t>. U </a:t>
            </a:r>
            <a:r>
              <a:rPr lang="en-US" sz="1800" dirty="0" err="1"/>
              <a:t>mozgu</a:t>
            </a:r>
            <a:r>
              <a:rPr lang="en-US" sz="1800" dirty="0"/>
              <a:t>, </a:t>
            </a:r>
            <a:r>
              <a:rPr lang="en-US" sz="1800" dirty="0" err="1"/>
              <a:t>siva</a:t>
            </a:r>
            <a:r>
              <a:rPr lang="en-US" sz="1800" dirty="0"/>
              <a:t> </a:t>
            </a:r>
            <a:r>
              <a:rPr lang="en-US" sz="1800" dirty="0" err="1"/>
              <a:t>tvar</a:t>
            </a:r>
            <a:r>
              <a:rPr lang="en-US" sz="1800" dirty="0"/>
              <a:t> se </a:t>
            </a:r>
            <a:r>
              <a:rPr lang="en-US" sz="1800" dirty="0" err="1"/>
              <a:t>odnosi</a:t>
            </a:r>
            <a:r>
              <a:rPr lang="en-US" sz="1800" dirty="0"/>
              <a:t> </a:t>
            </a:r>
            <a:r>
              <a:rPr lang="en-US" sz="1800" dirty="0" err="1"/>
              <a:t>na</a:t>
            </a:r>
            <a:r>
              <a:rPr lang="en-US" sz="1800" dirty="0"/>
              <a:t> </a:t>
            </a:r>
            <a:r>
              <a:rPr lang="en-US" sz="1800" dirty="0" err="1"/>
              <a:t>tamniji</a:t>
            </a:r>
            <a:r>
              <a:rPr lang="en-US" sz="1800" dirty="0"/>
              <a:t>, </a:t>
            </a:r>
            <a:r>
              <a:rPr lang="en-US" sz="1800" dirty="0" err="1"/>
              <a:t>vanjski</a:t>
            </a:r>
            <a:r>
              <a:rPr lang="en-US" sz="1800" dirty="0"/>
              <a:t> </a:t>
            </a:r>
            <a:r>
              <a:rPr lang="en-US" sz="1800" dirty="0" err="1"/>
              <a:t>dio</a:t>
            </a:r>
            <a:r>
              <a:rPr lang="en-US" sz="1800" dirty="0"/>
              <a:t>, </a:t>
            </a:r>
            <a:r>
              <a:rPr lang="en-US" sz="1800" dirty="0" err="1"/>
              <a:t>dok</a:t>
            </a:r>
            <a:r>
              <a:rPr lang="en-US" sz="1800" dirty="0"/>
              <a:t> </a:t>
            </a:r>
            <a:r>
              <a:rPr lang="en-US" sz="1800" dirty="0" err="1"/>
              <a:t>bijela</a:t>
            </a:r>
            <a:r>
              <a:rPr lang="en-US" sz="1800" dirty="0"/>
              <a:t> </a:t>
            </a:r>
            <a:r>
              <a:rPr lang="en-US" sz="1800" dirty="0" err="1"/>
              <a:t>tvar</a:t>
            </a:r>
            <a:r>
              <a:rPr lang="en-US" sz="1800" dirty="0"/>
              <a:t> </a:t>
            </a:r>
            <a:r>
              <a:rPr lang="hr-HR" sz="1800" dirty="0"/>
              <a:t>predstavlja</a:t>
            </a:r>
            <a:r>
              <a:rPr lang="en-US" sz="1800" dirty="0"/>
              <a:t> </a:t>
            </a:r>
            <a:r>
              <a:rPr lang="en-US" sz="1800" dirty="0" err="1"/>
              <a:t>svjetliji</a:t>
            </a:r>
            <a:r>
              <a:rPr lang="en-US" sz="1800" dirty="0"/>
              <a:t>, </a:t>
            </a:r>
            <a:r>
              <a:rPr lang="en-US" sz="1800" dirty="0" err="1"/>
              <a:t>unutarnji</a:t>
            </a:r>
            <a:r>
              <a:rPr lang="en-US" sz="1800" dirty="0"/>
              <a:t> </a:t>
            </a:r>
            <a:r>
              <a:rPr lang="en-US" sz="1800" dirty="0" err="1"/>
              <a:t>dio</a:t>
            </a:r>
            <a:r>
              <a:rPr lang="en-US" sz="1800" dirty="0"/>
              <a:t>. </a:t>
            </a:r>
            <a:endParaRPr lang="hr-HR" sz="1800" dirty="0"/>
          </a:p>
          <a:p>
            <a:pPr>
              <a:lnSpc>
                <a:spcPct val="110000"/>
              </a:lnSpc>
            </a:pPr>
            <a:r>
              <a:rPr lang="en-US" sz="1800" b="1" dirty="0"/>
              <a:t>U </a:t>
            </a:r>
            <a:r>
              <a:rPr lang="en-US" sz="1800" b="1" dirty="0" err="1"/>
              <a:t>leđnoj</a:t>
            </a:r>
            <a:r>
              <a:rPr lang="en-US" sz="1800" b="1" dirty="0"/>
              <a:t> </a:t>
            </a:r>
            <a:r>
              <a:rPr lang="en-US" sz="1800" b="1" dirty="0" err="1"/>
              <a:t>moždini</a:t>
            </a:r>
            <a:r>
              <a:rPr lang="en-US" sz="1800" b="1" dirty="0"/>
              <a:t> </a:t>
            </a:r>
            <a:r>
              <a:rPr lang="en-US" sz="1800" dirty="0" err="1"/>
              <a:t>ovaj</a:t>
            </a:r>
            <a:r>
              <a:rPr lang="en-US" sz="1800" dirty="0"/>
              <a:t> </a:t>
            </a:r>
            <a:r>
              <a:rPr lang="en-US" sz="1800" dirty="0" err="1"/>
              <a:t>redoslijed</a:t>
            </a:r>
            <a:r>
              <a:rPr lang="en-US" sz="1800" dirty="0"/>
              <a:t> je </a:t>
            </a:r>
            <a:r>
              <a:rPr lang="en-US" sz="1800" dirty="0" err="1"/>
              <a:t>obrnut</a:t>
            </a:r>
            <a:r>
              <a:rPr lang="en-US" sz="1800" dirty="0"/>
              <a:t>: </a:t>
            </a:r>
            <a:r>
              <a:rPr lang="en-US" sz="1800" dirty="0" err="1"/>
              <a:t>bijela</a:t>
            </a:r>
            <a:r>
              <a:rPr lang="en-US" sz="1800" dirty="0"/>
              <a:t> </a:t>
            </a:r>
            <a:r>
              <a:rPr lang="en-US" sz="1800" dirty="0" err="1"/>
              <a:t>tvar</a:t>
            </a:r>
            <a:r>
              <a:rPr lang="en-US" sz="1800" dirty="0"/>
              <a:t> je </a:t>
            </a:r>
            <a:r>
              <a:rPr lang="en-US" sz="1800" dirty="0" err="1"/>
              <a:t>izvana</a:t>
            </a:r>
            <a:r>
              <a:rPr lang="en-US" sz="1800" dirty="0"/>
              <a:t>, a </a:t>
            </a:r>
            <a:r>
              <a:rPr lang="en-US" sz="1800" dirty="0" err="1"/>
              <a:t>siva</a:t>
            </a:r>
            <a:r>
              <a:rPr lang="en-US" sz="1800" dirty="0"/>
              <a:t> </a:t>
            </a:r>
            <a:r>
              <a:rPr lang="en-US" sz="1800" dirty="0" err="1"/>
              <a:t>tvar</a:t>
            </a:r>
            <a:r>
              <a:rPr lang="en-US" sz="1800" dirty="0"/>
              <a:t> </a:t>
            </a:r>
            <a:r>
              <a:rPr lang="en-US" sz="1800" dirty="0" err="1"/>
              <a:t>unutra</a:t>
            </a:r>
            <a:r>
              <a:rPr lang="en-US" sz="1800" dirty="0"/>
              <a:t>.</a:t>
            </a:r>
          </a:p>
          <a:p>
            <a:pPr>
              <a:lnSpc>
                <a:spcPct val="110000"/>
              </a:lnSpc>
            </a:pPr>
            <a:r>
              <a:rPr lang="hr-HR" sz="1800" b="1" dirty="0"/>
              <a:t>Siva tvar </a:t>
            </a:r>
            <a:r>
              <a:rPr lang="hr-HR" sz="1800" dirty="0"/>
              <a:t>prvenstveno se sastoji od neurona (okrugla središnja stanična tijela), a bijela tvar uglavnom se sastoji od aksona (dugih stabljika koje povezuju neurone zajedno) omotanih </a:t>
            </a:r>
            <a:r>
              <a:rPr lang="hr-HR" sz="1800" dirty="0" err="1"/>
              <a:t>mijelinom</a:t>
            </a:r>
            <a:r>
              <a:rPr lang="hr-HR" sz="1800" dirty="0"/>
              <a:t> (zaštitnom ovojnicom).</a:t>
            </a:r>
          </a:p>
          <a:p>
            <a:pPr>
              <a:lnSpc>
                <a:spcPct val="110000"/>
              </a:lnSpc>
            </a:pPr>
            <a:r>
              <a:rPr lang="hr-HR" sz="1800" dirty="0"/>
              <a:t>Različiti sastavi dijelova neurona razlog su zašto se na određenim snimkama oni pojavljuju kao zasebne nijanse.</a:t>
            </a:r>
          </a:p>
          <a:p>
            <a:pPr>
              <a:lnSpc>
                <a:spcPct val="110000"/>
              </a:lnSpc>
            </a:pPr>
            <a:r>
              <a:rPr lang="en-US" sz="1800" b="1" dirty="0" err="1"/>
              <a:t>Svaka</a:t>
            </a:r>
            <a:r>
              <a:rPr lang="en-US" sz="1800" b="1" dirty="0"/>
              <a:t> </a:t>
            </a:r>
            <a:r>
              <a:rPr lang="en-US" sz="1800" b="1" dirty="0" err="1"/>
              <a:t>regija</a:t>
            </a:r>
            <a:r>
              <a:rPr lang="hr-HR" sz="1800" b="1" dirty="0"/>
              <a:t> u mozgu</a:t>
            </a:r>
            <a:r>
              <a:rPr lang="en-US" sz="1800" b="1" dirty="0"/>
              <a:t> </a:t>
            </a:r>
            <a:r>
              <a:rPr lang="en-US" sz="1800" b="1" dirty="0" err="1"/>
              <a:t>ima</a:t>
            </a:r>
            <a:r>
              <a:rPr lang="en-US" sz="1800" b="1" dirty="0"/>
              <a:t> </a:t>
            </a:r>
            <a:r>
              <a:rPr lang="en-US" sz="1800" b="1" dirty="0" err="1"/>
              <a:t>drugačiju</a:t>
            </a:r>
            <a:r>
              <a:rPr lang="en-US" sz="1800" b="1" dirty="0"/>
              <a:t> </a:t>
            </a:r>
            <a:r>
              <a:rPr lang="en-US" sz="1800" b="1" dirty="0" err="1"/>
              <a:t>ulogu</a:t>
            </a:r>
            <a:r>
              <a:rPr lang="en-US" sz="1800" b="1" dirty="0"/>
              <a:t>. </a:t>
            </a:r>
            <a:endParaRPr lang="hr-HR" sz="1800" b="1" dirty="0"/>
          </a:p>
          <a:p>
            <a:pPr>
              <a:lnSpc>
                <a:spcPct val="110000"/>
              </a:lnSpc>
            </a:pPr>
            <a:r>
              <a:rPr lang="en-US" sz="1800" dirty="0"/>
              <a:t>Siva </a:t>
            </a:r>
            <a:r>
              <a:rPr lang="en-US" sz="1800" dirty="0" err="1"/>
              <a:t>tvar</a:t>
            </a:r>
            <a:r>
              <a:rPr lang="en-US" sz="1800" dirty="0"/>
              <a:t> je </a:t>
            </a:r>
            <a:r>
              <a:rPr lang="en-US" sz="1800" dirty="0" err="1"/>
              <a:t>prvenstveno</a:t>
            </a:r>
            <a:r>
              <a:rPr lang="en-US" sz="1800" dirty="0"/>
              <a:t> </a:t>
            </a:r>
            <a:r>
              <a:rPr lang="en-US" sz="1800" b="1" dirty="0" err="1"/>
              <a:t>odgovorna</a:t>
            </a:r>
            <a:r>
              <a:rPr lang="en-US" sz="1800" b="1" dirty="0"/>
              <a:t> za </a:t>
            </a:r>
            <a:r>
              <a:rPr lang="en-US" sz="1800" b="1" dirty="0" err="1"/>
              <a:t>obradu</a:t>
            </a:r>
            <a:r>
              <a:rPr lang="en-US" sz="1800" b="1" dirty="0"/>
              <a:t> </a:t>
            </a:r>
            <a:r>
              <a:rPr lang="en-US" sz="1800" b="1" dirty="0" err="1"/>
              <a:t>i</a:t>
            </a:r>
            <a:r>
              <a:rPr lang="en-US" sz="1800" b="1" dirty="0"/>
              <a:t> </a:t>
            </a:r>
            <a:r>
              <a:rPr lang="en-US" sz="1800" b="1" dirty="0" err="1"/>
              <a:t>interpretaciju</a:t>
            </a:r>
            <a:r>
              <a:rPr lang="en-US" sz="1800" b="1" dirty="0"/>
              <a:t> </a:t>
            </a:r>
            <a:r>
              <a:rPr lang="en-US" sz="1800" b="1" dirty="0" err="1"/>
              <a:t>informacija</a:t>
            </a:r>
            <a:r>
              <a:rPr lang="en-US" sz="1800" dirty="0"/>
              <a:t>, </a:t>
            </a:r>
            <a:r>
              <a:rPr lang="en-US" sz="1800" dirty="0" err="1"/>
              <a:t>dok</a:t>
            </a:r>
            <a:r>
              <a:rPr lang="en-US" sz="1800" dirty="0"/>
              <a:t> </a:t>
            </a:r>
            <a:r>
              <a:rPr lang="en-US" sz="1800" dirty="0" err="1"/>
              <a:t>bijela</a:t>
            </a:r>
            <a:r>
              <a:rPr lang="en-US" sz="1800" dirty="0"/>
              <a:t> </a:t>
            </a:r>
            <a:r>
              <a:rPr lang="en-US" sz="1800" dirty="0" err="1"/>
              <a:t>tvar</a:t>
            </a:r>
            <a:r>
              <a:rPr lang="en-US" sz="1800" dirty="0"/>
              <a:t> </a:t>
            </a:r>
            <a:r>
              <a:rPr lang="en-US" sz="1800" b="1" dirty="0" err="1"/>
              <a:t>prenosi</a:t>
            </a:r>
            <a:r>
              <a:rPr lang="en-US" sz="1800" b="1" dirty="0"/>
              <a:t> </a:t>
            </a:r>
            <a:r>
              <a:rPr lang="en-US" sz="1800" b="1" dirty="0" err="1"/>
              <a:t>te</a:t>
            </a:r>
            <a:r>
              <a:rPr lang="en-US" sz="1800" b="1" dirty="0"/>
              <a:t> </a:t>
            </a:r>
            <a:r>
              <a:rPr lang="en-US" sz="1800" b="1" dirty="0" err="1"/>
              <a:t>informacije</a:t>
            </a:r>
            <a:r>
              <a:rPr lang="en-US" sz="1800" b="1" dirty="0"/>
              <a:t> </a:t>
            </a:r>
            <a:r>
              <a:rPr lang="en-US" sz="1800" b="1" dirty="0" err="1"/>
              <a:t>drugim</a:t>
            </a:r>
            <a:r>
              <a:rPr lang="en-US" sz="1800" b="1" dirty="0"/>
              <a:t> </a:t>
            </a:r>
            <a:r>
              <a:rPr lang="en-US" sz="1800" b="1" dirty="0" err="1"/>
              <a:t>dijelovima</a:t>
            </a:r>
            <a:r>
              <a:rPr lang="en-US" sz="1800" b="1" dirty="0"/>
              <a:t> </a:t>
            </a:r>
            <a:r>
              <a:rPr lang="en-US" sz="1800" b="1" dirty="0" err="1"/>
              <a:t>živčanog</a:t>
            </a:r>
            <a:r>
              <a:rPr lang="en-US" sz="1800" b="1" dirty="0"/>
              <a:t> </a:t>
            </a:r>
            <a:r>
              <a:rPr lang="en-US" sz="1800" b="1" dirty="0" err="1"/>
              <a:t>sustava</a:t>
            </a:r>
            <a:r>
              <a:rPr lang="en-US" sz="1800" dirty="0"/>
              <a:t>.</a:t>
            </a:r>
          </a:p>
          <a:p>
            <a:pPr>
              <a:lnSpc>
                <a:spcPct val="110000"/>
              </a:lnSpc>
            </a:pPr>
            <a:endParaRPr lang="hr-HR" sz="1400" dirty="0"/>
          </a:p>
          <a:p>
            <a:pPr>
              <a:lnSpc>
                <a:spcPct val="110000"/>
              </a:lnSpc>
            </a:pPr>
            <a:endParaRPr lang="en-US" sz="1400" dirty="0"/>
          </a:p>
        </p:txBody>
      </p:sp>
    </p:spTree>
    <p:extLst>
      <p:ext uri="{BB962C8B-B14F-4D97-AF65-F5344CB8AC3E}">
        <p14:creationId xmlns:p14="http://schemas.microsoft.com/office/powerpoint/2010/main" val="266530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5400"/>
              <a:t>Kako funkcionira mozak?</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fontScale="92500" lnSpcReduction="10000"/>
          </a:bodyPr>
          <a:lstStyle/>
          <a:p>
            <a:pPr fontAlgn="base"/>
            <a:r>
              <a:rPr lang="hr-HR" sz="2400" b="1" dirty="0"/>
              <a:t>Mozak šalje i prima kemijske i druge signale po cijelom tijelu</a:t>
            </a:r>
            <a:r>
              <a:rPr lang="hr-HR" sz="2400" dirty="0"/>
              <a:t>. Različiti signali kontroliraju različite procese, a mozak ih tumači. Od nekih se osjećamo umorno, a zbog drugih osjećamo bol.</a:t>
            </a:r>
          </a:p>
          <a:p>
            <a:pPr fontAlgn="base"/>
            <a:r>
              <a:rPr lang="hr-HR" sz="2400" dirty="0"/>
              <a:t>Neke se poruke čuvaju u mozgu, dok se druge prenose kroz kralježnicu i preko goleme mreže tjelesnih živaca do udaljenih ekstremiteta. </a:t>
            </a:r>
          </a:p>
          <a:p>
            <a:pPr fontAlgn="base"/>
            <a:r>
              <a:rPr lang="hr-HR" sz="2400" dirty="0"/>
              <a:t>Da bi to učinio, </a:t>
            </a:r>
            <a:r>
              <a:rPr lang="hr-HR" sz="2400" b="1" dirty="0"/>
              <a:t>središnji živčani sustav oslanja se na milijarde neurona </a:t>
            </a:r>
            <a:r>
              <a:rPr lang="hr-HR" sz="2400" dirty="0"/>
              <a:t>(živčanih stanica).</a:t>
            </a:r>
          </a:p>
          <a:p>
            <a:pPr fontAlgn="base"/>
            <a:r>
              <a:rPr lang="hr-HR" sz="2400" dirty="0"/>
              <a:t>Mozak radi i dok spavamo!</a:t>
            </a:r>
          </a:p>
          <a:p>
            <a:pPr fontAlgn="base"/>
            <a:endParaRPr lang="en-US" sz="2400" dirty="0"/>
          </a:p>
        </p:txBody>
      </p:sp>
    </p:spTree>
    <p:extLst>
      <p:ext uri="{BB962C8B-B14F-4D97-AF65-F5344CB8AC3E}">
        <p14:creationId xmlns:p14="http://schemas.microsoft.com/office/powerpoint/2010/main" val="1506490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5400"/>
              <a:t>Kako funkcionira mozak?</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fontScale="92500" lnSpcReduction="10000"/>
          </a:bodyPr>
          <a:lstStyle/>
          <a:p>
            <a:pPr fontAlgn="base"/>
            <a:r>
              <a:rPr lang="hr-HR" sz="2400" dirty="0"/>
              <a:t>U našem mozgu postoji </a:t>
            </a:r>
            <a:r>
              <a:rPr lang="hr-HR" sz="2400" b="1" dirty="0"/>
              <a:t>milijun milijardi sinapsi </a:t>
            </a:r>
            <a:r>
              <a:rPr lang="hr-HR" sz="2400" dirty="0"/>
              <a:t>u kojima su pohranjena sjećanja.</a:t>
            </a:r>
          </a:p>
          <a:p>
            <a:pPr fontAlgn="base"/>
            <a:r>
              <a:rPr lang="hr-HR" sz="2400" dirty="0"/>
              <a:t>Staro gledište o mozgu je da kada sazrije, snaga sinapsi može se prilagoditi učenjem, ali obrazac povezanosti ne mijenja se puno osim ako nema oštećenja mozga.</a:t>
            </a:r>
          </a:p>
          <a:p>
            <a:pPr fontAlgn="base"/>
            <a:r>
              <a:rPr lang="hr-HR" sz="2400" dirty="0"/>
              <a:t>Sada znamo da je </a:t>
            </a:r>
            <a:r>
              <a:rPr lang="hr-HR" sz="2400" b="1" dirty="0"/>
              <a:t>povezanost mozga dinamična </a:t>
            </a:r>
            <a:r>
              <a:rPr lang="hr-HR" sz="2400" dirty="0"/>
              <a:t>i ostaje takva i nakon što on sazrije.</a:t>
            </a:r>
          </a:p>
          <a:p>
            <a:pPr fontAlgn="base"/>
            <a:r>
              <a:rPr lang="hr-HR" sz="2400" dirty="0"/>
              <a:t>Spavanje i odmaranje utječu na regeneraciju mozgu – kontinuirani </a:t>
            </a:r>
            <a:r>
              <a:rPr lang="hr-HR" sz="2400" dirty="0" err="1"/>
              <a:t>upgrade</a:t>
            </a:r>
            <a:r>
              <a:rPr lang="hr-HR" sz="2400" dirty="0"/>
              <a:t>. </a:t>
            </a:r>
            <a:endParaRPr lang="en-US" sz="2400" dirty="0"/>
          </a:p>
        </p:txBody>
      </p:sp>
    </p:spTree>
    <p:extLst>
      <p:ext uri="{BB962C8B-B14F-4D97-AF65-F5344CB8AC3E}">
        <p14:creationId xmlns:p14="http://schemas.microsoft.com/office/powerpoint/2010/main" val="405329224"/>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27b7730-350c-45bf-a2a3-6ed85e3dd6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072DD55904BF149A9014AE820EB6581" ma:contentTypeVersion="18" ma:contentTypeDescription="Stvaranje novog dokumenta." ma:contentTypeScope="" ma:versionID="8f193954f573948a917e54c4efc260f6">
  <xsd:schema xmlns:xsd="http://www.w3.org/2001/XMLSchema" xmlns:xs="http://www.w3.org/2001/XMLSchema" xmlns:p="http://schemas.microsoft.com/office/2006/metadata/properties" xmlns:ns3="a27b7730-350c-45bf-a2a3-6ed85e3dd651" xmlns:ns4="9445201f-82e1-486c-ab32-8a48fb96ffdf" targetNamespace="http://schemas.microsoft.com/office/2006/metadata/properties" ma:root="true" ma:fieldsID="0a85b095eef707fdecdbec60749c4f3c" ns3:_="" ns4:_="">
    <xsd:import namespace="a27b7730-350c-45bf-a2a3-6ed85e3dd651"/>
    <xsd:import namespace="9445201f-82e1-486c-ab32-8a48fb96ff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MediaServiceSearchProperties" minOccurs="0"/>
                <xsd:element ref="ns3:_activity" minOccurs="0"/>
                <xsd:element ref="ns3:MediaServiceObjectDetectorVersion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b7730-350c-45bf-a2a3-6ed85e3dd6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45201f-82e1-486c-ab32-8a48fb96ffdf" elementFormDefault="qualified">
    <xsd:import namespace="http://schemas.microsoft.com/office/2006/documentManagement/types"/>
    <xsd:import namespace="http://schemas.microsoft.com/office/infopath/2007/PartnerControls"/>
    <xsd:element name="SharedWithUsers" ma:index="17"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ji o zajedničkom korištenju" ma:internalName="SharedWithDetails" ma:readOnly="true">
      <xsd:simpleType>
        <xsd:restriction base="dms:Note">
          <xsd:maxLength value="255"/>
        </xsd:restriction>
      </xsd:simpleType>
    </xsd:element>
    <xsd:element name="SharingHintHash" ma:index="19" nillable="true" ma:displayName="Raspršivanje savjeta za zajedničko korištenj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5E6B25-5D39-41AF-8C20-E40B4DB31A29}">
  <ds:schemaRefs>
    <ds:schemaRef ds:uri="http://schemas.microsoft.com/office/2006/documentManagement/types"/>
    <ds:schemaRef ds:uri="http://schemas.microsoft.com/office/2006/metadata/properties"/>
    <ds:schemaRef ds:uri="http://purl.org/dc/elements/1.1/"/>
    <ds:schemaRef ds:uri="9445201f-82e1-486c-ab32-8a48fb96ffdf"/>
    <ds:schemaRef ds:uri="http://schemas.openxmlformats.org/package/2006/metadata/core-properties"/>
    <ds:schemaRef ds:uri="http://schemas.microsoft.com/office/infopath/2007/PartnerControls"/>
    <ds:schemaRef ds:uri="http://purl.org/dc/terms/"/>
    <ds:schemaRef ds:uri="a27b7730-350c-45bf-a2a3-6ed85e3dd651"/>
    <ds:schemaRef ds:uri="http://www.w3.org/XML/1998/namespace"/>
    <ds:schemaRef ds:uri="http://purl.org/dc/dcmitype/"/>
  </ds:schemaRefs>
</ds:datastoreItem>
</file>

<file path=customXml/itemProps2.xml><?xml version="1.0" encoding="utf-8"?>
<ds:datastoreItem xmlns:ds="http://schemas.openxmlformats.org/officeDocument/2006/customXml" ds:itemID="{F9A878DD-978C-476D-84EE-56D1B2D847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b7730-350c-45bf-a2a3-6ed85e3dd651"/>
    <ds:schemaRef ds:uri="9445201f-82e1-486c-ab32-8a48fb96ff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649B37-A50B-497D-A141-E18FA399D5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23112</TotalTime>
  <Words>4174</Words>
  <Application>Microsoft Office PowerPoint</Application>
  <PresentationFormat>Widescreen</PresentationFormat>
  <Paragraphs>308</Paragraphs>
  <Slides>66</Slides>
  <Notes>12</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KARIJERA: Studiranje</vt:lpstr>
      <vt:lpstr>03 – Učenje: Stilovi i metode</vt:lpstr>
      <vt:lpstr>Današnje teme</vt:lpstr>
      <vt:lpstr>Mozak</vt:lpstr>
      <vt:lpstr>PowerPoint Presentation</vt:lpstr>
      <vt:lpstr>PowerPoint Presentation</vt:lpstr>
      <vt:lpstr>Siva i bijela tvar</vt:lpstr>
      <vt:lpstr>Kako funkcionira mozak?</vt:lpstr>
      <vt:lpstr>Kako funkcionira mozak?</vt:lpstr>
      <vt:lpstr>Doznajte više</vt:lpstr>
      <vt:lpstr>Što je inteligencija? </vt:lpstr>
      <vt:lpstr>Vrste inteligencije  (Gardnerova teorija višestrukih inteligencija)</vt:lpstr>
      <vt:lpstr>Vrste inteligencije  (Gardnerova teorija višestrukih inteligencija)</vt:lpstr>
      <vt:lpstr>Što mislite, za koju ste do Gardnerovih inteligencija najdarovitiji?   Koji su mogući razlozi da ste razvili baš te sposobnosti, a ne neke druge?</vt:lpstr>
      <vt:lpstr>Inteligencija ovisi o životnim prilikama</vt:lpstr>
      <vt:lpstr>Što je učenje? </vt:lpstr>
      <vt:lpstr>Što je učenje? </vt:lpstr>
      <vt:lpstr>Što je učenje? </vt:lpstr>
      <vt:lpstr>Stilovi učenja</vt:lpstr>
      <vt:lpstr>Stilovi učenja</vt:lpstr>
      <vt:lpstr>Stilovi učenja</vt:lpstr>
      <vt:lpstr>Refleksivci</vt:lpstr>
      <vt:lpstr>Refleksivci</vt:lpstr>
      <vt:lpstr>Teoretičari</vt:lpstr>
      <vt:lpstr>PowerPoint Presentation</vt:lpstr>
      <vt:lpstr>Pragmatičari</vt:lpstr>
      <vt:lpstr>Pragmatičari</vt:lpstr>
      <vt:lpstr>Aktivisti</vt:lpstr>
      <vt:lpstr>Aktivisti</vt:lpstr>
      <vt:lpstr>Reprezentacijski sustavi</vt:lpstr>
      <vt:lpstr>Vizualni tipovi</vt:lpstr>
      <vt:lpstr>Komunikativni/verbalni tipovi</vt:lpstr>
      <vt:lpstr>Auditivni tipovi </vt:lpstr>
      <vt:lpstr>Kinestetički/motorički tipovi</vt:lpstr>
      <vt:lpstr>Načini razmišljanja</vt:lpstr>
      <vt:lpstr> Fokusirani i difuzni načini rada / razmišljanja</vt:lpstr>
      <vt:lpstr> Fokusirani i difuzni način rada</vt:lpstr>
      <vt:lpstr>Fokusirano razmišljanje</vt:lpstr>
      <vt:lpstr>Difuzno razmišljanje</vt:lpstr>
      <vt:lpstr>Difuzno razmišljanje</vt:lpstr>
      <vt:lpstr>PowerPoint Presentation</vt:lpstr>
      <vt:lpstr>PowerPoint Presentation</vt:lpstr>
      <vt:lpstr>Lateralno razmišljanje</vt:lpstr>
      <vt:lpstr>PowerPoint Presentation</vt:lpstr>
      <vt:lpstr>Kako koristiti lateralno razmišljanje?</vt:lpstr>
      <vt:lpstr>Lateralno razmišljanje - Primjer 1</vt:lpstr>
      <vt:lpstr>Lateralno razmišljanje - Primjer 2</vt:lpstr>
      <vt:lpstr>Lateralno razmišljanje - Primjer 3</vt:lpstr>
      <vt:lpstr>Lateralno razmišljanje - Primjer 4</vt:lpstr>
      <vt:lpstr>Pamćenje</vt:lpstr>
      <vt:lpstr>Radno pamćenje</vt:lpstr>
      <vt:lpstr>Dugoročno pamćenje</vt:lpstr>
      <vt:lpstr>PowerPoint Presentation</vt:lpstr>
      <vt:lpstr>Učenje</vt:lpstr>
      <vt:lpstr>„Raspoređivanje”</vt:lpstr>
      <vt:lpstr>PowerPoint Presentation</vt:lpstr>
      <vt:lpstr>PowerPoint Presentation</vt:lpstr>
      <vt:lpstr>PowerPoint Presentation</vt:lpstr>
      <vt:lpstr>Učenje</vt:lpstr>
      <vt:lpstr>Učenje s razmacima</vt:lpstr>
      <vt:lpstr>Prisjećanje ili ponavljanje</vt:lpstr>
      <vt:lpstr>PowerPoint Presentation</vt:lpstr>
      <vt:lpstr>Prisjećanje ili ponavljanje</vt:lpstr>
      <vt:lpstr>PowerPoint Presentation</vt:lpstr>
      <vt:lpstr>Prisjećanje ili ponavljanje</vt:lpstr>
      <vt:lpstr>Hvala! Pitanja?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Jasenka</cp:lastModifiedBy>
  <cp:revision>983</cp:revision>
  <dcterms:created xsi:type="dcterms:W3CDTF">2018-01-24T13:33:55Z</dcterms:created>
  <dcterms:modified xsi:type="dcterms:W3CDTF">2024-12-10T09:50:17Z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0x0101009072DD55904BF149A9014AE820EB6581</vt:lpwstr>
  </property>
</Properties>
</file>