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sldIdLst>
    <p:sldId id="286" r:id="rId2"/>
    <p:sldId id="549" r:id="rId3"/>
    <p:sldId id="550" r:id="rId4"/>
    <p:sldId id="551" r:id="rId5"/>
    <p:sldId id="552" r:id="rId6"/>
    <p:sldId id="553" r:id="rId7"/>
    <p:sldId id="535" r:id="rId8"/>
    <p:sldId id="544" r:id="rId9"/>
    <p:sldId id="545" r:id="rId10"/>
    <p:sldId id="546" r:id="rId11"/>
    <p:sldId id="554" r:id="rId12"/>
    <p:sldId id="470" r:id="rId13"/>
    <p:sldId id="540" r:id="rId14"/>
    <p:sldId id="539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43" r:id="rId24"/>
    <p:sldId id="558" r:id="rId25"/>
    <p:sldId id="557" r:id="rId26"/>
    <p:sldId id="538" r:id="rId27"/>
    <p:sldId id="556" r:id="rId28"/>
    <p:sldId id="536" r:id="rId29"/>
    <p:sldId id="547" r:id="rId30"/>
    <p:sldId id="541" r:id="rId31"/>
    <p:sldId id="542" r:id="rId32"/>
    <p:sldId id="285" r:id="rId33"/>
    <p:sldId id="284" r:id="rId34"/>
  </p:sldIdLst>
  <p:sldSz cx="12192000" cy="6858000"/>
  <p:notesSz cx="6669088" cy="9926638"/>
  <p:embeddedFontLs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Segoe UI Semibold" panose="020B0702040204020203" pitchFamily="34" charset="0"/>
      <p:bold r:id="rId40"/>
      <p:boldItalic r:id="rId41"/>
    </p:embeddedFont>
    <p:embeddedFont>
      <p:font typeface="Stolzl Bold" panose="00000800000000000000" charset="0"/>
      <p:bold r:id="rId42"/>
    </p:embeddedFont>
    <p:embeddedFont>
      <p:font typeface="Stolzl Book" panose="00000500000000000000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87766" autoAdjust="0"/>
  </p:normalViewPr>
  <p:slideViewPr>
    <p:cSldViewPr snapToGrid="0" snapToObjects="1">
      <p:cViewPr varScale="1">
        <p:scale>
          <a:sx n="94" d="100"/>
          <a:sy n="94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61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gif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shark.org/docs/wsug_html_chunked/ChapterIntroduction.html#ChIntroWhatIs" TargetMode="External"/><Relationship Id="rId2" Type="http://schemas.openxmlformats.org/officeDocument/2006/relationships/hyperlink" Target="https://www.cloudflare.com/learning/ddos/glossary/open-systems-interconnection-model-osi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youtube.com/watch?v=TkCSr30UojM" TargetMode="External"/><Relationship Id="rId4" Type="http://schemas.openxmlformats.org/officeDocument/2006/relationships/hyperlink" Target="https://www.youtube.com/watch?v=Ilk7UXzV_Q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www.cix.hr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jpeg"/><Relationship Id="rId5" Type="http://schemas.openxmlformats.org/officeDocument/2006/relationships/hyperlink" Target="https://www.cix.hr/clanice/clanice" TargetMode="Externa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ecablemap.com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xxAwDHgQhE?si=J2Hfo4rh3CuoSxsS" TargetMode="External"/><Relationship Id="rId2" Type="http://schemas.openxmlformats.org/officeDocument/2006/relationships/hyperlink" Target="https://youtu.be/xacdDrylrek?si=_rUAEYEjub4XI4xj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355861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>OSI model</a:t>
            </a:r>
            <a:endParaRPr lang="en-US" sz="2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B4E6B-1D13-E805-3C90-1C73E9C39F98}"/>
              </a:ext>
            </a:extLst>
          </p:cNvPr>
          <p:cNvSpPr txBox="1"/>
          <p:nvPr/>
        </p:nvSpPr>
        <p:spPr>
          <a:xfrm>
            <a:off x="4373218" y="1965099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https://www.netacad.com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002AA-9A9A-B397-B967-958871BE7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845" y="2604452"/>
            <a:ext cx="51625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1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6" y="68588"/>
            <a:ext cx="11585275" cy="1068888"/>
          </a:xfrm>
        </p:spPr>
        <p:txBody>
          <a:bodyPr/>
          <a:lstStyle/>
          <a:p>
            <a:r>
              <a:rPr lang="hr-HR" sz="4400" dirty="0"/>
              <a:t>Prednosti </a:t>
            </a:r>
            <a:r>
              <a:rPr lang="hr-HR" sz="4400" dirty="0" err="1"/>
              <a:t>multicast</a:t>
            </a:r>
            <a:r>
              <a:rPr lang="hr-HR" sz="4400" dirty="0"/>
              <a:t> komunikacije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137049-3E25-4309-B729-64709B20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450" y="1048438"/>
            <a:ext cx="6711100" cy="273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9D76A453-F0BB-45BF-9E5C-37D7DA7FCD31}"/>
              </a:ext>
            </a:extLst>
          </p:cNvPr>
          <p:cNvSpPr/>
          <p:nvPr/>
        </p:nvSpPr>
        <p:spPr>
          <a:xfrm>
            <a:off x="137122" y="3429000"/>
            <a:ext cx="120548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Efikasnije korištenje </a:t>
            </a:r>
            <a:r>
              <a:rPr lang="hr-HR" dirty="0" err="1">
                <a:solidFill>
                  <a:srgbClr val="002060"/>
                </a:solidFill>
              </a:rPr>
              <a:t>Bandwidtha</a:t>
            </a:r>
            <a:r>
              <a:rPr lang="hr-HR" dirty="0">
                <a:solidFill>
                  <a:srgbClr val="002060"/>
                </a:solidFill>
              </a:rPr>
              <a:t> 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vi-VN" sz="1600" dirty="0"/>
              <a:t>mrežna propusnost je bolje iskorištena, višestruki tokovi podataka </a:t>
            </a:r>
            <a:r>
              <a:rPr lang="hr-HR" sz="1600" dirty="0"/>
              <a:t>se </a:t>
            </a:r>
            <a:r>
              <a:rPr lang="vi-VN" sz="1600" dirty="0"/>
              <a:t>zamjenjuju sa jednim</a:t>
            </a:r>
            <a:endParaRPr lang="hr-HR" sz="1600" dirty="0"/>
          </a:p>
          <a:p>
            <a:pPr marL="363538" indent="-363538">
              <a:buFont typeface="Wingdings" pitchFamily="2" charset="2"/>
              <a:buChar char="ü"/>
            </a:pPr>
            <a:endParaRPr lang="hr-HR" sz="1600" dirty="0">
              <a:solidFill>
                <a:srgbClr val="002060"/>
              </a:solidFill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Manje opterećenje Servera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hr-HR" sz="1600" dirty="0"/>
              <a:t>Server ne mora za svakog klijenta slati poseban </a:t>
            </a:r>
            <a:r>
              <a:rPr lang="hr-HR" sz="1600" dirty="0" err="1"/>
              <a:t>stream</a:t>
            </a:r>
            <a:r>
              <a:rPr lang="hr-HR" sz="1600" dirty="0"/>
              <a:t>, što smanjuje trošenje resursa (CPU, RAM, </a:t>
            </a:r>
            <a:r>
              <a:rPr lang="hr-HR" sz="1600" dirty="0" err="1"/>
              <a:t>Bandwidth</a:t>
            </a:r>
            <a:r>
              <a:rPr lang="hr-HR" sz="1600" dirty="0"/>
              <a:t>....)</a:t>
            </a:r>
          </a:p>
          <a:p>
            <a:pPr marL="363538" indent="-363538">
              <a:buFont typeface="Wingdings" pitchFamily="2" charset="2"/>
              <a:buChar char="ü"/>
            </a:pPr>
            <a:endParaRPr lang="hr-HR" sz="1600" dirty="0"/>
          </a:p>
          <a:p>
            <a:pPr marL="363538" indent="-363538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Manje opterećenje mrežne opreme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vi-VN" sz="1600" dirty="0"/>
              <a:t>manji broj paketa znači i manje prosljeđivanja i procesuiranja</a:t>
            </a:r>
            <a:endParaRPr lang="hr-HR" sz="1600" dirty="0"/>
          </a:p>
          <a:p>
            <a:pPr marL="363538" indent="-363538">
              <a:buFont typeface="Wingdings" pitchFamily="2" charset="2"/>
              <a:buChar char="ü"/>
            </a:pPr>
            <a:endParaRPr lang="hr-HR" sz="1600" dirty="0">
              <a:solidFill>
                <a:srgbClr val="002060"/>
              </a:solidFill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Omogućava efikasnije korištenje distribuiranih aplikacija</a:t>
            </a:r>
          </a:p>
          <a:p>
            <a:pPr marL="363538" indent="-363538">
              <a:buFont typeface="Wingdings" pitchFamily="2" charset="2"/>
              <a:buChar char="ü"/>
            </a:pPr>
            <a:r>
              <a:rPr lang="vi-VN" sz="1600" dirty="0"/>
              <a:t>aplikacije i servisi koje su namijenjene većem broju korisnika nisu moguće u unicast izvedbi iz razloga što unicast nije skalabilan</a:t>
            </a:r>
            <a:endParaRPr lang="hr-HR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8B9CA-2A66-92C4-701F-6610E57FA130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31" y="2409092"/>
            <a:ext cx="1042662" cy="1680429"/>
          </a:xfrm>
        </p:spPr>
        <p:txBody>
          <a:bodyPr>
            <a:normAutofit fontScale="90000"/>
          </a:bodyPr>
          <a:lstStyle/>
          <a:p>
            <a:r>
              <a:rPr lang="hr-HR" sz="13800" dirty="0"/>
              <a:t>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62984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 descr="nuclear.gif">
            <a:extLst>
              <a:ext uri="{FF2B5EF4-FFF2-40B4-BE49-F238E27FC236}">
                <a16:creationId xmlns:a16="http://schemas.microsoft.com/office/drawing/2014/main" id="{0F9CC803-1677-4F10-B376-0F530A1A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3" y="4229100"/>
            <a:ext cx="1284732" cy="1284732"/>
          </a:xfrm>
          <a:prstGeom prst="rect">
            <a:avLst/>
          </a:prstGeom>
        </p:spPr>
      </p:pic>
      <p:pic>
        <p:nvPicPr>
          <p:cNvPr id="54" name="Picture 5" descr="arp21982.gif">
            <a:extLst>
              <a:ext uri="{FF2B5EF4-FFF2-40B4-BE49-F238E27FC236}">
                <a16:creationId xmlns:a16="http://schemas.microsoft.com/office/drawing/2014/main" id="{1DF68F12-AFC0-447E-A4BA-4405333F84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475" y="869823"/>
            <a:ext cx="9288017" cy="4644009"/>
          </a:xfrm>
          <a:prstGeom prst="rect">
            <a:avLst/>
          </a:prstGeom>
        </p:spPr>
      </p:pic>
      <p:sp>
        <p:nvSpPr>
          <p:cNvPr id="55" name="Pravokutnik 54">
            <a:extLst>
              <a:ext uri="{FF2B5EF4-FFF2-40B4-BE49-F238E27FC236}">
                <a16:creationId xmlns:a16="http://schemas.microsoft.com/office/drawing/2014/main" id="{14164C75-47C0-41FB-A926-466898A86702}"/>
              </a:ext>
            </a:extLst>
          </p:cNvPr>
          <p:cNvSpPr/>
          <p:nvPr/>
        </p:nvSpPr>
        <p:spPr>
          <a:xfrm>
            <a:off x="218535" y="103843"/>
            <a:ext cx="10857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dirty="0"/>
              <a:t>Put prema Internetu-početak-telegraf-</a:t>
            </a:r>
            <a:r>
              <a:rPr lang="hr-HR" altLang="en-US" dirty="0" err="1"/>
              <a:t>switchboard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921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Macintosh.jpg">
            <a:extLst>
              <a:ext uri="{FF2B5EF4-FFF2-40B4-BE49-F238E27FC236}">
                <a16:creationId xmlns:a16="http://schemas.microsoft.com/office/drawing/2014/main" id="{4DBC1BA3-A843-45A4-A977-B433CDDF5B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573" y="4467233"/>
            <a:ext cx="714380" cy="714380"/>
          </a:xfrm>
          <a:prstGeom prst="rect">
            <a:avLst/>
          </a:prstGeom>
        </p:spPr>
      </p:pic>
      <p:pic>
        <p:nvPicPr>
          <p:cNvPr id="5" name="Picture 16" descr="EPA logo.png">
            <a:extLst>
              <a:ext uri="{FF2B5EF4-FFF2-40B4-BE49-F238E27FC236}">
                <a16:creationId xmlns:a16="http://schemas.microsoft.com/office/drawing/2014/main" id="{1E780C9E-9500-40B9-82AD-01277863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47" y="395267"/>
            <a:ext cx="714380" cy="718709"/>
          </a:xfrm>
          <a:prstGeom prst="rect">
            <a:avLst/>
          </a:prstGeom>
        </p:spPr>
      </p:pic>
      <p:pic>
        <p:nvPicPr>
          <p:cNvPr id="6" name="Picture 17" descr="fedex.png">
            <a:extLst>
              <a:ext uri="{FF2B5EF4-FFF2-40B4-BE49-F238E27FC236}">
                <a16:creationId xmlns:a16="http://schemas.microsoft.com/office/drawing/2014/main" id="{7CB7F771-8AF4-45F5-8EA2-8D0B78BDE4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3061" y="1966903"/>
            <a:ext cx="1285884" cy="549029"/>
          </a:xfrm>
          <a:prstGeom prst="rect">
            <a:avLst/>
          </a:prstGeom>
        </p:spPr>
      </p:pic>
      <p:pic>
        <p:nvPicPr>
          <p:cNvPr id="7" name="Picture 18" descr="fema_logo.png">
            <a:extLst>
              <a:ext uri="{FF2B5EF4-FFF2-40B4-BE49-F238E27FC236}">
                <a16:creationId xmlns:a16="http://schemas.microsoft.com/office/drawing/2014/main" id="{20EDE7C5-406F-411B-94C9-D1C554A849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1043" y="5681679"/>
            <a:ext cx="1643074" cy="583292"/>
          </a:xfrm>
          <a:prstGeom prst="rect">
            <a:avLst/>
          </a:prstGeom>
        </p:spPr>
      </p:pic>
      <p:pic>
        <p:nvPicPr>
          <p:cNvPr id="8" name="Picture 20" descr="nasa.png">
            <a:extLst>
              <a:ext uri="{FF2B5EF4-FFF2-40B4-BE49-F238E27FC236}">
                <a16:creationId xmlns:a16="http://schemas.microsoft.com/office/drawing/2014/main" id="{1BC2589C-A2D2-407A-B9D3-AB5895F2E43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2547" y="3395663"/>
            <a:ext cx="928694" cy="767720"/>
          </a:xfrm>
          <a:prstGeom prst="rect">
            <a:avLst/>
          </a:prstGeom>
        </p:spPr>
      </p:pic>
      <p:pic>
        <p:nvPicPr>
          <p:cNvPr id="9" name="Picture 21" descr="USAF_logo.png">
            <a:extLst>
              <a:ext uri="{FF2B5EF4-FFF2-40B4-BE49-F238E27FC236}">
                <a16:creationId xmlns:a16="http://schemas.microsoft.com/office/drawing/2014/main" id="{2D354474-AA85-49D6-B61C-2AAF8FECC33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4961" y="5681679"/>
            <a:ext cx="857256" cy="719482"/>
          </a:xfrm>
          <a:prstGeom prst="rect">
            <a:avLst/>
          </a:prstGeom>
        </p:spPr>
      </p:pic>
      <p:pic>
        <p:nvPicPr>
          <p:cNvPr id="10" name="Picture 22" descr="Verizon-logo.jpg">
            <a:extLst>
              <a:ext uri="{FF2B5EF4-FFF2-40B4-BE49-F238E27FC236}">
                <a16:creationId xmlns:a16="http://schemas.microsoft.com/office/drawing/2014/main" id="{33C5BB8B-8072-4E9B-B337-5A5AD878301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8747" y="3538539"/>
            <a:ext cx="857256" cy="563601"/>
          </a:xfrm>
          <a:prstGeom prst="rect">
            <a:avLst/>
          </a:prstGeom>
        </p:spPr>
      </p:pic>
      <p:pic>
        <p:nvPicPr>
          <p:cNvPr id="11" name="Picture 23" descr="lockheed_martin.png">
            <a:extLst>
              <a:ext uri="{FF2B5EF4-FFF2-40B4-BE49-F238E27FC236}">
                <a16:creationId xmlns:a16="http://schemas.microsoft.com/office/drawing/2014/main" id="{9CB15E84-4967-4627-9805-B4090F7081A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3391" y="1752589"/>
            <a:ext cx="1000132" cy="708311"/>
          </a:xfrm>
          <a:prstGeom prst="rect">
            <a:avLst/>
          </a:prstGeom>
        </p:spPr>
      </p:pic>
      <p:pic>
        <p:nvPicPr>
          <p:cNvPr id="12" name="Picture 24" descr="library_of_congress_logo_3404.gif">
            <a:extLst>
              <a:ext uri="{FF2B5EF4-FFF2-40B4-BE49-F238E27FC236}">
                <a16:creationId xmlns:a16="http://schemas.microsoft.com/office/drawing/2014/main" id="{3375CFC4-7C25-4892-825E-2ECB4D300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0251" y="5895993"/>
            <a:ext cx="1643074" cy="348332"/>
          </a:xfrm>
          <a:prstGeom prst="rect">
            <a:avLst/>
          </a:prstGeom>
        </p:spPr>
      </p:pic>
      <p:pic>
        <p:nvPicPr>
          <p:cNvPr id="13" name="Picture 25" descr="s6_r_g.jpg">
            <a:extLst>
              <a:ext uri="{FF2B5EF4-FFF2-40B4-BE49-F238E27FC236}">
                <a16:creationId xmlns:a16="http://schemas.microsoft.com/office/drawing/2014/main" id="{2BE42977-3B2A-498A-89C5-CCB904A9EE9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00845" y="4395795"/>
            <a:ext cx="1500198" cy="461599"/>
          </a:xfrm>
          <a:prstGeom prst="rect">
            <a:avLst/>
          </a:prstGeom>
        </p:spPr>
      </p:pic>
      <p:pic>
        <p:nvPicPr>
          <p:cNvPr id="14" name="Picture 26" descr="Monsanto.jpg">
            <a:extLst>
              <a:ext uri="{FF2B5EF4-FFF2-40B4-BE49-F238E27FC236}">
                <a16:creationId xmlns:a16="http://schemas.microsoft.com/office/drawing/2014/main" id="{04B2617F-E30C-4EEA-A5F8-8BD248E02AA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00185" y="752457"/>
            <a:ext cx="1285884" cy="510515"/>
          </a:xfrm>
          <a:prstGeom prst="rect">
            <a:avLst/>
          </a:prstGeom>
        </p:spPr>
      </p:pic>
      <p:pic>
        <p:nvPicPr>
          <p:cNvPr id="15" name="Picture 27" descr="CarbideLogo.jpg">
            <a:extLst>
              <a:ext uri="{FF2B5EF4-FFF2-40B4-BE49-F238E27FC236}">
                <a16:creationId xmlns:a16="http://schemas.microsoft.com/office/drawing/2014/main" id="{2B3B57AA-DD1F-4526-96ED-0FCCC830672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29077" y="252391"/>
            <a:ext cx="1000132" cy="732909"/>
          </a:xfrm>
          <a:prstGeom prst="rect">
            <a:avLst/>
          </a:prstGeom>
        </p:spPr>
      </p:pic>
      <p:pic>
        <p:nvPicPr>
          <p:cNvPr id="16" name="Picture 28" descr="IBM.jpg">
            <a:extLst>
              <a:ext uri="{FF2B5EF4-FFF2-40B4-BE49-F238E27FC236}">
                <a16:creationId xmlns:a16="http://schemas.microsoft.com/office/drawing/2014/main" id="{55EF637D-5B8D-488B-BD71-C67F28082C6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15093" y="966771"/>
            <a:ext cx="1071570" cy="402910"/>
          </a:xfrm>
          <a:prstGeom prst="rect">
            <a:avLst/>
          </a:prstGeom>
        </p:spPr>
      </p:pic>
      <p:pic>
        <p:nvPicPr>
          <p:cNvPr id="17" name="Picture 14" descr="dod_logo.gif">
            <a:extLst>
              <a:ext uri="{FF2B5EF4-FFF2-40B4-BE49-F238E27FC236}">
                <a16:creationId xmlns:a16="http://schemas.microsoft.com/office/drawing/2014/main" id="{17060054-186E-41A1-88F3-AFBBDC89F7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7771" y="3181349"/>
            <a:ext cx="1071570" cy="1071570"/>
          </a:xfrm>
          <a:prstGeom prst="rect">
            <a:avLst/>
          </a:prstGeom>
        </p:spPr>
      </p:pic>
      <p:pic>
        <p:nvPicPr>
          <p:cNvPr id="18" name="Picture 15" descr="ucla-logo.jpg">
            <a:extLst>
              <a:ext uri="{FF2B5EF4-FFF2-40B4-BE49-F238E27FC236}">
                <a16:creationId xmlns:a16="http://schemas.microsoft.com/office/drawing/2014/main" id="{ECC6D17E-E550-4191-ABDD-FD7FD50DC3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2283" y="2538407"/>
            <a:ext cx="847753" cy="853443"/>
          </a:xfrm>
          <a:prstGeom prst="rect">
            <a:avLst/>
          </a:prstGeom>
        </p:spPr>
      </p:pic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56780D1A-629D-47E7-A888-91D7344D9A14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6129341" y="2965129"/>
            <a:ext cx="642942" cy="7520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B3EB5185-24CB-4D30-B562-510642B673A0}"/>
              </a:ext>
            </a:extLst>
          </p:cNvPr>
          <p:cNvCxnSpPr>
            <a:stCxn id="18" idx="2"/>
            <a:endCxn id="13" idx="0"/>
          </p:cNvCxnSpPr>
          <p:nvPr/>
        </p:nvCxnSpPr>
        <p:spPr>
          <a:xfrm rot="16200000" flipH="1">
            <a:off x="6821580" y="3766430"/>
            <a:ext cx="1003945" cy="254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36">
            <a:extLst>
              <a:ext uri="{FF2B5EF4-FFF2-40B4-BE49-F238E27FC236}">
                <a16:creationId xmlns:a16="http://schemas.microsoft.com/office/drawing/2014/main" id="{517DCFA7-FCD8-4608-A5F3-FC8767077031}"/>
              </a:ext>
            </a:extLst>
          </p:cNvPr>
          <p:cNvCxnSpPr>
            <a:stCxn id="17" idx="2"/>
            <a:endCxn id="13" idx="1"/>
          </p:cNvCxnSpPr>
          <p:nvPr/>
        </p:nvCxnSpPr>
        <p:spPr>
          <a:xfrm rot="16200000" flipH="1">
            <a:off x="5960362" y="3886112"/>
            <a:ext cx="373676" cy="1107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48">
            <a:extLst>
              <a:ext uri="{FF2B5EF4-FFF2-40B4-BE49-F238E27FC236}">
                <a16:creationId xmlns:a16="http://schemas.microsoft.com/office/drawing/2014/main" id="{E5885D73-5949-48E4-9931-F05755A50C53}"/>
              </a:ext>
            </a:extLst>
          </p:cNvPr>
          <p:cNvCxnSpPr>
            <a:stCxn id="18" idx="0"/>
            <a:endCxn id="16" idx="2"/>
          </p:cNvCxnSpPr>
          <p:nvPr/>
        </p:nvCxnSpPr>
        <p:spPr>
          <a:xfrm rot="16200000" flipV="1">
            <a:off x="6489156" y="1831403"/>
            <a:ext cx="1168726" cy="245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50">
            <a:extLst>
              <a:ext uri="{FF2B5EF4-FFF2-40B4-BE49-F238E27FC236}">
                <a16:creationId xmlns:a16="http://schemas.microsoft.com/office/drawing/2014/main" id="{CB23E598-1C25-4DB7-8302-72792A4D3C7A}"/>
              </a:ext>
            </a:extLst>
          </p:cNvPr>
          <p:cNvCxnSpPr>
            <a:stCxn id="16" idx="3"/>
            <a:endCxn id="5" idx="1"/>
          </p:cNvCxnSpPr>
          <p:nvPr/>
        </p:nvCxnSpPr>
        <p:spPr>
          <a:xfrm flipV="1">
            <a:off x="7486663" y="754622"/>
            <a:ext cx="1285884" cy="413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52">
            <a:extLst>
              <a:ext uri="{FF2B5EF4-FFF2-40B4-BE49-F238E27FC236}">
                <a16:creationId xmlns:a16="http://schemas.microsoft.com/office/drawing/2014/main" id="{95125C09-AB35-4FBA-8743-E58302AB0CB3}"/>
              </a:ext>
            </a:extLst>
          </p:cNvPr>
          <p:cNvCxnSpPr>
            <a:stCxn id="17" idx="1"/>
            <a:endCxn id="10" idx="3"/>
          </p:cNvCxnSpPr>
          <p:nvPr/>
        </p:nvCxnSpPr>
        <p:spPr>
          <a:xfrm rot="10800000" flipV="1">
            <a:off x="2486003" y="3717134"/>
            <a:ext cx="2571768" cy="103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60">
            <a:extLst>
              <a:ext uri="{FF2B5EF4-FFF2-40B4-BE49-F238E27FC236}">
                <a16:creationId xmlns:a16="http://schemas.microsoft.com/office/drawing/2014/main" id="{33AE0A44-0B62-4203-AB72-F3D3B25C8B81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5129209" y="618846"/>
            <a:ext cx="1285884" cy="549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63">
            <a:extLst>
              <a:ext uri="{FF2B5EF4-FFF2-40B4-BE49-F238E27FC236}">
                <a16:creationId xmlns:a16="http://schemas.microsoft.com/office/drawing/2014/main" id="{B6D7ED7E-3EDF-4BC3-9CA4-84B0F41DB371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 rot="16200000" flipH="1">
            <a:off x="4858282" y="2446074"/>
            <a:ext cx="720449" cy="750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65">
            <a:extLst>
              <a:ext uri="{FF2B5EF4-FFF2-40B4-BE49-F238E27FC236}">
                <a16:creationId xmlns:a16="http://schemas.microsoft.com/office/drawing/2014/main" id="{DA15F066-5F01-4062-B8C3-09B8F133BACA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 flipV="1">
            <a:off x="5343523" y="1168226"/>
            <a:ext cx="1071570" cy="9385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67">
            <a:extLst>
              <a:ext uri="{FF2B5EF4-FFF2-40B4-BE49-F238E27FC236}">
                <a16:creationId xmlns:a16="http://schemas.microsoft.com/office/drawing/2014/main" id="{9411AC35-B112-49BD-B796-6498810A6F1E}"/>
              </a:ext>
            </a:extLst>
          </p:cNvPr>
          <p:cNvCxnSpPr>
            <a:stCxn id="11" idx="1"/>
            <a:endCxn id="6" idx="3"/>
          </p:cNvCxnSpPr>
          <p:nvPr/>
        </p:nvCxnSpPr>
        <p:spPr>
          <a:xfrm rot="10800000" flipV="1">
            <a:off x="3128945" y="2106744"/>
            <a:ext cx="1214446" cy="13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69">
            <a:extLst>
              <a:ext uri="{FF2B5EF4-FFF2-40B4-BE49-F238E27FC236}">
                <a16:creationId xmlns:a16="http://schemas.microsoft.com/office/drawing/2014/main" id="{07C64E4F-E5AC-4F75-B265-DBC0DC535A0F}"/>
              </a:ext>
            </a:extLst>
          </p:cNvPr>
          <p:cNvCxnSpPr>
            <a:stCxn id="6" idx="0"/>
            <a:endCxn id="14" idx="2"/>
          </p:cNvCxnSpPr>
          <p:nvPr/>
        </p:nvCxnSpPr>
        <p:spPr>
          <a:xfrm rot="16200000" flipV="1">
            <a:off x="2062600" y="1543500"/>
            <a:ext cx="703931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71">
            <a:extLst>
              <a:ext uri="{FF2B5EF4-FFF2-40B4-BE49-F238E27FC236}">
                <a16:creationId xmlns:a16="http://schemas.microsoft.com/office/drawing/2014/main" id="{480438A3-80A6-4231-8945-6CAA19FF298A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 flipV="1">
            <a:off x="2986069" y="618846"/>
            <a:ext cx="1143008" cy="388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73">
            <a:extLst>
              <a:ext uri="{FF2B5EF4-FFF2-40B4-BE49-F238E27FC236}">
                <a16:creationId xmlns:a16="http://schemas.microsoft.com/office/drawing/2014/main" id="{FD6DDECD-E393-4486-BD36-11EE5A0AE1F0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rot="5400000">
            <a:off x="1760386" y="2812921"/>
            <a:ext cx="1022607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75">
            <a:extLst>
              <a:ext uri="{FF2B5EF4-FFF2-40B4-BE49-F238E27FC236}">
                <a16:creationId xmlns:a16="http://schemas.microsoft.com/office/drawing/2014/main" id="{5001B477-1F37-4D04-A49E-EF25FF75EDC0}"/>
              </a:ext>
            </a:extLst>
          </p:cNvPr>
          <p:cNvCxnSpPr>
            <a:stCxn id="17" idx="1"/>
            <a:endCxn id="4" idx="0"/>
          </p:cNvCxnSpPr>
          <p:nvPr/>
        </p:nvCxnSpPr>
        <p:spPr>
          <a:xfrm rot="10800000" flipV="1">
            <a:off x="3914763" y="3717133"/>
            <a:ext cx="1143008" cy="750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77">
            <a:extLst>
              <a:ext uri="{FF2B5EF4-FFF2-40B4-BE49-F238E27FC236}">
                <a16:creationId xmlns:a16="http://schemas.microsoft.com/office/drawing/2014/main" id="{242C6FD4-BB59-4DAD-8C6A-FD639524A60F}"/>
              </a:ext>
            </a:extLst>
          </p:cNvPr>
          <p:cNvCxnSpPr>
            <a:stCxn id="4" idx="1"/>
            <a:endCxn id="10" idx="2"/>
          </p:cNvCxnSpPr>
          <p:nvPr/>
        </p:nvCxnSpPr>
        <p:spPr>
          <a:xfrm rot="10800000">
            <a:off x="2057375" y="4102141"/>
            <a:ext cx="1500198" cy="722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79">
            <a:extLst>
              <a:ext uri="{FF2B5EF4-FFF2-40B4-BE49-F238E27FC236}">
                <a16:creationId xmlns:a16="http://schemas.microsoft.com/office/drawing/2014/main" id="{D4E97D2C-FA28-4043-B531-EA9F7258A713}"/>
              </a:ext>
            </a:extLst>
          </p:cNvPr>
          <p:cNvCxnSpPr>
            <a:stCxn id="18" idx="3"/>
            <a:endCxn id="8" idx="1"/>
          </p:cNvCxnSpPr>
          <p:nvPr/>
        </p:nvCxnSpPr>
        <p:spPr>
          <a:xfrm>
            <a:off x="7620036" y="2965129"/>
            <a:ext cx="1152511" cy="814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81">
            <a:extLst>
              <a:ext uri="{FF2B5EF4-FFF2-40B4-BE49-F238E27FC236}">
                <a16:creationId xmlns:a16="http://schemas.microsoft.com/office/drawing/2014/main" id="{9EED2A3C-9A9C-4D5C-9D75-4F77BF4AE69C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8042472" y="2201240"/>
            <a:ext cx="2281687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85">
            <a:extLst>
              <a:ext uri="{FF2B5EF4-FFF2-40B4-BE49-F238E27FC236}">
                <a16:creationId xmlns:a16="http://schemas.microsoft.com/office/drawing/2014/main" id="{BC46BA7E-345E-4CC4-BBF0-C4435310C2D6}"/>
              </a:ext>
            </a:extLst>
          </p:cNvPr>
          <p:cNvCxnSpPr>
            <a:stCxn id="8" idx="2"/>
            <a:endCxn id="13" idx="3"/>
          </p:cNvCxnSpPr>
          <p:nvPr/>
        </p:nvCxnSpPr>
        <p:spPr>
          <a:xfrm rot="5400000">
            <a:off x="8487363" y="3877064"/>
            <a:ext cx="463212" cy="1035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87">
            <a:extLst>
              <a:ext uri="{FF2B5EF4-FFF2-40B4-BE49-F238E27FC236}">
                <a16:creationId xmlns:a16="http://schemas.microsoft.com/office/drawing/2014/main" id="{22F51DF8-437F-4AE3-9C4C-FFEAA30D86A3}"/>
              </a:ext>
            </a:extLst>
          </p:cNvPr>
          <p:cNvCxnSpPr>
            <a:stCxn id="8" idx="2"/>
            <a:endCxn id="7" idx="0"/>
          </p:cNvCxnSpPr>
          <p:nvPr/>
        </p:nvCxnSpPr>
        <p:spPr>
          <a:xfrm rot="5400000">
            <a:off x="8370589" y="4815374"/>
            <a:ext cx="1518296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89">
            <a:extLst>
              <a:ext uri="{FF2B5EF4-FFF2-40B4-BE49-F238E27FC236}">
                <a16:creationId xmlns:a16="http://schemas.microsoft.com/office/drawing/2014/main" id="{2714B400-A4F4-4E1F-B52A-7D85A2598B0A}"/>
              </a:ext>
            </a:extLst>
          </p:cNvPr>
          <p:cNvCxnSpPr>
            <a:stCxn id="13" idx="2"/>
            <a:endCxn id="7" idx="1"/>
          </p:cNvCxnSpPr>
          <p:nvPr/>
        </p:nvCxnSpPr>
        <p:spPr>
          <a:xfrm rot="16200000" flipH="1">
            <a:off x="7268028" y="5040309"/>
            <a:ext cx="1115931" cy="750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91">
            <a:extLst>
              <a:ext uri="{FF2B5EF4-FFF2-40B4-BE49-F238E27FC236}">
                <a16:creationId xmlns:a16="http://schemas.microsoft.com/office/drawing/2014/main" id="{94E78201-628E-4743-B255-0444654760A2}"/>
              </a:ext>
            </a:extLst>
          </p:cNvPr>
          <p:cNvCxnSpPr>
            <a:stCxn id="17" idx="2"/>
            <a:endCxn id="9" idx="0"/>
          </p:cNvCxnSpPr>
          <p:nvPr/>
        </p:nvCxnSpPr>
        <p:spPr>
          <a:xfrm rot="16200000" flipH="1">
            <a:off x="5004192" y="4842282"/>
            <a:ext cx="1428760" cy="250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93">
            <a:extLst>
              <a:ext uri="{FF2B5EF4-FFF2-40B4-BE49-F238E27FC236}">
                <a16:creationId xmlns:a16="http://schemas.microsoft.com/office/drawing/2014/main" id="{24B692DF-E643-4F05-835F-5E5921AD2C5A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rot="5400000">
            <a:off x="3111086" y="5092316"/>
            <a:ext cx="714380" cy="892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95">
            <a:extLst>
              <a:ext uri="{FF2B5EF4-FFF2-40B4-BE49-F238E27FC236}">
                <a16:creationId xmlns:a16="http://schemas.microsoft.com/office/drawing/2014/main" id="{489258F2-5805-4172-A61A-3E1869DDFA47}"/>
              </a:ext>
            </a:extLst>
          </p:cNvPr>
          <p:cNvCxnSpPr>
            <a:stCxn id="12" idx="3"/>
            <a:endCxn id="9" idx="1"/>
          </p:cNvCxnSpPr>
          <p:nvPr/>
        </p:nvCxnSpPr>
        <p:spPr>
          <a:xfrm flipV="1">
            <a:off x="3843325" y="6041420"/>
            <a:ext cx="1571636" cy="28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97">
            <a:extLst>
              <a:ext uri="{FF2B5EF4-FFF2-40B4-BE49-F238E27FC236}">
                <a16:creationId xmlns:a16="http://schemas.microsoft.com/office/drawing/2014/main" id="{D72980F8-FBFF-49EE-A143-EEB3D8AF1488}"/>
              </a:ext>
            </a:extLst>
          </p:cNvPr>
          <p:cNvCxnSpPr>
            <a:stCxn id="9" idx="3"/>
            <a:endCxn id="7" idx="1"/>
          </p:cNvCxnSpPr>
          <p:nvPr/>
        </p:nvCxnSpPr>
        <p:spPr>
          <a:xfrm flipV="1">
            <a:off x="6272217" y="5973325"/>
            <a:ext cx="1928826" cy="68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105">
            <a:extLst>
              <a:ext uri="{FF2B5EF4-FFF2-40B4-BE49-F238E27FC236}">
                <a16:creationId xmlns:a16="http://schemas.microsoft.com/office/drawing/2014/main" id="{FD34D29F-4CD7-4B77-A865-4DDA0D8BC435}"/>
              </a:ext>
            </a:extLst>
          </p:cNvPr>
          <p:cNvCxnSpPr>
            <a:stCxn id="4" idx="3"/>
            <a:endCxn id="9" idx="0"/>
          </p:cNvCxnSpPr>
          <p:nvPr/>
        </p:nvCxnSpPr>
        <p:spPr>
          <a:xfrm>
            <a:off x="4271953" y="4824423"/>
            <a:ext cx="1571636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107">
            <a:extLst>
              <a:ext uri="{FF2B5EF4-FFF2-40B4-BE49-F238E27FC236}">
                <a16:creationId xmlns:a16="http://schemas.microsoft.com/office/drawing/2014/main" id="{9CBD5BD0-AD98-4DB1-A3A4-DE0BAAC116AF}"/>
              </a:ext>
            </a:extLst>
          </p:cNvPr>
          <p:cNvCxnSpPr>
            <a:stCxn id="9" idx="0"/>
            <a:endCxn id="13" idx="2"/>
          </p:cNvCxnSpPr>
          <p:nvPr/>
        </p:nvCxnSpPr>
        <p:spPr>
          <a:xfrm rot="5400000" flipH="1" flipV="1">
            <a:off x="6235124" y="4465860"/>
            <a:ext cx="824285" cy="1607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159" descr="warning-general-2.gif">
            <a:extLst>
              <a:ext uri="{FF2B5EF4-FFF2-40B4-BE49-F238E27FC236}">
                <a16:creationId xmlns:a16="http://schemas.microsoft.com/office/drawing/2014/main" id="{DE230D94-586E-48D0-9E14-F0FCDC3EA6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7837" y="1466837"/>
            <a:ext cx="500066" cy="445892"/>
          </a:xfrm>
          <a:prstGeom prst="rect">
            <a:avLst/>
          </a:prstGeom>
        </p:spPr>
      </p:pic>
      <p:pic>
        <p:nvPicPr>
          <p:cNvPr id="46" name="Picture 160" descr="warning-general-2.gif">
            <a:extLst>
              <a:ext uri="{FF2B5EF4-FFF2-40B4-BE49-F238E27FC236}">
                <a16:creationId xmlns:a16="http://schemas.microsoft.com/office/drawing/2014/main" id="{770C2354-A33D-4507-93E8-3CDEC68876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72283" y="5753117"/>
            <a:ext cx="500066" cy="445892"/>
          </a:xfrm>
          <a:prstGeom prst="rect">
            <a:avLst/>
          </a:prstGeom>
        </p:spPr>
      </p:pic>
      <p:pic>
        <p:nvPicPr>
          <p:cNvPr id="47" name="Picture 163" descr="warning-general-2.gif">
            <a:extLst>
              <a:ext uri="{FF2B5EF4-FFF2-40B4-BE49-F238E27FC236}">
                <a16:creationId xmlns:a16="http://schemas.microsoft.com/office/drawing/2014/main" id="{5D71408D-A8D2-4F66-B175-0E9779E56F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15291" y="3109911"/>
            <a:ext cx="500066" cy="445892"/>
          </a:xfrm>
          <a:prstGeom prst="rect">
            <a:avLst/>
          </a:prstGeom>
        </p:spPr>
      </p:pic>
      <p:pic>
        <p:nvPicPr>
          <p:cNvPr id="48" name="Picture 164" descr="warning-general-2.gif">
            <a:extLst>
              <a:ext uri="{FF2B5EF4-FFF2-40B4-BE49-F238E27FC236}">
                <a16:creationId xmlns:a16="http://schemas.microsoft.com/office/drawing/2014/main" id="{67E027F7-D916-4A7C-9137-8F3297136D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15423" y="1895465"/>
            <a:ext cx="500066" cy="445892"/>
          </a:xfrm>
          <a:prstGeom prst="rect">
            <a:avLst/>
          </a:prstGeom>
        </p:spPr>
      </p:pic>
      <p:pic>
        <p:nvPicPr>
          <p:cNvPr id="49" name="Picture 166" descr="1194985626525719339tasto_11_architetto_fran_01.svg.med.png">
            <a:extLst>
              <a:ext uri="{FF2B5EF4-FFF2-40B4-BE49-F238E27FC236}">
                <a16:creationId xmlns:a16="http://schemas.microsoft.com/office/drawing/2014/main" id="{4EE00E50-4BA7-4397-8F3A-B033CC040374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843985" y="4752985"/>
            <a:ext cx="547044" cy="547044"/>
          </a:xfrm>
          <a:prstGeom prst="rect">
            <a:avLst/>
          </a:prstGeom>
        </p:spPr>
      </p:pic>
      <p:pic>
        <p:nvPicPr>
          <p:cNvPr id="50" name="Picture 169" descr="1194985626525719339tasto_11_architetto_fran_01.svg.med.png">
            <a:extLst>
              <a:ext uri="{FF2B5EF4-FFF2-40B4-BE49-F238E27FC236}">
                <a16:creationId xmlns:a16="http://schemas.microsoft.com/office/drawing/2014/main" id="{52A898E8-B434-40E3-BD2D-1AAAADBCA9B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15291" y="681019"/>
            <a:ext cx="547044" cy="547044"/>
          </a:xfrm>
          <a:prstGeom prst="rect">
            <a:avLst/>
          </a:prstGeom>
        </p:spPr>
      </p:pic>
      <p:pic>
        <p:nvPicPr>
          <p:cNvPr id="51" name="Picture 171" descr="1194985626525719339tasto_11_architetto_fran_01.svg.med.png">
            <a:extLst>
              <a:ext uri="{FF2B5EF4-FFF2-40B4-BE49-F238E27FC236}">
                <a16:creationId xmlns:a16="http://schemas.microsoft.com/office/drawing/2014/main" id="{8D19EFEA-AD18-4982-AB32-4A065CED0DD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00515" y="5824555"/>
            <a:ext cx="547044" cy="547044"/>
          </a:xfrm>
          <a:prstGeom prst="rect">
            <a:avLst/>
          </a:prstGeom>
        </p:spPr>
      </p:pic>
      <p:pic>
        <p:nvPicPr>
          <p:cNvPr id="52" name="Picture 172" descr="1194985626525719339tasto_11_architetto_fran_01.svg.med.png">
            <a:extLst>
              <a:ext uri="{FF2B5EF4-FFF2-40B4-BE49-F238E27FC236}">
                <a16:creationId xmlns:a16="http://schemas.microsoft.com/office/drawing/2014/main" id="{56A53683-28CD-4D43-B45B-5060F7E03994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00383" y="609581"/>
            <a:ext cx="547044" cy="547044"/>
          </a:xfrm>
          <a:prstGeom prst="rect">
            <a:avLst/>
          </a:prstGeom>
        </p:spPr>
      </p:pic>
      <p:pic>
        <p:nvPicPr>
          <p:cNvPr id="55" name="Picture 173" descr="warning-general-2.gif">
            <a:extLst>
              <a:ext uri="{FF2B5EF4-FFF2-40B4-BE49-F238E27FC236}">
                <a16:creationId xmlns:a16="http://schemas.microsoft.com/office/drawing/2014/main" id="{EB1E41CD-5F2A-4EB9-9740-DDEC2F6A25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9143" y="4895861"/>
            <a:ext cx="500066" cy="445892"/>
          </a:xfrm>
          <a:prstGeom prst="rect">
            <a:avLst/>
          </a:prstGeom>
        </p:spPr>
      </p:pic>
      <p:pic>
        <p:nvPicPr>
          <p:cNvPr id="56" name="Picture 174" descr="warning-general-2.gif">
            <a:extLst>
              <a:ext uri="{FF2B5EF4-FFF2-40B4-BE49-F238E27FC236}">
                <a16:creationId xmlns:a16="http://schemas.microsoft.com/office/drawing/2014/main" id="{3B3A1786-E0DB-4D87-AF92-253C1FCE5B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9077" y="3895729"/>
            <a:ext cx="500066" cy="445892"/>
          </a:xfrm>
          <a:prstGeom prst="rect">
            <a:avLst/>
          </a:prstGeom>
        </p:spPr>
      </p:pic>
      <p:pic>
        <p:nvPicPr>
          <p:cNvPr id="57" name="Picture 177" descr="warning-general-2.gif">
            <a:extLst>
              <a:ext uri="{FF2B5EF4-FFF2-40B4-BE49-F238E27FC236}">
                <a16:creationId xmlns:a16="http://schemas.microsoft.com/office/drawing/2014/main" id="{86A5F67F-8E15-4FDE-8206-B9B3334182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7375" y="2752721"/>
            <a:ext cx="500066" cy="4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9">
            <a:extLst>
              <a:ext uri="{FF2B5EF4-FFF2-40B4-BE49-F238E27FC236}">
                <a16:creationId xmlns:a16="http://schemas.microsoft.com/office/drawing/2014/main" id="{5F101D51-AFDC-44F5-B7AA-7CEECC7C3ED6}"/>
              </a:ext>
            </a:extLst>
          </p:cNvPr>
          <p:cNvSpPr/>
          <p:nvPr/>
        </p:nvSpPr>
        <p:spPr>
          <a:xfrm>
            <a:off x="5202188" y="186306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9" name="Rounded Rectangle 31">
            <a:extLst>
              <a:ext uri="{FF2B5EF4-FFF2-40B4-BE49-F238E27FC236}">
                <a16:creationId xmlns:a16="http://schemas.microsoft.com/office/drawing/2014/main" id="{04623AAD-ABED-4228-955D-E7C9D8CBEB52}"/>
              </a:ext>
            </a:extLst>
          </p:cNvPr>
          <p:cNvSpPr/>
          <p:nvPr/>
        </p:nvSpPr>
        <p:spPr>
          <a:xfrm>
            <a:off x="5202188" y="1086406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30" name="Rounded Rectangle 37">
            <a:extLst>
              <a:ext uri="{FF2B5EF4-FFF2-40B4-BE49-F238E27FC236}">
                <a16:creationId xmlns:a16="http://schemas.microsoft.com/office/drawing/2014/main" id="{24DDE9B5-4107-4BE9-90CF-1FB13BBF52EC}"/>
              </a:ext>
            </a:extLst>
          </p:cNvPr>
          <p:cNvSpPr/>
          <p:nvPr/>
        </p:nvSpPr>
        <p:spPr>
          <a:xfrm>
            <a:off x="5202188" y="1986506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SESSION</a:t>
            </a:r>
          </a:p>
        </p:txBody>
      </p:sp>
      <p:sp>
        <p:nvSpPr>
          <p:cNvPr id="31" name="Rounded Rectangle 41">
            <a:extLst>
              <a:ext uri="{FF2B5EF4-FFF2-40B4-BE49-F238E27FC236}">
                <a16:creationId xmlns:a16="http://schemas.microsoft.com/office/drawing/2014/main" id="{B7AA825E-D1BB-435B-9973-EF6D3BD22BC3}"/>
              </a:ext>
            </a:extLst>
          </p:cNvPr>
          <p:cNvSpPr/>
          <p:nvPr/>
        </p:nvSpPr>
        <p:spPr>
          <a:xfrm>
            <a:off x="5202188" y="2886606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2" name="Rounded Rectangle 42">
            <a:extLst>
              <a:ext uri="{FF2B5EF4-FFF2-40B4-BE49-F238E27FC236}">
                <a16:creationId xmlns:a16="http://schemas.microsoft.com/office/drawing/2014/main" id="{DEC7993F-C8BA-4E14-9E88-5E511FA2E9BF}"/>
              </a:ext>
            </a:extLst>
          </p:cNvPr>
          <p:cNvSpPr/>
          <p:nvPr/>
        </p:nvSpPr>
        <p:spPr>
          <a:xfrm>
            <a:off x="5202188" y="3786706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3" name="Rounded Rectangle 45">
            <a:extLst>
              <a:ext uri="{FF2B5EF4-FFF2-40B4-BE49-F238E27FC236}">
                <a16:creationId xmlns:a16="http://schemas.microsoft.com/office/drawing/2014/main" id="{FFB74430-4B3F-4EB5-9072-476605B24D64}"/>
              </a:ext>
            </a:extLst>
          </p:cNvPr>
          <p:cNvSpPr/>
          <p:nvPr/>
        </p:nvSpPr>
        <p:spPr>
          <a:xfrm>
            <a:off x="5202188" y="4686806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4" name="Rounded Rectangle 48">
            <a:extLst>
              <a:ext uri="{FF2B5EF4-FFF2-40B4-BE49-F238E27FC236}">
                <a16:creationId xmlns:a16="http://schemas.microsoft.com/office/drawing/2014/main" id="{D7DC18A1-BDA2-46B5-9BB4-ABB44458619B}"/>
              </a:ext>
            </a:extLst>
          </p:cNvPr>
          <p:cNvSpPr/>
          <p:nvPr/>
        </p:nvSpPr>
        <p:spPr>
          <a:xfrm>
            <a:off x="5202188" y="5586906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26EA0E42-E34F-4D1D-B54C-0B8BEA40B71B}"/>
              </a:ext>
            </a:extLst>
          </p:cNvPr>
          <p:cNvSpPr txBox="1"/>
          <p:nvPr/>
        </p:nvSpPr>
        <p:spPr>
          <a:xfrm>
            <a:off x="918811" y="487542"/>
            <a:ext cx="258340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0000FF"/>
                </a:solidFill>
              </a:rPr>
              <a:t>OSI  model</a:t>
            </a:r>
          </a:p>
          <a:p>
            <a:r>
              <a:rPr lang="hr-HR" sz="2800" dirty="0" err="1">
                <a:solidFill>
                  <a:srgbClr val="0000FF"/>
                </a:solidFill>
              </a:rPr>
              <a:t>O</a:t>
            </a:r>
            <a:r>
              <a:rPr lang="hr-HR" sz="2800" dirty="0" err="1"/>
              <a:t>pen</a:t>
            </a:r>
            <a:r>
              <a:rPr lang="hr-HR" sz="2800" dirty="0"/>
              <a:t> </a:t>
            </a:r>
          </a:p>
          <a:p>
            <a:r>
              <a:rPr lang="hr-HR" sz="2800" dirty="0" err="1">
                <a:solidFill>
                  <a:srgbClr val="0000FF"/>
                </a:solidFill>
              </a:rPr>
              <a:t>S</a:t>
            </a:r>
            <a:r>
              <a:rPr lang="hr-HR" sz="2800" dirty="0" err="1"/>
              <a:t>ystem</a:t>
            </a:r>
            <a:r>
              <a:rPr lang="hr-HR" sz="2800" dirty="0"/>
              <a:t> </a:t>
            </a:r>
          </a:p>
          <a:p>
            <a:r>
              <a:rPr lang="hr-HR" sz="2800" dirty="0" err="1">
                <a:solidFill>
                  <a:srgbClr val="0000FF"/>
                </a:solidFill>
              </a:rPr>
              <a:t>I</a:t>
            </a:r>
            <a:r>
              <a:rPr lang="hr-HR" sz="2800" dirty="0" err="1"/>
              <a:t>nterconnection</a:t>
            </a:r>
            <a:r>
              <a:rPr lang="hr-HR" sz="2800" dirty="0"/>
              <a:t> </a:t>
            </a:r>
          </a:p>
          <a:p>
            <a:r>
              <a:rPr lang="hr-HR" sz="2800" dirty="0"/>
              <a:t>model</a:t>
            </a:r>
            <a:endParaRPr lang="hr-HR" sz="2800" b="1" dirty="0">
              <a:solidFill>
                <a:srgbClr val="0000FF"/>
              </a:solidFill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BEF43EAA-B528-48C7-883F-999DDAB575BF}"/>
              </a:ext>
            </a:extLst>
          </p:cNvPr>
          <p:cNvSpPr txBox="1"/>
          <p:nvPr/>
        </p:nvSpPr>
        <p:spPr>
          <a:xfrm>
            <a:off x="4418044" y="571040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7830016B-8AB1-41CA-A08C-846E0C29CB4F}"/>
              </a:ext>
            </a:extLst>
          </p:cNvPr>
          <p:cNvSpPr txBox="1"/>
          <p:nvPr/>
        </p:nvSpPr>
        <p:spPr>
          <a:xfrm>
            <a:off x="4418044" y="480551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6A927230-359C-4262-9E07-F84A640DBF38}"/>
              </a:ext>
            </a:extLst>
          </p:cNvPr>
          <p:cNvSpPr txBox="1"/>
          <p:nvPr/>
        </p:nvSpPr>
        <p:spPr>
          <a:xfrm>
            <a:off x="4418044" y="390063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3856BA98-9BC9-45E8-A8A3-7C3880F3EB29}"/>
              </a:ext>
            </a:extLst>
          </p:cNvPr>
          <p:cNvSpPr txBox="1"/>
          <p:nvPr/>
        </p:nvSpPr>
        <p:spPr>
          <a:xfrm>
            <a:off x="4418044" y="299575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DB34783A-F52C-4460-9B10-C6942B3A380D}"/>
              </a:ext>
            </a:extLst>
          </p:cNvPr>
          <p:cNvSpPr txBox="1"/>
          <p:nvPr/>
        </p:nvSpPr>
        <p:spPr>
          <a:xfrm>
            <a:off x="4418044" y="209087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6EF416C1-4F8C-4876-A897-3A07099904E3}"/>
              </a:ext>
            </a:extLst>
          </p:cNvPr>
          <p:cNvSpPr txBox="1"/>
          <p:nvPr/>
        </p:nvSpPr>
        <p:spPr>
          <a:xfrm>
            <a:off x="4418044" y="118599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039C8D07-2E7E-4F4D-8FF9-9E10050AC2E0}"/>
              </a:ext>
            </a:extLst>
          </p:cNvPr>
          <p:cNvSpPr txBox="1"/>
          <p:nvPr/>
        </p:nvSpPr>
        <p:spPr>
          <a:xfrm>
            <a:off x="4418044" y="28111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3" name="Right Brace 16">
            <a:extLst>
              <a:ext uri="{FF2B5EF4-FFF2-40B4-BE49-F238E27FC236}">
                <a16:creationId xmlns:a16="http://schemas.microsoft.com/office/drawing/2014/main" id="{BB4FB397-E8D4-43F6-92A8-CD10BA52EE94}"/>
              </a:ext>
            </a:extLst>
          </p:cNvPr>
          <p:cNvSpPr/>
          <p:nvPr/>
        </p:nvSpPr>
        <p:spPr>
          <a:xfrm>
            <a:off x="7704192" y="209676"/>
            <a:ext cx="571504" cy="257176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44" name="Right Brace 17">
            <a:extLst>
              <a:ext uri="{FF2B5EF4-FFF2-40B4-BE49-F238E27FC236}">
                <a16:creationId xmlns:a16="http://schemas.microsoft.com/office/drawing/2014/main" id="{39627ED3-7872-4A61-A302-85E6CA20CB4E}"/>
              </a:ext>
            </a:extLst>
          </p:cNvPr>
          <p:cNvSpPr/>
          <p:nvPr/>
        </p:nvSpPr>
        <p:spPr>
          <a:xfrm>
            <a:off x="7704192" y="3067196"/>
            <a:ext cx="571504" cy="328614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id="{488F2C6F-E3CA-4B3C-83C1-7A60A69359AB}"/>
              </a:ext>
            </a:extLst>
          </p:cNvPr>
          <p:cNvSpPr txBox="1"/>
          <p:nvPr/>
        </p:nvSpPr>
        <p:spPr>
          <a:xfrm>
            <a:off x="8632886" y="1066932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Upper</a:t>
            </a:r>
            <a:endParaRPr lang="hr-HR" sz="2400" b="1" dirty="0"/>
          </a:p>
          <a:p>
            <a:r>
              <a:rPr lang="hr-HR" sz="2400" b="1" dirty="0" err="1"/>
              <a:t>Layers</a:t>
            </a:r>
            <a:endParaRPr lang="hr-HR" sz="2400" b="1" dirty="0"/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A053B58E-A6EA-4E49-B5A4-4F1C29ABD49A}"/>
              </a:ext>
            </a:extLst>
          </p:cNvPr>
          <p:cNvSpPr txBox="1"/>
          <p:nvPr/>
        </p:nvSpPr>
        <p:spPr>
          <a:xfrm>
            <a:off x="8632886" y="4236463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Lower</a:t>
            </a:r>
            <a:endParaRPr lang="hr-HR" sz="2400" b="1" dirty="0"/>
          </a:p>
          <a:p>
            <a:r>
              <a:rPr lang="hr-HR" sz="2400" b="1" dirty="0" err="1"/>
              <a:t>Layers</a:t>
            </a:r>
            <a:endParaRPr lang="hr-HR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6B6CF-C53B-1916-8694-1269B4D0B6EF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1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0" descr="computer-user.jpg">
            <a:extLst>
              <a:ext uri="{FF2B5EF4-FFF2-40B4-BE49-F238E27FC236}">
                <a16:creationId xmlns:a16="http://schemas.microsoft.com/office/drawing/2014/main" id="{8109D51E-2844-4E3D-8375-2DB15AB7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12" y="4889169"/>
            <a:ext cx="1857388" cy="1857388"/>
          </a:xfrm>
          <a:prstGeom prst="rect">
            <a:avLst/>
          </a:prstGeom>
        </p:spPr>
      </p:pic>
      <p:sp>
        <p:nvSpPr>
          <p:cNvPr id="64" name="Rounded Rectangle 3">
            <a:extLst>
              <a:ext uri="{FF2B5EF4-FFF2-40B4-BE49-F238E27FC236}">
                <a16:creationId xmlns:a16="http://schemas.microsoft.com/office/drawing/2014/main" id="{4E126296-08BB-4150-BF0B-7E6F9B5012CA}"/>
              </a:ext>
            </a:extLst>
          </p:cNvPr>
          <p:cNvSpPr/>
          <p:nvPr/>
        </p:nvSpPr>
        <p:spPr>
          <a:xfrm>
            <a:off x="5214942" y="2786058"/>
            <a:ext cx="2786082" cy="114927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</a:schemeClr>
                </a:solidFill>
              </a:rPr>
              <a:t>APPLICATION</a:t>
            </a:r>
          </a:p>
        </p:txBody>
      </p:sp>
      <p:sp>
        <p:nvSpPr>
          <p:cNvPr id="65" name="TextBox 5">
            <a:extLst>
              <a:ext uri="{FF2B5EF4-FFF2-40B4-BE49-F238E27FC236}">
                <a16:creationId xmlns:a16="http://schemas.microsoft.com/office/drawing/2014/main" id="{61CA9CD0-E46A-4714-8C82-CC0CBF2B6B6F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7.</a:t>
            </a:r>
          </a:p>
        </p:txBody>
      </p:sp>
      <p:pic>
        <p:nvPicPr>
          <p:cNvPr id="66" name="Picture 11" descr="mozilla-firefox-logo-1.jpg">
            <a:extLst>
              <a:ext uri="{FF2B5EF4-FFF2-40B4-BE49-F238E27FC236}">
                <a16:creationId xmlns:a16="http://schemas.microsoft.com/office/drawing/2014/main" id="{D0C60A7E-EAA3-48BE-92B4-D8B9983C21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357694"/>
            <a:ext cx="785818" cy="754385"/>
          </a:xfrm>
          <a:prstGeom prst="rect">
            <a:avLst/>
          </a:prstGeom>
        </p:spPr>
      </p:pic>
      <p:pic>
        <p:nvPicPr>
          <p:cNvPr id="67" name="Picture 12" descr="starcraft_logo (1).png">
            <a:extLst>
              <a:ext uri="{FF2B5EF4-FFF2-40B4-BE49-F238E27FC236}">
                <a16:creationId xmlns:a16="http://schemas.microsoft.com/office/drawing/2014/main" id="{9FA6C37B-6F8E-49B0-96D2-E3F2B7E0E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857760"/>
            <a:ext cx="1428728" cy="982250"/>
          </a:xfrm>
          <a:prstGeom prst="rect">
            <a:avLst/>
          </a:prstGeom>
        </p:spPr>
      </p:pic>
      <p:pic>
        <p:nvPicPr>
          <p:cNvPr id="68" name="Picture 13" descr="word_logo.png">
            <a:extLst>
              <a:ext uri="{FF2B5EF4-FFF2-40B4-BE49-F238E27FC236}">
                <a16:creationId xmlns:a16="http://schemas.microsoft.com/office/drawing/2014/main" id="{4DB870F5-E0EC-425A-93D5-1F0DBA347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4143380"/>
            <a:ext cx="866796" cy="866796"/>
          </a:xfrm>
          <a:prstGeom prst="rect">
            <a:avLst/>
          </a:prstGeom>
        </p:spPr>
      </p:pic>
      <p:pic>
        <p:nvPicPr>
          <p:cNvPr id="69" name="Picture 14" descr="images.jpg">
            <a:extLst>
              <a:ext uri="{FF2B5EF4-FFF2-40B4-BE49-F238E27FC236}">
                <a16:creationId xmlns:a16="http://schemas.microsoft.com/office/drawing/2014/main" id="{12A78AF3-E654-46EF-B108-1A557B6C3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6000768"/>
            <a:ext cx="2428892" cy="424379"/>
          </a:xfrm>
          <a:prstGeom prst="rect">
            <a:avLst/>
          </a:prstGeom>
        </p:spPr>
      </p:pic>
      <p:sp>
        <p:nvSpPr>
          <p:cNvPr id="70" name="Rounded Rectangle 15">
            <a:extLst>
              <a:ext uri="{FF2B5EF4-FFF2-40B4-BE49-F238E27FC236}">
                <a16:creationId xmlns:a16="http://schemas.microsoft.com/office/drawing/2014/main" id="{82CF97C5-8418-42A0-888D-0E729FB1DF13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1" name="Rounded Rectangle 16">
            <a:extLst>
              <a:ext uri="{FF2B5EF4-FFF2-40B4-BE49-F238E27FC236}">
                <a16:creationId xmlns:a16="http://schemas.microsoft.com/office/drawing/2014/main" id="{041EC9CE-DED6-4557-82D6-C9EB32233586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2" name="Rounded Rectangle 17">
            <a:extLst>
              <a:ext uri="{FF2B5EF4-FFF2-40B4-BE49-F238E27FC236}">
                <a16:creationId xmlns:a16="http://schemas.microsoft.com/office/drawing/2014/main" id="{4CB2DF2C-F4C0-4B49-AE0A-9D5570441009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73" name="Rounded Rectangle 18">
            <a:extLst>
              <a:ext uri="{FF2B5EF4-FFF2-40B4-BE49-F238E27FC236}">
                <a16:creationId xmlns:a16="http://schemas.microsoft.com/office/drawing/2014/main" id="{39158FC5-45F7-4EED-8927-047CA113F37F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74" name="Rounded Rectangle 19">
            <a:extLst>
              <a:ext uri="{FF2B5EF4-FFF2-40B4-BE49-F238E27FC236}">
                <a16:creationId xmlns:a16="http://schemas.microsoft.com/office/drawing/2014/main" id="{15666659-0058-4C51-938B-3420239163BA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F25E9EE8-2384-4624-84C6-7AA1AE98FC47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4196C343-721F-4C11-827C-6C29F45F5F50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77" name="TextBox 22">
            <a:extLst>
              <a:ext uri="{FF2B5EF4-FFF2-40B4-BE49-F238E27FC236}">
                <a16:creationId xmlns:a16="http://schemas.microsoft.com/office/drawing/2014/main" id="{A9C2323C-F48D-4DEB-8FC9-F4B01B3E6FB0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78" name="TextBox 23">
            <a:extLst>
              <a:ext uri="{FF2B5EF4-FFF2-40B4-BE49-F238E27FC236}">
                <a16:creationId xmlns:a16="http://schemas.microsoft.com/office/drawing/2014/main" id="{DA9AC9C9-04A5-469C-B129-315F4FE8E102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79" name="TextBox 24">
            <a:extLst>
              <a:ext uri="{FF2B5EF4-FFF2-40B4-BE49-F238E27FC236}">
                <a16:creationId xmlns:a16="http://schemas.microsoft.com/office/drawing/2014/main" id="{BA729041-7ED8-4B1F-B149-46BAC3E5826E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80" name="TextBox 25">
            <a:extLst>
              <a:ext uri="{FF2B5EF4-FFF2-40B4-BE49-F238E27FC236}">
                <a16:creationId xmlns:a16="http://schemas.microsoft.com/office/drawing/2014/main" id="{573E1B29-F70A-4ACF-901E-26DEFB4EBDB7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81" name="TextBox 26">
            <a:extLst>
              <a:ext uri="{FF2B5EF4-FFF2-40B4-BE49-F238E27FC236}">
                <a16:creationId xmlns:a16="http://schemas.microsoft.com/office/drawing/2014/main" id="{DCE8973C-FD46-48AD-A36A-EDD4BBC977A8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82" name="TextBox 27">
            <a:extLst>
              <a:ext uri="{FF2B5EF4-FFF2-40B4-BE49-F238E27FC236}">
                <a16:creationId xmlns:a16="http://schemas.microsoft.com/office/drawing/2014/main" id="{2276726A-0780-4ED7-8777-D1925986A782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83" name="TextBox 28">
            <a:extLst>
              <a:ext uri="{FF2B5EF4-FFF2-40B4-BE49-F238E27FC236}">
                <a16:creationId xmlns:a16="http://schemas.microsoft.com/office/drawing/2014/main" id="{F6B4D6BF-E183-467B-B470-26AA735BAB2A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84" name="Rounded Rectangle 29">
            <a:extLst>
              <a:ext uri="{FF2B5EF4-FFF2-40B4-BE49-F238E27FC236}">
                <a16:creationId xmlns:a16="http://schemas.microsoft.com/office/drawing/2014/main" id="{57A08E76-A5A3-4722-8AB8-8F21FFA04FAB}"/>
              </a:ext>
            </a:extLst>
          </p:cNvPr>
          <p:cNvSpPr/>
          <p:nvPr/>
        </p:nvSpPr>
        <p:spPr>
          <a:xfrm>
            <a:off x="1380068" y="1265104"/>
            <a:ext cx="2517166" cy="55721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5" name="TextBox 34">
            <a:extLst>
              <a:ext uri="{FF2B5EF4-FFF2-40B4-BE49-F238E27FC236}">
                <a16:creationId xmlns:a16="http://schemas.microsoft.com/office/drawing/2014/main" id="{7F6FF79D-E0AB-481F-AD4E-826904EE7AAA}"/>
              </a:ext>
            </a:extLst>
          </p:cNvPr>
          <p:cNvSpPr txBox="1"/>
          <p:nvPr/>
        </p:nvSpPr>
        <p:spPr>
          <a:xfrm>
            <a:off x="3841908" y="357166"/>
            <a:ext cx="5516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Procedure za prijenos podataka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Veza između korisnika i računala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Identifikacija partnera komunikacije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Određivanje raspoloživih resursa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 Sinkronizacija komunikacije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F95BA-1F19-C2EA-0565-DEC257913BB9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07011E34-BE01-482A-BFB7-6E2B01183D8D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C9B37335-49CD-4B30-86F9-80D874BB2A3B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C396445D-DA74-4A9D-9608-56F40F089DF3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5B099F3D-0990-4EEF-B311-CAADEC7F2597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5C97FB58-7DF6-4178-BFF9-FC3D9626DD37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25F4989D-6A39-4F2E-A751-D83E8227BC7D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3570596E-4428-4139-93A4-8F8A78E2B632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89ACD1B3-1B70-4386-89BE-D40BE3729589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C0BF220A-450A-4713-8D3C-BA390340D83E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82A3D064-D97C-4752-9EE7-05F96D0BAEAD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AE798EC1-8C00-4C5E-BD9D-9BB088124269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39" name="TextBox 26">
            <a:extLst>
              <a:ext uri="{FF2B5EF4-FFF2-40B4-BE49-F238E27FC236}">
                <a16:creationId xmlns:a16="http://schemas.microsoft.com/office/drawing/2014/main" id="{FCBFB114-520E-44E9-9F65-A1C66102C6D7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1A4E660F-5832-4C7E-BCC9-993195556915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2B32C64E-4B6D-4D62-83BC-34035806EE38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80207D22-59D4-4783-B7F0-6587835B7FA3}"/>
              </a:ext>
            </a:extLst>
          </p:cNvPr>
          <p:cNvSpPr/>
          <p:nvPr/>
        </p:nvSpPr>
        <p:spPr>
          <a:xfrm>
            <a:off x="1341686" y="2148942"/>
            <a:ext cx="2555548" cy="468830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3B4582E6-6189-4B5D-B30D-D982DA12B9AF}"/>
              </a:ext>
            </a:extLst>
          </p:cNvPr>
          <p:cNvSpPr/>
          <p:nvPr/>
        </p:nvSpPr>
        <p:spPr>
          <a:xfrm>
            <a:off x="5214942" y="2786058"/>
            <a:ext cx="2786082" cy="114927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</a:schemeClr>
                </a:solidFill>
              </a:rPr>
              <a:t>PRESENTATION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41ADBC75-956B-41CC-8BE4-B61FF143F573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6.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E7165C0E-3683-48F9-AC82-940BA72B7CD3}"/>
              </a:ext>
            </a:extLst>
          </p:cNvPr>
          <p:cNvSpPr txBox="1"/>
          <p:nvPr/>
        </p:nvSpPr>
        <p:spPr>
          <a:xfrm>
            <a:off x="4429124" y="4214818"/>
            <a:ext cx="376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err="1"/>
              <a:t>.txt</a:t>
            </a:r>
            <a:r>
              <a:rPr lang="hr-HR" sz="2800" b="1" dirty="0"/>
              <a:t> </a:t>
            </a:r>
            <a:r>
              <a:rPr lang="hr-HR" sz="2800" b="1" dirty="0" err="1"/>
              <a:t>.doc</a:t>
            </a:r>
            <a:r>
              <a:rPr lang="hr-HR" sz="2800" b="1" dirty="0"/>
              <a:t> </a:t>
            </a:r>
            <a:r>
              <a:rPr lang="hr-HR" sz="2800" b="1" dirty="0" err="1"/>
              <a:t>.docx</a:t>
            </a:r>
            <a:r>
              <a:rPr lang="hr-HR" sz="2800" b="1" dirty="0"/>
              <a:t> </a:t>
            </a:r>
            <a:r>
              <a:rPr lang="hr-HR" sz="2800" b="1" dirty="0" err="1"/>
              <a:t>.jpg</a:t>
            </a:r>
            <a:r>
              <a:rPr lang="hr-HR" sz="2800" b="1" dirty="0"/>
              <a:t> </a:t>
            </a:r>
            <a:r>
              <a:rPr lang="hr-HR" sz="2800" b="1" dirty="0" err="1"/>
              <a:t>.png</a:t>
            </a:r>
            <a:endParaRPr lang="hr-HR" sz="2800" b="1" dirty="0"/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B72EADB2-FC63-407A-8952-B8EDD9F5E7FF}"/>
              </a:ext>
            </a:extLst>
          </p:cNvPr>
          <p:cNvSpPr txBox="1"/>
          <p:nvPr/>
        </p:nvSpPr>
        <p:spPr>
          <a:xfrm>
            <a:off x="4603684" y="5000636"/>
            <a:ext cx="339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Dođi kući na čaj od šipka.</a:t>
            </a:r>
          </a:p>
        </p:txBody>
      </p:sp>
      <p:sp>
        <p:nvSpPr>
          <p:cNvPr id="63" name="TextBox 37">
            <a:extLst>
              <a:ext uri="{FF2B5EF4-FFF2-40B4-BE49-F238E27FC236}">
                <a16:creationId xmlns:a16="http://schemas.microsoft.com/office/drawing/2014/main" id="{D4A8C7ED-DF96-4EE3-A8E4-8377AB9F3ADC}"/>
              </a:ext>
            </a:extLst>
          </p:cNvPr>
          <p:cNvSpPr txBox="1"/>
          <p:nvPr/>
        </p:nvSpPr>
        <p:spPr>
          <a:xfrm>
            <a:off x="4572000" y="5857892"/>
            <a:ext cx="388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DoÄ‘i kuÄ‡i na ÄŤaj od Ĺˇipka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Not Equal 38">
            <a:extLst>
              <a:ext uri="{FF2B5EF4-FFF2-40B4-BE49-F238E27FC236}">
                <a16:creationId xmlns:a16="http://schemas.microsoft.com/office/drawing/2014/main" id="{5E812AA4-DA4C-4369-826F-F6FB89607BC5}"/>
              </a:ext>
            </a:extLst>
          </p:cNvPr>
          <p:cNvSpPr/>
          <p:nvPr/>
        </p:nvSpPr>
        <p:spPr>
          <a:xfrm>
            <a:off x="5929322" y="5500702"/>
            <a:ext cx="398228" cy="342896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27EE90E7-AC6F-4869-9848-7010670BC0D7}"/>
              </a:ext>
            </a:extLst>
          </p:cNvPr>
          <p:cNvSpPr txBox="1"/>
          <p:nvPr/>
        </p:nvSpPr>
        <p:spPr>
          <a:xfrm>
            <a:off x="4714876" y="285728"/>
            <a:ext cx="37950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 Formatiranje podataka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Kompresija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Enkripcija i </a:t>
            </a:r>
            <a:r>
              <a:rPr lang="hr-HR" sz="2800" b="1" dirty="0" err="1"/>
              <a:t>dekripcija</a:t>
            </a:r>
            <a:endParaRPr lang="hr-HR" sz="2800" b="1" dirty="0"/>
          </a:p>
        </p:txBody>
      </p:sp>
      <p:sp>
        <p:nvSpPr>
          <p:cNvPr id="66" name="Rounded Rectangle 31">
            <a:extLst>
              <a:ext uri="{FF2B5EF4-FFF2-40B4-BE49-F238E27FC236}">
                <a16:creationId xmlns:a16="http://schemas.microsoft.com/office/drawing/2014/main" id="{401CA946-6253-48DC-A983-1996AC2938F3}"/>
              </a:ext>
            </a:extLst>
          </p:cNvPr>
          <p:cNvSpPr/>
          <p:nvPr/>
        </p:nvSpPr>
        <p:spPr>
          <a:xfrm>
            <a:off x="1341685" y="132296"/>
            <a:ext cx="2714644" cy="11430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C84C4-2197-6A84-BB9B-ACFDA14BDDEC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63" grpId="0"/>
      <p:bldP spid="64" grpId="0" animBg="1"/>
      <p:bldP spid="65" grpId="0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CF3A848C-2876-4DAB-8DD0-7BF53F964ED7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1A9B690B-1978-4120-92A9-36B45090EDB8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C5F566E9-F44E-4F99-9B34-07AD6E2CAD1B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14CDDE2D-3686-45E0-A165-E63DD2004964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8" name="Rounded Rectangle 19">
            <a:extLst>
              <a:ext uri="{FF2B5EF4-FFF2-40B4-BE49-F238E27FC236}">
                <a16:creationId xmlns:a16="http://schemas.microsoft.com/office/drawing/2014/main" id="{B0B18267-D320-4797-95B6-C4D3ED864E01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49" name="Rounded Rectangle 20">
            <a:extLst>
              <a:ext uri="{FF2B5EF4-FFF2-40B4-BE49-F238E27FC236}">
                <a16:creationId xmlns:a16="http://schemas.microsoft.com/office/drawing/2014/main" id="{27C3C2C4-54F5-47AF-8FB8-0785C8027695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50" name="Rounded Rectangle 21">
            <a:extLst>
              <a:ext uri="{FF2B5EF4-FFF2-40B4-BE49-F238E27FC236}">
                <a16:creationId xmlns:a16="http://schemas.microsoft.com/office/drawing/2014/main" id="{54D135FD-66D8-48D0-9F84-65AD491945A1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F0D75485-A5E1-445A-811C-D7C4A6F353E3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1C91CC5D-B820-41BF-B3C3-03FAB6E65268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49B7D60B-B395-4B03-BAE1-FF6E42CD4888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54" name="TextBox 25">
            <a:extLst>
              <a:ext uri="{FF2B5EF4-FFF2-40B4-BE49-F238E27FC236}">
                <a16:creationId xmlns:a16="http://schemas.microsoft.com/office/drawing/2014/main" id="{E711C9A4-1A01-4596-99DB-79B2EBF7C121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55" name="TextBox 26">
            <a:extLst>
              <a:ext uri="{FF2B5EF4-FFF2-40B4-BE49-F238E27FC236}">
                <a16:creationId xmlns:a16="http://schemas.microsoft.com/office/drawing/2014/main" id="{EF58B992-ED2A-4930-86BC-D0CE2E1D1F73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56" name="TextBox 27">
            <a:extLst>
              <a:ext uri="{FF2B5EF4-FFF2-40B4-BE49-F238E27FC236}">
                <a16:creationId xmlns:a16="http://schemas.microsoft.com/office/drawing/2014/main" id="{8E5CE094-08DC-4B37-8FC3-5F570790AE76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28CA9EC0-1B9B-425E-85B6-B03799DD06E7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58" name="Rounded Rectangle 29">
            <a:extLst>
              <a:ext uri="{FF2B5EF4-FFF2-40B4-BE49-F238E27FC236}">
                <a16:creationId xmlns:a16="http://schemas.microsoft.com/office/drawing/2014/main" id="{04CBF6BC-FAAF-48F8-A9FF-DEA74DE77BE0}"/>
              </a:ext>
            </a:extLst>
          </p:cNvPr>
          <p:cNvSpPr/>
          <p:nvPr/>
        </p:nvSpPr>
        <p:spPr>
          <a:xfrm>
            <a:off x="1341686" y="3053824"/>
            <a:ext cx="2555548" cy="3783419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Rounded Rectangle 31">
            <a:extLst>
              <a:ext uri="{FF2B5EF4-FFF2-40B4-BE49-F238E27FC236}">
                <a16:creationId xmlns:a16="http://schemas.microsoft.com/office/drawing/2014/main" id="{42FB79D3-956B-4298-88CB-D8D23D429BD5}"/>
              </a:ext>
            </a:extLst>
          </p:cNvPr>
          <p:cNvSpPr/>
          <p:nvPr/>
        </p:nvSpPr>
        <p:spPr>
          <a:xfrm>
            <a:off x="1341685" y="132296"/>
            <a:ext cx="2714644" cy="202142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D95AA2D7-E6CF-42BD-9672-93637C1794EC}"/>
              </a:ext>
            </a:extLst>
          </p:cNvPr>
          <p:cNvSpPr/>
          <p:nvPr/>
        </p:nvSpPr>
        <p:spPr>
          <a:xfrm>
            <a:off x="5400166" y="2808028"/>
            <a:ext cx="2786082" cy="114927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</a:schemeClr>
                </a:solidFill>
              </a:rPr>
              <a:t>SESSION</a:t>
            </a: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514EF5B2-7613-47C5-8A4E-34C61D431C92}"/>
              </a:ext>
            </a:extLst>
          </p:cNvPr>
          <p:cNvSpPr txBox="1"/>
          <p:nvPr/>
        </p:nvSpPr>
        <p:spPr>
          <a:xfrm>
            <a:off x="4685786" y="302234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5.</a:t>
            </a:r>
          </a:p>
        </p:txBody>
      </p:sp>
      <p:pic>
        <p:nvPicPr>
          <p:cNvPr id="62" name="Picture 12" descr="eyecontact.jpg">
            <a:extLst>
              <a:ext uri="{FF2B5EF4-FFF2-40B4-BE49-F238E27FC236}">
                <a16:creationId xmlns:a16="http://schemas.microsoft.com/office/drawing/2014/main" id="{E9C619EE-B30C-455A-BE0E-170FE758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54" y="4093912"/>
            <a:ext cx="1727674" cy="1727674"/>
          </a:xfrm>
          <a:prstGeom prst="rect">
            <a:avLst/>
          </a:prstGeom>
        </p:spPr>
      </p:pic>
      <p:sp>
        <p:nvSpPr>
          <p:cNvPr id="67" name="TextBox 13">
            <a:extLst>
              <a:ext uri="{FF2B5EF4-FFF2-40B4-BE49-F238E27FC236}">
                <a16:creationId xmlns:a16="http://schemas.microsoft.com/office/drawing/2014/main" id="{24473261-90AA-48F7-95E5-550D2C76CF52}"/>
              </a:ext>
            </a:extLst>
          </p:cNvPr>
          <p:cNvSpPr txBox="1"/>
          <p:nvPr/>
        </p:nvSpPr>
        <p:spPr>
          <a:xfrm>
            <a:off x="4979507" y="307698"/>
            <a:ext cx="41322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 Uspostava komunikacije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Održavanje komunikacije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Zatvaranje komunikacije</a:t>
            </a:r>
          </a:p>
        </p:txBody>
      </p:sp>
      <p:pic>
        <p:nvPicPr>
          <p:cNvPr id="68" name="Picture 6" descr="Bittorrent_7.2_logo.jpg">
            <a:extLst>
              <a:ext uri="{FF2B5EF4-FFF2-40B4-BE49-F238E27FC236}">
                <a16:creationId xmlns:a16="http://schemas.microsoft.com/office/drawing/2014/main" id="{07B6AD85-F65C-4CC8-99F5-B224F0C3B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66" y="4451102"/>
            <a:ext cx="2524148" cy="1076970"/>
          </a:xfrm>
          <a:prstGeom prst="rect">
            <a:avLst/>
          </a:prstGeom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017C111-953A-4484-9D81-AFFA5FE6C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5654" y="5808424"/>
            <a:ext cx="5076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50070-C0DF-9B56-64C4-B25F1191DD72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87723284-CDC3-4CB9-B496-927998D7581B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B0091E6B-9F4B-47DC-9339-BD428B954096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9FE61923-2EB5-40B8-827F-69C9A848630C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7BAEAF5C-9148-498E-A66D-6781F5314252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9C37C302-B0F4-45C5-91BD-988D54924261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8B627E9F-6D2F-4A4C-BCEB-BE75794A4E46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3AB0B05-4F6B-4265-9158-3177773F99EC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4D55FECC-4717-4C46-8C54-E0F1B4975321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6A577466-9EA9-4CCD-BA75-A10CC0307884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BC971F53-F1E6-466A-B0D7-AEF3C5D48EAA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2047CD75-6B90-4035-916E-D05757D6520A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C5DC1916-6463-483E-B48C-54F1BAF1F8DC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889168BC-ADF4-4A39-9A47-91D6E2B67799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1670EE9F-131D-4689-BEB4-4A9B452EC0A1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6B047676-A3E6-460E-82C0-EDF1BB26DBA0}"/>
              </a:ext>
            </a:extLst>
          </p:cNvPr>
          <p:cNvSpPr/>
          <p:nvPr/>
        </p:nvSpPr>
        <p:spPr>
          <a:xfrm>
            <a:off x="1341686" y="3929066"/>
            <a:ext cx="2555548" cy="290817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Rounded Rectangle 31">
            <a:extLst>
              <a:ext uri="{FF2B5EF4-FFF2-40B4-BE49-F238E27FC236}">
                <a16:creationId xmlns:a16="http://schemas.microsoft.com/office/drawing/2014/main" id="{E6178F0B-4955-4B7A-A45A-18B5A2A71888}"/>
              </a:ext>
            </a:extLst>
          </p:cNvPr>
          <p:cNvSpPr/>
          <p:nvPr/>
        </p:nvSpPr>
        <p:spPr>
          <a:xfrm>
            <a:off x="1341685" y="132295"/>
            <a:ext cx="2714644" cy="289506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A10972AF-D694-48BC-9949-56E3DBA1C626}"/>
              </a:ext>
            </a:extLst>
          </p:cNvPr>
          <p:cNvSpPr/>
          <p:nvPr/>
        </p:nvSpPr>
        <p:spPr>
          <a:xfrm>
            <a:off x="5213268" y="2786058"/>
            <a:ext cx="2787756" cy="114300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9C88C846-0A3A-4546-9E4C-9D616248081E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4.</a:t>
            </a: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1B214331-2678-4FE1-A5FF-8A42128DE826}"/>
              </a:ext>
            </a:extLst>
          </p:cNvPr>
          <p:cNvSpPr txBox="1"/>
          <p:nvPr/>
        </p:nvSpPr>
        <p:spPr>
          <a:xfrm>
            <a:off x="4286248" y="1714488"/>
            <a:ext cx="469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0000FF"/>
                </a:solidFill>
              </a:rPr>
              <a:t>TCP</a:t>
            </a:r>
            <a:r>
              <a:rPr lang="hr-HR" sz="2400" b="1" dirty="0"/>
              <a:t> – </a:t>
            </a:r>
            <a:r>
              <a:rPr lang="hr-HR" sz="2400" b="1" dirty="0" err="1"/>
              <a:t>transmission</a:t>
            </a:r>
            <a:r>
              <a:rPr lang="hr-HR" sz="2400" b="1" dirty="0"/>
              <a:t> </a:t>
            </a:r>
            <a:r>
              <a:rPr lang="hr-HR" sz="2400" b="1" dirty="0" err="1"/>
              <a:t>control</a:t>
            </a:r>
            <a:r>
              <a:rPr lang="hr-HR" sz="2400" b="1" dirty="0"/>
              <a:t> </a:t>
            </a:r>
            <a:r>
              <a:rPr lang="hr-HR" sz="2400" b="1" dirty="0" err="1"/>
              <a:t>protocol</a:t>
            </a:r>
            <a:endParaRPr lang="hr-HR" sz="2400" b="1" dirty="0"/>
          </a:p>
          <a:p>
            <a:r>
              <a:rPr lang="hr-HR" sz="2400" b="1" dirty="0">
                <a:solidFill>
                  <a:srgbClr val="0000FF"/>
                </a:solidFill>
              </a:rPr>
              <a:t>UDP</a:t>
            </a:r>
            <a:r>
              <a:rPr lang="hr-HR" sz="2400" b="1" dirty="0"/>
              <a:t> – </a:t>
            </a:r>
            <a:r>
              <a:rPr lang="hr-HR" sz="2400" b="1" dirty="0" err="1"/>
              <a:t>user</a:t>
            </a:r>
            <a:r>
              <a:rPr lang="hr-HR" sz="2400" b="1" dirty="0"/>
              <a:t> </a:t>
            </a:r>
            <a:r>
              <a:rPr lang="hr-HR" sz="2400" b="1" dirty="0" err="1"/>
              <a:t>datagram</a:t>
            </a:r>
            <a:r>
              <a:rPr lang="hr-HR" sz="2400" b="1" dirty="0"/>
              <a:t> </a:t>
            </a:r>
            <a:r>
              <a:rPr lang="hr-HR" sz="2400" b="1" dirty="0" err="1"/>
              <a:t>protocol</a:t>
            </a:r>
            <a:endParaRPr lang="hr-HR" sz="2400" b="1" dirty="0"/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7CEFBFA5-89DF-4C51-8493-E40B02BF1C69}"/>
              </a:ext>
            </a:extLst>
          </p:cNvPr>
          <p:cNvSpPr txBox="1"/>
          <p:nvPr/>
        </p:nvSpPr>
        <p:spPr>
          <a:xfrm>
            <a:off x="4714876" y="214290"/>
            <a:ext cx="44021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 Pouzdanost komunikacije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Kontrola protoka podataka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 Izbjegavanje zagušenja</a:t>
            </a:r>
          </a:p>
        </p:txBody>
      </p:sp>
      <p:pic>
        <p:nvPicPr>
          <p:cNvPr id="63" name="Picture 31" descr="0420-0907-0320-4700_row_of_military_aircraft_taxi_in_at_nellis_air_force_base_m.jpg">
            <a:extLst>
              <a:ext uri="{FF2B5EF4-FFF2-40B4-BE49-F238E27FC236}">
                <a16:creationId xmlns:a16="http://schemas.microsoft.com/office/drawing/2014/main" id="{C2B189C7-5ECB-4A0D-8233-5D881B6B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71942"/>
            <a:ext cx="3872744" cy="2571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A8CDB4-FD99-4B23-E2F7-F5379C797F96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3" grpId="1" animBg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5A4FA508-E270-469E-A9D1-01982B9480E3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0A373A9-B16A-46AB-A00C-60511C5B7D91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B672876F-A4EA-4E63-B54F-9A1A7C58BFE8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7" name="Rounded Rectangle 18">
            <a:extLst>
              <a:ext uri="{FF2B5EF4-FFF2-40B4-BE49-F238E27FC236}">
                <a16:creationId xmlns:a16="http://schemas.microsoft.com/office/drawing/2014/main" id="{F8086AC5-3041-4B99-9B7F-36F60177382D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7" name="Rounded Rectangle 19">
            <a:extLst>
              <a:ext uri="{FF2B5EF4-FFF2-40B4-BE49-F238E27FC236}">
                <a16:creationId xmlns:a16="http://schemas.microsoft.com/office/drawing/2014/main" id="{27D8BDE1-E44D-4838-A7F1-F9D0CD4FEAB9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F1891388-173A-4F08-9C1A-BCCCEE701A91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id="{F2EDEE29-3468-493D-A0B4-14D4886A44EA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50" name="TextBox 22">
            <a:extLst>
              <a:ext uri="{FF2B5EF4-FFF2-40B4-BE49-F238E27FC236}">
                <a16:creationId xmlns:a16="http://schemas.microsoft.com/office/drawing/2014/main" id="{AAE34A40-68C4-48AE-844F-3372FDD5B491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BC24F95F-DFAC-42B0-A6DD-8AE21AC0C186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52" name="TextBox 24">
            <a:extLst>
              <a:ext uri="{FF2B5EF4-FFF2-40B4-BE49-F238E27FC236}">
                <a16:creationId xmlns:a16="http://schemas.microsoft.com/office/drawing/2014/main" id="{429AF3E5-0142-4641-A30C-E673AE09048D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53" name="TextBox 25">
            <a:extLst>
              <a:ext uri="{FF2B5EF4-FFF2-40B4-BE49-F238E27FC236}">
                <a16:creationId xmlns:a16="http://schemas.microsoft.com/office/drawing/2014/main" id="{DFA9AB5C-F40C-4DE7-B061-499E98B9A08B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54" name="TextBox 26">
            <a:extLst>
              <a:ext uri="{FF2B5EF4-FFF2-40B4-BE49-F238E27FC236}">
                <a16:creationId xmlns:a16="http://schemas.microsoft.com/office/drawing/2014/main" id="{8F33F44C-315B-45DC-AABC-FC0B5A5213E6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55" name="TextBox 27">
            <a:extLst>
              <a:ext uri="{FF2B5EF4-FFF2-40B4-BE49-F238E27FC236}">
                <a16:creationId xmlns:a16="http://schemas.microsoft.com/office/drawing/2014/main" id="{746F6422-7C6D-400B-9EFF-03361F556FF1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9A7C7573-DD6A-4F12-8067-09211696999C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57" name="Rounded Rectangle 29">
            <a:extLst>
              <a:ext uri="{FF2B5EF4-FFF2-40B4-BE49-F238E27FC236}">
                <a16:creationId xmlns:a16="http://schemas.microsoft.com/office/drawing/2014/main" id="{90A6BF71-9680-4B7E-8DE9-B8954CE96186}"/>
              </a:ext>
            </a:extLst>
          </p:cNvPr>
          <p:cNvSpPr/>
          <p:nvPr/>
        </p:nvSpPr>
        <p:spPr>
          <a:xfrm>
            <a:off x="1341686" y="4863586"/>
            <a:ext cx="2555548" cy="197365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Rounded Rectangle 31">
            <a:extLst>
              <a:ext uri="{FF2B5EF4-FFF2-40B4-BE49-F238E27FC236}">
                <a16:creationId xmlns:a16="http://schemas.microsoft.com/office/drawing/2014/main" id="{C55F7F04-31EA-4549-8486-F73A22AE9554}"/>
              </a:ext>
            </a:extLst>
          </p:cNvPr>
          <p:cNvSpPr/>
          <p:nvPr/>
        </p:nvSpPr>
        <p:spPr>
          <a:xfrm>
            <a:off x="1341685" y="132295"/>
            <a:ext cx="2714644" cy="381265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9" name="Picture 26" descr="lrgscaleDCP_5037.jpg">
            <a:extLst>
              <a:ext uri="{FF2B5EF4-FFF2-40B4-BE49-F238E27FC236}">
                <a16:creationId xmlns:a16="http://schemas.microsoft.com/office/drawing/2014/main" id="{8559F352-6954-46E4-B9CE-EA0E972819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357298"/>
            <a:ext cx="3515056" cy="1425480"/>
          </a:xfrm>
          <a:prstGeom prst="rect">
            <a:avLst/>
          </a:prstGeom>
        </p:spPr>
      </p:pic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2B05465F-9C90-4035-8405-878BD269DD0B}"/>
              </a:ext>
            </a:extLst>
          </p:cNvPr>
          <p:cNvSpPr/>
          <p:nvPr/>
        </p:nvSpPr>
        <p:spPr>
          <a:xfrm>
            <a:off x="5214942" y="2786058"/>
            <a:ext cx="2786082" cy="114927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873FEC12-B25B-437D-ADEC-EFF28236EDC1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3.</a:t>
            </a: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A4917513-64CB-4934-AF33-9539315155C2}"/>
              </a:ext>
            </a:extLst>
          </p:cNvPr>
          <p:cNvSpPr txBox="1"/>
          <p:nvPr/>
        </p:nvSpPr>
        <p:spPr>
          <a:xfrm>
            <a:off x="4572000" y="785794"/>
            <a:ext cx="393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00FF"/>
                </a:solidFill>
              </a:rPr>
              <a:t>I</a:t>
            </a:r>
            <a:r>
              <a:rPr lang="hr-HR" sz="2400" b="1" dirty="0"/>
              <a:t>nternet </a:t>
            </a:r>
            <a:r>
              <a:rPr lang="hr-HR" sz="2400" b="1" dirty="0" err="1">
                <a:solidFill>
                  <a:srgbClr val="0000FF"/>
                </a:solidFill>
              </a:rPr>
              <a:t>P</a:t>
            </a:r>
            <a:r>
              <a:rPr lang="hr-HR" sz="2400" b="1" dirty="0" err="1"/>
              <a:t>rotocol</a:t>
            </a:r>
            <a:r>
              <a:rPr lang="hr-HR" sz="2400" b="1" dirty="0"/>
              <a:t> (IPv4 i IPv6)</a:t>
            </a:r>
          </a:p>
          <a:p>
            <a:r>
              <a:rPr lang="hr-HR" sz="2400" b="1" dirty="0">
                <a:solidFill>
                  <a:srgbClr val="0000FF"/>
                </a:solidFill>
              </a:rPr>
              <a:t>IP </a:t>
            </a:r>
            <a:r>
              <a:rPr lang="hr-HR" sz="2400" b="1" dirty="0"/>
              <a:t> adresa: </a:t>
            </a:r>
            <a:r>
              <a:rPr lang="hr-HR" sz="2400" b="1" dirty="0">
                <a:solidFill>
                  <a:srgbClr val="0000FF"/>
                </a:solidFill>
              </a:rPr>
              <a:t>192.168.0.11</a:t>
            </a: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BD2AE18E-043D-4F38-B13B-78917064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2" y="214290"/>
            <a:ext cx="3214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r-Latn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itchFamily="34" charset="0"/>
              </a:rPr>
              <a:t> ROUTING</a:t>
            </a:r>
            <a:endParaRPr kumimoji="0" lang="sr-Latn-CS" sz="4000" b="1" i="0" u="none" strike="noStrike" spc="50" normalizeH="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65" name="Picture 31" descr="Old Letter bolivia-1-2.jpg">
            <a:extLst>
              <a:ext uri="{FF2B5EF4-FFF2-40B4-BE49-F238E27FC236}">
                <a16:creationId xmlns:a16="http://schemas.microsoft.com/office/drawing/2014/main" id="{8179B053-EFB3-454A-8E90-BE1A6FD3C9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143380"/>
            <a:ext cx="2977485" cy="2435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A8633D-E713-0974-1B1B-EB2206168F2E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60" grpId="0" animBg="1"/>
      <p:bldP spid="61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14127-7E52-3825-4388-BDD397F9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06" y="328603"/>
            <a:ext cx="10683116" cy="59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107B42E1-6B64-4197-AAD0-2654318A21A5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57AAEA46-8962-4156-91DE-92300533064C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0D36D0AE-5A75-4145-8E7E-25B68864F52B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7A04E52B-E620-4BE0-8410-3145015F5F0D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A3066965-1131-4780-BDDC-FEDFDA6AA2C7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7F97DF48-91DD-4C86-92AC-7B7D560AE3CC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11F751EF-FC2F-4E49-ACE3-0B1C82D779F9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E7F776B0-A402-4E8B-8804-5522B2B65E6A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CBCE7EDE-B72E-4AB4-B763-4B5B140AE70C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4CAD71EB-936A-4667-9E9E-5899C7CA76E1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D3A39F52-7C86-495B-B2FE-4852B4FDBA6B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1E53C789-D986-406B-B2C0-3E8CA7E70A14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4CC64EB9-B472-4397-8060-C0745D39C3BA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1B1E2ACD-E06D-46E4-BCCD-D3FFB4AC50C5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E7ECCDE8-2778-4A16-B93C-2C829ADAAB89}"/>
              </a:ext>
            </a:extLst>
          </p:cNvPr>
          <p:cNvSpPr/>
          <p:nvPr/>
        </p:nvSpPr>
        <p:spPr>
          <a:xfrm>
            <a:off x="1341686" y="5768467"/>
            <a:ext cx="2555548" cy="106877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Rounded Rectangle 31">
            <a:extLst>
              <a:ext uri="{FF2B5EF4-FFF2-40B4-BE49-F238E27FC236}">
                <a16:creationId xmlns:a16="http://schemas.microsoft.com/office/drawing/2014/main" id="{41328FAA-8A3F-489A-9D2A-928BDA6F9DCD}"/>
              </a:ext>
            </a:extLst>
          </p:cNvPr>
          <p:cNvSpPr/>
          <p:nvPr/>
        </p:nvSpPr>
        <p:spPr>
          <a:xfrm>
            <a:off x="1341685" y="132295"/>
            <a:ext cx="2714644" cy="470482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3E970275-4BA4-490D-8ED0-454CC67D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2" y="214290"/>
            <a:ext cx="357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r-Latn-C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Arial" pitchFamily="34" charset="0"/>
              </a:rPr>
              <a:t> Switching</a:t>
            </a:r>
            <a:endParaRPr kumimoji="0" lang="sr-Latn-CS" sz="4000" b="1" i="0" u="none" strike="noStrike" cap="all" normalizeH="0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Arial" pitchFamily="34" charset="0"/>
            </a:endParaRPr>
          </a:p>
        </p:txBody>
      </p:sp>
      <p:pic>
        <p:nvPicPr>
          <p:cNvPr id="44" name="Picture 7" descr="ws-c3750e-48td-s.gif.jpg">
            <a:extLst>
              <a:ext uri="{FF2B5EF4-FFF2-40B4-BE49-F238E27FC236}">
                <a16:creationId xmlns:a16="http://schemas.microsoft.com/office/drawing/2014/main" id="{E6486EBE-8BC8-400B-9476-49909967F0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143380"/>
            <a:ext cx="2928958" cy="2343166"/>
          </a:xfrm>
          <a:prstGeom prst="rect">
            <a:avLst/>
          </a:prstGeom>
        </p:spPr>
      </p:pic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8C0542F3-7B7C-4912-B73B-5CC61768ED1E}"/>
              </a:ext>
            </a:extLst>
          </p:cNvPr>
          <p:cNvSpPr/>
          <p:nvPr/>
        </p:nvSpPr>
        <p:spPr>
          <a:xfrm>
            <a:off x="5214942" y="2786058"/>
            <a:ext cx="2786082" cy="11430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00E949BE-BEBE-4F18-9BE6-E231386CDFC2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2.</a:t>
            </a:r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5D134575-6CBD-4C1D-93D4-DB6802FD9642}"/>
              </a:ext>
            </a:extLst>
          </p:cNvPr>
          <p:cNvSpPr txBox="1"/>
          <p:nvPr/>
        </p:nvSpPr>
        <p:spPr>
          <a:xfrm>
            <a:off x="4714876" y="928670"/>
            <a:ext cx="4025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Kontrola pristupa mediju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Kontrola  grešaka…</a:t>
            </a:r>
          </a:p>
        </p:txBody>
      </p:sp>
      <p:pic>
        <p:nvPicPr>
          <p:cNvPr id="66" name="Picture 8" descr="3com_nic_3c905c-tx.jpg">
            <a:extLst>
              <a:ext uri="{FF2B5EF4-FFF2-40B4-BE49-F238E27FC236}">
                <a16:creationId xmlns:a16="http://schemas.microsoft.com/office/drawing/2014/main" id="{1BCC3D4F-D0A7-427D-BDE6-86BC63C037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643446"/>
            <a:ext cx="1785950" cy="1400185"/>
          </a:xfrm>
          <a:prstGeom prst="rect">
            <a:avLst/>
          </a:prstGeom>
        </p:spPr>
      </p:pic>
      <p:sp>
        <p:nvSpPr>
          <p:cNvPr id="67" name="TextBox 10">
            <a:extLst>
              <a:ext uri="{FF2B5EF4-FFF2-40B4-BE49-F238E27FC236}">
                <a16:creationId xmlns:a16="http://schemas.microsoft.com/office/drawing/2014/main" id="{A357977B-758B-488F-B80B-259034D72B3E}"/>
              </a:ext>
            </a:extLst>
          </p:cNvPr>
          <p:cNvSpPr txBox="1"/>
          <p:nvPr/>
        </p:nvSpPr>
        <p:spPr>
          <a:xfrm>
            <a:off x="4786314" y="1857364"/>
            <a:ext cx="3802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0000FF"/>
                </a:solidFill>
              </a:rPr>
              <a:t>ETHERNET </a:t>
            </a:r>
            <a:r>
              <a:rPr lang="hr-HR" sz="2400" dirty="0" err="1"/>
              <a:t>protocol</a:t>
            </a:r>
            <a:endParaRPr lang="hr-HR" sz="2400" dirty="0"/>
          </a:p>
          <a:p>
            <a:r>
              <a:rPr lang="hr-HR" sz="2400" dirty="0">
                <a:solidFill>
                  <a:srgbClr val="0000FF"/>
                </a:solidFill>
              </a:rPr>
              <a:t>MAC</a:t>
            </a:r>
            <a:r>
              <a:rPr lang="hr-HR" sz="2400" dirty="0"/>
              <a:t> </a:t>
            </a:r>
            <a:r>
              <a:rPr lang="hr-HR" sz="2400" dirty="0" err="1"/>
              <a:t>sdresa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0000FF"/>
                </a:solidFill>
              </a:rPr>
              <a:t>001C:001B:001A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24343-F630-B4A1-935B-57AFC1468098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/>
      <p:bldP spid="45" grpId="0" animBg="1"/>
      <p:bldP spid="46" grpId="0"/>
      <p:bldP spid="63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5ECABDFC-B0A0-412A-9A2A-F260ECD0745D}"/>
              </a:ext>
            </a:extLst>
          </p:cNvPr>
          <p:cNvSpPr/>
          <p:nvPr/>
        </p:nvSpPr>
        <p:spPr>
          <a:xfrm>
            <a:off x="1754094" y="407824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4945B827-D37A-408C-8ED1-B3206DE212CD}"/>
              </a:ext>
            </a:extLst>
          </p:cNvPr>
          <p:cNvSpPr/>
          <p:nvPr/>
        </p:nvSpPr>
        <p:spPr>
          <a:xfrm>
            <a:off x="1754094" y="1307924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0055A033-9DF3-43E7-9ACF-12DEC485A993}"/>
              </a:ext>
            </a:extLst>
          </p:cNvPr>
          <p:cNvSpPr/>
          <p:nvPr/>
        </p:nvSpPr>
        <p:spPr>
          <a:xfrm>
            <a:off x="1754094" y="2208024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24AA17DE-61DA-464D-A412-BADF5A48C53D}"/>
              </a:ext>
            </a:extLst>
          </p:cNvPr>
          <p:cNvSpPr/>
          <p:nvPr/>
        </p:nvSpPr>
        <p:spPr>
          <a:xfrm>
            <a:off x="1754094" y="3108124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8" name="Rounded Rectangle 19">
            <a:extLst>
              <a:ext uri="{FF2B5EF4-FFF2-40B4-BE49-F238E27FC236}">
                <a16:creationId xmlns:a16="http://schemas.microsoft.com/office/drawing/2014/main" id="{49236C56-9222-4EA6-A0E9-3F79E5526531}"/>
              </a:ext>
            </a:extLst>
          </p:cNvPr>
          <p:cNvSpPr/>
          <p:nvPr/>
        </p:nvSpPr>
        <p:spPr>
          <a:xfrm>
            <a:off x="1754094" y="4008224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49" name="Rounded Rectangle 20">
            <a:extLst>
              <a:ext uri="{FF2B5EF4-FFF2-40B4-BE49-F238E27FC236}">
                <a16:creationId xmlns:a16="http://schemas.microsoft.com/office/drawing/2014/main" id="{0BE257A9-C755-4249-A996-BDE2E0C96443}"/>
              </a:ext>
            </a:extLst>
          </p:cNvPr>
          <p:cNvSpPr/>
          <p:nvPr/>
        </p:nvSpPr>
        <p:spPr>
          <a:xfrm>
            <a:off x="1754094" y="4908324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50" name="Rounded Rectangle 21">
            <a:extLst>
              <a:ext uri="{FF2B5EF4-FFF2-40B4-BE49-F238E27FC236}">
                <a16:creationId xmlns:a16="http://schemas.microsoft.com/office/drawing/2014/main" id="{333FA8FD-616A-4A95-AD5A-B2F7B53DA943}"/>
              </a:ext>
            </a:extLst>
          </p:cNvPr>
          <p:cNvSpPr/>
          <p:nvPr/>
        </p:nvSpPr>
        <p:spPr>
          <a:xfrm>
            <a:off x="1754094" y="5808424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250D2F5E-CB63-43C3-ACBC-02C8180D1353}"/>
              </a:ext>
            </a:extLst>
          </p:cNvPr>
          <p:cNvSpPr txBox="1"/>
          <p:nvPr/>
        </p:nvSpPr>
        <p:spPr>
          <a:xfrm>
            <a:off x="1290169" y="588126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17E42AD1-B5AD-4987-9957-EA17AE87CD1D}"/>
              </a:ext>
            </a:extLst>
          </p:cNvPr>
          <p:cNvSpPr txBox="1"/>
          <p:nvPr/>
        </p:nvSpPr>
        <p:spPr>
          <a:xfrm>
            <a:off x="1290169" y="4976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67CE98C8-521A-4841-A8CF-C6DC10A5A8A6}"/>
              </a:ext>
            </a:extLst>
          </p:cNvPr>
          <p:cNvSpPr txBox="1"/>
          <p:nvPr/>
        </p:nvSpPr>
        <p:spPr>
          <a:xfrm>
            <a:off x="1290169" y="407149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54" name="TextBox 25">
            <a:extLst>
              <a:ext uri="{FF2B5EF4-FFF2-40B4-BE49-F238E27FC236}">
                <a16:creationId xmlns:a16="http://schemas.microsoft.com/office/drawing/2014/main" id="{23B730B8-1369-4A1F-85D1-62E3DBFD7BDA}"/>
              </a:ext>
            </a:extLst>
          </p:cNvPr>
          <p:cNvSpPr txBox="1"/>
          <p:nvPr/>
        </p:nvSpPr>
        <p:spPr>
          <a:xfrm>
            <a:off x="1290169" y="31666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55" name="TextBox 26">
            <a:extLst>
              <a:ext uri="{FF2B5EF4-FFF2-40B4-BE49-F238E27FC236}">
                <a16:creationId xmlns:a16="http://schemas.microsoft.com/office/drawing/2014/main" id="{1B069592-ABA4-4337-AD9B-1B0C1C180EA0}"/>
              </a:ext>
            </a:extLst>
          </p:cNvPr>
          <p:cNvSpPr txBox="1"/>
          <p:nvPr/>
        </p:nvSpPr>
        <p:spPr>
          <a:xfrm>
            <a:off x="1290169" y="226173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56" name="TextBox 27">
            <a:extLst>
              <a:ext uri="{FF2B5EF4-FFF2-40B4-BE49-F238E27FC236}">
                <a16:creationId xmlns:a16="http://schemas.microsoft.com/office/drawing/2014/main" id="{EA897BCC-7D71-43C5-BDB2-8712538A027E}"/>
              </a:ext>
            </a:extLst>
          </p:cNvPr>
          <p:cNvSpPr txBox="1"/>
          <p:nvPr/>
        </p:nvSpPr>
        <p:spPr>
          <a:xfrm>
            <a:off x="1290169" y="135685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79C15EC1-C7E9-43C3-B4BD-8566C4C5E804}"/>
              </a:ext>
            </a:extLst>
          </p:cNvPr>
          <p:cNvSpPr txBox="1"/>
          <p:nvPr/>
        </p:nvSpPr>
        <p:spPr>
          <a:xfrm>
            <a:off x="1290169" y="45197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58" name="Rounded Rectangle 31">
            <a:extLst>
              <a:ext uri="{FF2B5EF4-FFF2-40B4-BE49-F238E27FC236}">
                <a16:creationId xmlns:a16="http://schemas.microsoft.com/office/drawing/2014/main" id="{9567F0DA-9EB5-4D25-A9C8-8512F6129624}"/>
              </a:ext>
            </a:extLst>
          </p:cNvPr>
          <p:cNvSpPr/>
          <p:nvPr/>
        </p:nvSpPr>
        <p:spPr>
          <a:xfrm>
            <a:off x="1341685" y="132295"/>
            <a:ext cx="2714644" cy="561449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AC2254BC-B920-44AC-9587-185A6DC0D6F3}"/>
              </a:ext>
            </a:extLst>
          </p:cNvPr>
          <p:cNvSpPr/>
          <p:nvPr/>
        </p:nvSpPr>
        <p:spPr>
          <a:xfrm>
            <a:off x="5214942" y="2786058"/>
            <a:ext cx="2786082" cy="1168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46A15195-04A6-468F-9FAD-3ADF6962EFF3}"/>
              </a:ext>
            </a:extLst>
          </p:cNvPr>
          <p:cNvSpPr txBox="1"/>
          <p:nvPr/>
        </p:nvSpPr>
        <p:spPr>
          <a:xfrm>
            <a:off x="4500562" y="300037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1.</a:t>
            </a:r>
          </a:p>
        </p:txBody>
      </p:sp>
      <p:pic>
        <p:nvPicPr>
          <p:cNvPr id="61" name="Picture 6" descr="cat5_network_cable.png">
            <a:extLst>
              <a:ext uri="{FF2B5EF4-FFF2-40B4-BE49-F238E27FC236}">
                <a16:creationId xmlns:a16="http://schemas.microsoft.com/office/drawing/2014/main" id="{86AA6B2F-A577-4EF2-BA6E-33C1740E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357694"/>
            <a:ext cx="1817763" cy="1164234"/>
          </a:xfrm>
          <a:prstGeom prst="rect">
            <a:avLst/>
          </a:prstGeom>
        </p:spPr>
      </p:pic>
      <p:pic>
        <p:nvPicPr>
          <p:cNvPr id="62" name="Picture 7" descr="I-UAD-ADAP-C2.jpg">
            <a:extLst>
              <a:ext uri="{FF2B5EF4-FFF2-40B4-BE49-F238E27FC236}">
                <a16:creationId xmlns:a16="http://schemas.microsoft.com/office/drawing/2014/main" id="{4AB5C156-BE60-4725-9F09-3C422933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5000636"/>
            <a:ext cx="1886705" cy="1301826"/>
          </a:xfrm>
          <a:prstGeom prst="rect">
            <a:avLst/>
          </a:prstGeom>
        </p:spPr>
      </p:pic>
      <p:sp>
        <p:nvSpPr>
          <p:cNvPr id="64" name="TextBox 9">
            <a:extLst>
              <a:ext uri="{FF2B5EF4-FFF2-40B4-BE49-F238E27FC236}">
                <a16:creationId xmlns:a16="http://schemas.microsoft.com/office/drawing/2014/main" id="{6026BE3A-C238-4549-9DA3-EC4A671585CB}"/>
              </a:ext>
            </a:extLst>
          </p:cNvPr>
          <p:cNvSpPr txBox="1"/>
          <p:nvPr/>
        </p:nvSpPr>
        <p:spPr>
          <a:xfrm>
            <a:off x="5286380" y="200024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5 V 600 </a:t>
            </a:r>
            <a:r>
              <a:rPr lang="hr-HR" sz="2400" b="1" dirty="0" err="1"/>
              <a:t>MHz</a:t>
            </a:r>
            <a:r>
              <a:rPr lang="hr-HR" sz="2400" b="1" dirty="0"/>
              <a:t> 850 nm</a:t>
            </a:r>
          </a:p>
        </p:txBody>
      </p:sp>
      <p:sp>
        <p:nvSpPr>
          <p:cNvPr id="65" name="TextBox 30">
            <a:extLst>
              <a:ext uri="{FF2B5EF4-FFF2-40B4-BE49-F238E27FC236}">
                <a16:creationId xmlns:a16="http://schemas.microsoft.com/office/drawing/2014/main" id="{DED838DE-6D2D-4D1D-B0CD-5F3EE9FC0D61}"/>
              </a:ext>
            </a:extLst>
          </p:cNvPr>
          <p:cNvSpPr txBox="1"/>
          <p:nvPr/>
        </p:nvSpPr>
        <p:spPr>
          <a:xfrm>
            <a:off x="5214942" y="357166"/>
            <a:ext cx="27269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Električni signali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Kablovi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/>
              <a:t>Konektori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CD0551-ADFD-844F-AEFE-C34B4EDB2C27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64C197D7-09A8-4893-A633-CD5B16C8D731}"/>
              </a:ext>
            </a:extLst>
          </p:cNvPr>
          <p:cNvSpPr/>
          <p:nvPr/>
        </p:nvSpPr>
        <p:spPr>
          <a:xfrm>
            <a:off x="5154191" y="476672"/>
            <a:ext cx="1787624" cy="792088"/>
          </a:xfrm>
          <a:prstGeom prst="roundRect">
            <a:avLst/>
          </a:prstGeom>
          <a:solidFill>
            <a:srgbClr val="5416B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4" name="Rounded Rectangle 31">
            <a:extLst>
              <a:ext uri="{FF2B5EF4-FFF2-40B4-BE49-F238E27FC236}">
                <a16:creationId xmlns:a16="http://schemas.microsoft.com/office/drawing/2014/main" id="{645DD295-1D6B-4EAA-954B-9B004DA767CF}"/>
              </a:ext>
            </a:extLst>
          </p:cNvPr>
          <p:cNvSpPr/>
          <p:nvPr/>
        </p:nvSpPr>
        <p:spPr>
          <a:xfrm>
            <a:off x="5154191" y="1376772"/>
            <a:ext cx="1787624" cy="792088"/>
          </a:xfrm>
          <a:prstGeom prst="roundRect">
            <a:avLst/>
          </a:prstGeom>
          <a:solidFill>
            <a:srgbClr val="4B008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id="{CF0CB843-EEF8-4FBA-ACF3-2A6CBE0A5592}"/>
              </a:ext>
            </a:extLst>
          </p:cNvPr>
          <p:cNvSpPr/>
          <p:nvPr/>
        </p:nvSpPr>
        <p:spPr>
          <a:xfrm>
            <a:off x="5154191" y="2276872"/>
            <a:ext cx="1787624" cy="792088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SESSION</a:t>
            </a:r>
          </a:p>
        </p:txBody>
      </p:sp>
      <p:sp>
        <p:nvSpPr>
          <p:cNvPr id="29" name="Rounded Rectangle 41">
            <a:extLst>
              <a:ext uri="{FF2B5EF4-FFF2-40B4-BE49-F238E27FC236}">
                <a16:creationId xmlns:a16="http://schemas.microsoft.com/office/drawing/2014/main" id="{F0EBA146-58FF-4612-9A15-451A37CB7165}"/>
              </a:ext>
            </a:extLst>
          </p:cNvPr>
          <p:cNvSpPr/>
          <p:nvPr/>
        </p:nvSpPr>
        <p:spPr>
          <a:xfrm>
            <a:off x="5154191" y="3176972"/>
            <a:ext cx="1787624" cy="792088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0" name="Rounded Rectangle 42">
            <a:extLst>
              <a:ext uri="{FF2B5EF4-FFF2-40B4-BE49-F238E27FC236}">
                <a16:creationId xmlns:a16="http://schemas.microsoft.com/office/drawing/2014/main" id="{4703C1A7-6CAB-4FF0-BFA7-B5EEDACDA7B3}"/>
              </a:ext>
            </a:extLst>
          </p:cNvPr>
          <p:cNvSpPr/>
          <p:nvPr/>
        </p:nvSpPr>
        <p:spPr>
          <a:xfrm>
            <a:off x="5154191" y="4077072"/>
            <a:ext cx="1787624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31" name="Rounded Rectangle 45">
            <a:extLst>
              <a:ext uri="{FF2B5EF4-FFF2-40B4-BE49-F238E27FC236}">
                <a16:creationId xmlns:a16="http://schemas.microsoft.com/office/drawing/2014/main" id="{C3590FF0-5609-4DD6-BE3D-D39348F0192A}"/>
              </a:ext>
            </a:extLst>
          </p:cNvPr>
          <p:cNvSpPr/>
          <p:nvPr/>
        </p:nvSpPr>
        <p:spPr>
          <a:xfrm>
            <a:off x="5154191" y="4977172"/>
            <a:ext cx="17876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DATA LINK</a:t>
            </a:r>
          </a:p>
        </p:txBody>
      </p:sp>
      <p:sp>
        <p:nvSpPr>
          <p:cNvPr id="32" name="Rounded Rectangle 48">
            <a:extLst>
              <a:ext uri="{FF2B5EF4-FFF2-40B4-BE49-F238E27FC236}">
                <a16:creationId xmlns:a16="http://schemas.microsoft.com/office/drawing/2014/main" id="{E10BD67E-7B02-4158-9F7C-8EB933C6A763}"/>
              </a:ext>
            </a:extLst>
          </p:cNvPr>
          <p:cNvSpPr/>
          <p:nvPr/>
        </p:nvSpPr>
        <p:spPr>
          <a:xfrm>
            <a:off x="5154191" y="5877272"/>
            <a:ext cx="1787624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32AA2ED7-E2E3-4E10-B55E-0B3E063CD82F}"/>
              </a:ext>
            </a:extLst>
          </p:cNvPr>
          <p:cNvSpPr txBox="1"/>
          <p:nvPr/>
        </p:nvSpPr>
        <p:spPr>
          <a:xfrm>
            <a:off x="381284" y="47655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0000FF"/>
                </a:solidFill>
              </a:rPr>
              <a:t>OSI  model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7CF2029A-F6DA-477A-9F37-F4249D0EAA7E}"/>
              </a:ext>
            </a:extLst>
          </p:cNvPr>
          <p:cNvSpPr txBox="1"/>
          <p:nvPr/>
        </p:nvSpPr>
        <p:spPr>
          <a:xfrm>
            <a:off x="4370047" y="600076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1.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500550A1-395A-491D-B96C-4DEC13B45F2B}"/>
              </a:ext>
            </a:extLst>
          </p:cNvPr>
          <p:cNvSpPr txBox="1"/>
          <p:nvPr/>
        </p:nvSpPr>
        <p:spPr>
          <a:xfrm>
            <a:off x="4370047" y="509588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2.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A294E69C-8C61-4F25-9E61-00BFD2F00816}"/>
              </a:ext>
            </a:extLst>
          </p:cNvPr>
          <p:cNvSpPr txBox="1"/>
          <p:nvPr/>
        </p:nvSpPr>
        <p:spPr>
          <a:xfrm>
            <a:off x="4370047" y="419100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3.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38622369-0C66-42D5-B24B-D0DC3187EB36}"/>
              </a:ext>
            </a:extLst>
          </p:cNvPr>
          <p:cNvSpPr txBox="1"/>
          <p:nvPr/>
        </p:nvSpPr>
        <p:spPr>
          <a:xfrm>
            <a:off x="4370047" y="3286123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4.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3D1D3907-9F96-49D0-8635-B8F2D1659A40}"/>
              </a:ext>
            </a:extLst>
          </p:cNvPr>
          <p:cNvSpPr txBox="1"/>
          <p:nvPr/>
        </p:nvSpPr>
        <p:spPr>
          <a:xfrm>
            <a:off x="4370047" y="238124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5.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8DD00F52-CC57-4A21-B7C8-D2C765C4C836}"/>
              </a:ext>
            </a:extLst>
          </p:cNvPr>
          <p:cNvSpPr txBox="1"/>
          <p:nvPr/>
        </p:nvSpPr>
        <p:spPr>
          <a:xfrm>
            <a:off x="4370047" y="147636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6.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44F5CA4F-3036-40B1-9D66-E9BA3A75732D}"/>
              </a:ext>
            </a:extLst>
          </p:cNvPr>
          <p:cNvSpPr txBox="1"/>
          <p:nvPr/>
        </p:nvSpPr>
        <p:spPr>
          <a:xfrm>
            <a:off x="4370047" y="57148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7.</a:t>
            </a:r>
          </a:p>
        </p:txBody>
      </p:sp>
      <p:sp>
        <p:nvSpPr>
          <p:cNvPr id="41" name="Right Brace 16">
            <a:extLst>
              <a:ext uri="{FF2B5EF4-FFF2-40B4-BE49-F238E27FC236}">
                <a16:creationId xmlns:a16="http://schemas.microsoft.com/office/drawing/2014/main" id="{CDDA37DD-EEF5-42AA-84C7-6849BB541DBB}"/>
              </a:ext>
            </a:extLst>
          </p:cNvPr>
          <p:cNvSpPr/>
          <p:nvPr/>
        </p:nvSpPr>
        <p:spPr>
          <a:xfrm>
            <a:off x="7286644" y="500042"/>
            <a:ext cx="571504" cy="257176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42" name="Right Brace 17">
            <a:extLst>
              <a:ext uri="{FF2B5EF4-FFF2-40B4-BE49-F238E27FC236}">
                <a16:creationId xmlns:a16="http://schemas.microsoft.com/office/drawing/2014/main" id="{A5F637D0-D6E1-4C26-BA37-C430758F0445}"/>
              </a:ext>
            </a:extLst>
          </p:cNvPr>
          <p:cNvSpPr/>
          <p:nvPr/>
        </p:nvSpPr>
        <p:spPr>
          <a:xfrm>
            <a:off x="7286644" y="3357562"/>
            <a:ext cx="571504" cy="328614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018D60A3-50B3-4E34-9AFA-E3D395B386DC}"/>
              </a:ext>
            </a:extLst>
          </p:cNvPr>
          <p:cNvSpPr txBox="1"/>
          <p:nvPr/>
        </p:nvSpPr>
        <p:spPr>
          <a:xfrm>
            <a:off x="7941947" y="1357298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Upper</a:t>
            </a:r>
            <a:endParaRPr lang="hr-HR" sz="2400" b="1" dirty="0"/>
          </a:p>
          <a:p>
            <a:r>
              <a:rPr lang="hr-HR" sz="2400" b="1" dirty="0" err="1"/>
              <a:t>Layers</a:t>
            </a:r>
            <a:endParaRPr lang="hr-HR" sz="2400" b="1" dirty="0"/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4869903B-3B46-472D-9980-91FAF7F34047}"/>
              </a:ext>
            </a:extLst>
          </p:cNvPr>
          <p:cNvSpPr txBox="1"/>
          <p:nvPr/>
        </p:nvSpPr>
        <p:spPr>
          <a:xfrm>
            <a:off x="7941947" y="4526829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Lower</a:t>
            </a:r>
            <a:endParaRPr lang="hr-HR" sz="2400" b="1" dirty="0"/>
          </a:p>
          <a:p>
            <a:r>
              <a:rPr lang="hr-HR" sz="2400" b="1" dirty="0" err="1"/>
              <a:t>Layers</a:t>
            </a:r>
            <a:endParaRPr lang="hr-HR" sz="2400" b="1" dirty="0"/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45732E7C-DA87-4B5D-B993-1D531D7BA78A}"/>
              </a:ext>
            </a:extLst>
          </p:cNvPr>
          <p:cNvSpPr txBox="1"/>
          <p:nvPr/>
        </p:nvSpPr>
        <p:spPr>
          <a:xfrm>
            <a:off x="292076" y="1208909"/>
            <a:ext cx="379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00FF"/>
                </a:solidFill>
              </a:rPr>
              <a:t>Referenti model koji opisuje način na koji se odvija komunikacija između dva računala.</a:t>
            </a: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D6D3BDAA-3FE9-4EB6-A7EA-945697E96F91}"/>
              </a:ext>
            </a:extLst>
          </p:cNvPr>
          <p:cNvSpPr/>
          <p:nvPr/>
        </p:nvSpPr>
        <p:spPr>
          <a:xfrm>
            <a:off x="4357686" y="5786454"/>
            <a:ext cx="3000396" cy="107154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6241D166-57D4-48B9-BD0D-4ABA84C1BCA8}"/>
              </a:ext>
            </a:extLst>
          </p:cNvPr>
          <p:cNvSpPr/>
          <p:nvPr/>
        </p:nvSpPr>
        <p:spPr>
          <a:xfrm>
            <a:off x="4260971" y="207184"/>
            <a:ext cx="2928958" cy="385765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/>
          </a:p>
        </p:txBody>
      </p:sp>
      <p:sp>
        <p:nvSpPr>
          <p:cNvPr id="66" name="TextBox 30">
            <a:extLst>
              <a:ext uri="{FF2B5EF4-FFF2-40B4-BE49-F238E27FC236}">
                <a16:creationId xmlns:a16="http://schemas.microsoft.com/office/drawing/2014/main" id="{E22053F1-240E-436D-A97C-8B74DAAE8AD2}"/>
              </a:ext>
            </a:extLst>
          </p:cNvPr>
          <p:cNvSpPr txBox="1"/>
          <p:nvPr/>
        </p:nvSpPr>
        <p:spPr>
          <a:xfrm>
            <a:off x="3671768" y="4214818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b="1" dirty="0">
                <a:solidFill>
                  <a:srgbClr val="0000FF"/>
                </a:solidFill>
              </a:rPr>
              <a:t> IP</a:t>
            </a:r>
          </a:p>
        </p:txBody>
      </p:sp>
      <p:sp>
        <p:nvSpPr>
          <p:cNvPr id="67" name="TextBox 32">
            <a:extLst>
              <a:ext uri="{FF2B5EF4-FFF2-40B4-BE49-F238E27FC236}">
                <a16:creationId xmlns:a16="http://schemas.microsoft.com/office/drawing/2014/main" id="{BAB4F03B-CF7B-4980-8F62-ABCC5DEA24BF}"/>
              </a:ext>
            </a:extLst>
          </p:cNvPr>
          <p:cNvSpPr txBox="1"/>
          <p:nvPr/>
        </p:nvSpPr>
        <p:spPr>
          <a:xfrm>
            <a:off x="2633030" y="5189563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b="1" dirty="0">
                <a:solidFill>
                  <a:srgbClr val="0000FF"/>
                </a:solidFill>
              </a:rPr>
              <a:t> ETHERNET</a:t>
            </a:r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24D1BEE4-2842-4870-B15E-E738BED2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085" y="4314114"/>
            <a:ext cx="16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b="1" dirty="0">
                <a:solidFill>
                  <a:srgbClr val="FF0000"/>
                </a:solidFill>
              </a:rPr>
              <a:t> ROUTING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51020114-02FB-4808-9A01-42038CE8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080" y="5251119"/>
            <a:ext cx="16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b="1" dirty="0">
                <a:solidFill>
                  <a:srgbClr val="FF0000"/>
                </a:solidFill>
              </a:rPr>
              <a:t>SWITCHING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C5D94-29EE-7116-E054-59EEF8C6D11B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/>
      <p:bldP spid="46" grpId="0" animBg="1"/>
      <p:bldP spid="63" grpId="0" animBg="1"/>
      <p:bldP spid="66" grpId="0"/>
      <p:bldP spid="67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A7ED28B8-7FCF-4BB2-9B89-5C24C8CC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505" y="0"/>
            <a:ext cx="6670433" cy="40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Rectangle 4">
            <a:extLst>
              <a:ext uri="{FF2B5EF4-FFF2-40B4-BE49-F238E27FC236}">
                <a16:creationId xmlns:a16="http://schemas.microsoft.com/office/drawing/2014/main" id="{F49BAC18-144B-4B09-8E01-2C1E01280006}"/>
              </a:ext>
            </a:extLst>
          </p:cNvPr>
          <p:cNvSpPr/>
          <p:nvPr/>
        </p:nvSpPr>
        <p:spPr>
          <a:xfrm>
            <a:off x="2131191" y="428628"/>
            <a:ext cx="7929618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" name="Picture 6" descr="peperoni_pcnq.jpg">
            <a:extLst>
              <a:ext uri="{FF2B5EF4-FFF2-40B4-BE49-F238E27FC236}">
                <a16:creationId xmlns:a16="http://schemas.microsoft.com/office/drawing/2014/main" id="{7446215B-A92A-4A46-9667-697B0694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47" y="3703488"/>
            <a:ext cx="5143536" cy="3158131"/>
          </a:xfrm>
          <a:prstGeom prst="rect">
            <a:avLst/>
          </a:prstGeom>
        </p:spPr>
      </p:pic>
      <p:pic>
        <p:nvPicPr>
          <p:cNvPr id="52" name="Picture 5" descr="ruccola.png">
            <a:extLst>
              <a:ext uri="{FF2B5EF4-FFF2-40B4-BE49-F238E27FC236}">
                <a16:creationId xmlns:a16="http://schemas.microsoft.com/office/drawing/2014/main" id="{41C7FB14-06F9-4BFF-9017-FCDAD447B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618" y="4659897"/>
            <a:ext cx="2719005" cy="2366958"/>
          </a:xfrm>
          <a:prstGeom prst="rect">
            <a:avLst/>
          </a:prstGeom>
        </p:spPr>
      </p:pic>
      <p:pic>
        <p:nvPicPr>
          <p:cNvPr id="53" name="Picture 7" descr="jalapeno_pepper.png">
            <a:extLst>
              <a:ext uri="{FF2B5EF4-FFF2-40B4-BE49-F238E27FC236}">
                <a16:creationId xmlns:a16="http://schemas.microsoft.com/office/drawing/2014/main" id="{2940A22E-09B5-4C6C-B5A3-26687B94E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901" y="5072098"/>
            <a:ext cx="857256" cy="857256"/>
          </a:xfrm>
          <a:prstGeom prst="rect">
            <a:avLst/>
          </a:prstGeom>
        </p:spPr>
      </p:pic>
      <p:pic>
        <p:nvPicPr>
          <p:cNvPr id="54" name="Picture 8" descr="jalapeno_pepper.png">
            <a:extLst>
              <a:ext uri="{FF2B5EF4-FFF2-40B4-BE49-F238E27FC236}">
                <a16:creationId xmlns:a16="http://schemas.microsoft.com/office/drawing/2014/main" id="{343EE5A3-1A80-4911-B191-AF68B842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61577">
            <a:off x="6576717" y="4413501"/>
            <a:ext cx="713564" cy="713564"/>
          </a:xfrm>
          <a:prstGeom prst="rect">
            <a:avLst/>
          </a:prstGeom>
        </p:spPr>
      </p:pic>
      <p:pic>
        <p:nvPicPr>
          <p:cNvPr id="55" name="Picture 9" descr="jalapeno_pepper.png">
            <a:extLst>
              <a:ext uri="{FF2B5EF4-FFF2-40B4-BE49-F238E27FC236}">
                <a16:creationId xmlns:a16="http://schemas.microsoft.com/office/drawing/2014/main" id="{96F5658E-7A02-4688-9444-581A2E981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42960">
            <a:off x="5031074" y="3988872"/>
            <a:ext cx="803059" cy="803059"/>
          </a:xfrm>
          <a:prstGeom prst="rect">
            <a:avLst/>
          </a:prstGeom>
        </p:spPr>
      </p:pic>
      <p:pic>
        <p:nvPicPr>
          <p:cNvPr id="56" name="Picture 10" descr="jalapeno_pepper.png">
            <a:extLst>
              <a:ext uri="{FF2B5EF4-FFF2-40B4-BE49-F238E27FC236}">
                <a16:creationId xmlns:a16="http://schemas.microsoft.com/office/drawing/2014/main" id="{80533C19-EDAA-41D5-92A5-6306724CD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06140">
            <a:off x="4127442" y="4799043"/>
            <a:ext cx="865342" cy="865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470564-7BA8-E706-4135-0A56704B89EF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B7487-6615-71F0-CFA9-28358238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802421"/>
            <a:ext cx="10183322" cy="5836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4C2FE-2087-1C88-58DC-99632B0E7A4B}"/>
              </a:ext>
            </a:extLst>
          </p:cNvPr>
          <p:cNvSpPr txBox="1"/>
          <p:nvPr/>
        </p:nvSpPr>
        <p:spPr>
          <a:xfrm>
            <a:off x="200025" y="152400"/>
            <a:ext cx="593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Različiti protokoli kroz vrijeme-danas je TCP/IP standard</a:t>
            </a:r>
          </a:p>
        </p:txBody>
      </p:sp>
    </p:spTree>
    <p:extLst>
      <p:ext uri="{BB962C8B-B14F-4D97-AF65-F5344CB8AC3E}">
        <p14:creationId xmlns:p14="http://schemas.microsoft.com/office/powerpoint/2010/main" val="61668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7C1CC-C232-853D-B8E0-10A5088E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64" y="607457"/>
            <a:ext cx="8624871" cy="5795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A05C0E-9518-005F-1219-37343617BAB8}"/>
              </a:ext>
            </a:extLst>
          </p:cNvPr>
          <p:cNvSpPr txBox="1"/>
          <p:nvPr/>
        </p:nvSpPr>
        <p:spPr>
          <a:xfrm>
            <a:off x="285750" y="238125"/>
            <a:ext cx="458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Usporedba OSI modela s TCP/IP modelom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FDB11-121A-7FDF-C370-3475C4D71073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6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378" y="318754"/>
            <a:ext cx="6569243" cy="1068888"/>
          </a:xfrm>
        </p:spPr>
        <p:txBody>
          <a:bodyPr/>
          <a:lstStyle/>
          <a:p>
            <a:pPr algn="ctr"/>
            <a:r>
              <a:rPr lang="hr-HR" sz="5400"/>
              <a:t>CMD.EXE</a:t>
            </a:r>
          </a:p>
        </p:txBody>
      </p:sp>
      <p:pic>
        <p:nvPicPr>
          <p:cNvPr id="48" name="Picture 5" descr="win2.png">
            <a:extLst>
              <a:ext uri="{FF2B5EF4-FFF2-40B4-BE49-F238E27FC236}">
                <a16:creationId xmlns:a16="http://schemas.microsoft.com/office/drawing/2014/main" id="{D975115C-6EAB-46A6-951B-7C8410A1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497" y="319775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Content Placeholder 3" descr="cmd.png">
            <a:extLst>
              <a:ext uri="{FF2B5EF4-FFF2-40B4-BE49-F238E27FC236}">
                <a16:creationId xmlns:a16="http://schemas.microsoft.com/office/drawing/2014/main" id="{D1A945C1-A337-473E-9FE7-99E05D11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310" y="3126317"/>
            <a:ext cx="1214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6">
            <a:extLst>
              <a:ext uri="{FF2B5EF4-FFF2-40B4-BE49-F238E27FC236}">
                <a16:creationId xmlns:a16="http://schemas.microsoft.com/office/drawing/2014/main" id="{77122864-8018-4185-B285-CD250C0E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497" y="3554942"/>
            <a:ext cx="105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dirty="0"/>
              <a:t>Start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49DF5829-31C9-4580-BE69-7536ECDB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497" y="3554942"/>
            <a:ext cx="173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dirty="0"/>
              <a:t>cmd.exe</a:t>
            </a:r>
          </a:p>
        </p:txBody>
      </p:sp>
    </p:spTree>
    <p:extLst>
      <p:ext uri="{BB962C8B-B14F-4D97-AF65-F5344CB8AC3E}">
        <p14:creationId xmlns:p14="http://schemas.microsoft.com/office/powerpoint/2010/main" val="2310479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242FA-0356-F651-1931-3E7D3C449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720"/>
            <a:ext cx="12192000" cy="6002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3A149-F822-439F-1659-FB504E6784FA}"/>
              </a:ext>
            </a:extLst>
          </p:cNvPr>
          <p:cNvSpPr txBox="1"/>
          <p:nvPr/>
        </p:nvSpPr>
        <p:spPr>
          <a:xfrm>
            <a:off x="0" y="0"/>
            <a:ext cx="134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WIRESHARK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C9F5C-D36F-A1BD-D1C0-3D8BEC4D4742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0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A69F75-D3E3-46B7-99C8-56BB262CC0F2}"/>
              </a:ext>
            </a:extLst>
          </p:cNvPr>
          <p:cNvSpPr txBox="1">
            <a:spLocks/>
          </p:cNvSpPr>
          <p:nvPr/>
        </p:nvSpPr>
        <p:spPr>
          <a:xfrm>
            <a:off x="2966666" y="209050"/>
            <a:ext cx="6569243" cy="1068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 dirty="0"/>
              <a:t>CMD.EXE-osnovne naredbe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882C100-F9EA-43D3-B613-49634CA3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681" y="1277938"/>
            <a:ext cx="3875088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ipconfig</a:t>
            </a:r>
            <a:endParaRPr lang="hr-HR" sz="2400" dirty="0">
              <a:solidFill>
                <a:srgbClr val="FF0000"/>
              </a:solidFill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ipconfig /all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+mj-lt"/>
                <a:ea typeface="Adobe Gothic Std B" pitchFamily="34" charset="-128"/>
              </a:rPr>
              <a:t>route print (netstat -r)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+mj-lt"/>
                <a:ea typeface="Adobe Gothic Std B" pitchFamily="34" charset="-128"/>
              </a:rPr>
              <a:t>arp -a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telnet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tracert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ping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+mj-lt"/>
                <a:ea typeface="Adobe Gothic Std B" pitchFamily="34" charset="-128"/>
              </a:rPr>
              <a:t>netstat  -a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err="1">
                <a:latin typeface="+mj-lt"/>
                <a:ea typeface="Adobe Gothic Std B" pitchFamily="34" charset="-128"/>
              </a:rPr>
              <a:t>Nslookup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err="1">
                <a:latin typeface="+mj-lt"/>
                <a:ea typeface="Adobe Gothic Std B" pitchFamily="34" charset="-128"/>
              </a:rPr>
              <a:t>ipconfig</a:t>
            </a:r>
            <a:r>
              <a:rPr lang="hr-HR" sz="2400" dirty="0">
                <a:latin typeface="+mj-lt"/>
                <a:ea typeface="Adobe Gothic Std B" pitchFamily="34" charset="-128"/>
              </a:rPr>
              <a:t> /</a:t>
            </a:r>
            <a:r>
              <a:rPr lang="hr-HR" sz="2400" dirty="0" err="1">
                <a:latin typeface="+mj-lt"/>
                <a:ea typeface="Adobe Gothic Std B" pitchFamily="34" charset="-128"/>
              </a:rPr>
              <a:t>flushdns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err="1">
                <a:latin typeface="+mj-lt"/>
                <a:ea typeface="Adobe Gothic Std B" pitchFamily="34" charset="-128"/>
              </a:rPr>
              <a:t>ipconfig</a:t>
            </a:r>
            <a:r>
              <a:rPr lang="hr-HR" sz="2400" dirty="0">
                <a:latin typeface="+mj-lt"/>
                <a:ea typeface="Adobe Gothic Std B" pitchFamily="34" charset="-128"/>
              </a:rPr>
              <a:t>  /</a:t>
            </a:r>
            <a:r>
              <a:rPr lang="hr-HR" sz="2400" dirty="0" err="1">
                <a:latin typeface="+mj-lt"/>
                <a:ea typeface="Adobe Gothic Std B" pitchFamily="34" charset="-128"/>
              </a:rPr>
              <a:t>release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err="1">
                <a:latin typeface="+mj-lt"/>
                <a:ea typeface="Adobe Gothic Std B" pitchFamily="34" charset="-128"/>
              </a:rPr>
              <a:t>Ipconfig</a:t>
            </a:r>
            <a:r>
              <a:rPr lang="hr-HR" sz="2400" dirty="0">
                <a:latin typeface="+mj-lt"/>
                <a:ea typeface="Adobe Gothic Std B" pitchFamily="34" charset="-128"/>
              </a:rPr>
              <a:t> /</a:t>
            </a:r>
            <a:r>
              <a:rPr lang="hr-HR" sz="2400" dirty="0" err="1">
                <a:latin typeface="+mj-lt"/>
                <a:ea typeface="Adobe Gothic Std B" pitchFamily="34" charset="-128"/>
              </a:rPr>
              <a:t>renew</a:t>
            </a:r>
            <a:endParaRPr lang="hr-HR" sz="2400" dirty="0">
              <a:latin typeface="+mj-lt"/>
              <a:ea typeface="Adobe Gothic Std B" pitchFamily="34" charset="-128"/>
            </a:endParaRPr>
          </a:p>
          <a:p>
            <a:endParaRPr lang="hr-HR" sz="2400" dirty="0">
              <a:latin typeface="+mj-lt"/>
              <a:ea typeface="Adobe Gothic Std B" pitchFamily="34" charset="-128"/>
            </a:endParaRPr>
          </a:p>
          <a:p>
            <a:endParaRPr lang="hr-HR" sz="2400" dirty="0">
              <a:latin typeface="+mj-lt"/>
            </a:endParaRPr>
          </a:p>
          <a:p>
            <a:pPr lvl="1"/>
            <a:endParaRPr lang="hr-HR" sz="1900" dirty="0">
              <a:latin typeface="+mj-lt"/>
            </a:endParaRPr>
          </a:p>
          <a:p>
            <a:endParaRPr lang="hr-HR" dirty="0">
              <a:latin typeface="+mj-lt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0C33C9B-B7EE-4420-853E-89CF5D07EF59}"/>
              </a:ext>
            </a:extLst>
          </p:cNvPr>
          <p:cNvSpPr/>
          <p:nvPr/>
        </p:nvSpPr>
        <p:spPr>
          <a:xfrm>
            <a:off x="6251288" y="1091601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200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tracert</a:t>
            </a:r>
            <a:r>
              <a:rPr lang="hr-HR" sz="2400" dirty="0">
                <a:latin typeface="+mj-lt"/>
                <a:ea typeface="Adobe Gothic Std B" pitchFamily="34" charset="-128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Tracert</a:t>
            </a:r>
            <a:r>
              <a:rPr lang="hr-HR" sz="1900" dirty="0">
                <a:latin typeface="+mj-lt"/>
                <a:ea typeface="Adobe Gothic Std B" pitchFamily="34" charset="-128"/>
              </a:rPr>
              <a:t> 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Tracert</a:t>
            </a:r>
            <a:r>
              <a:rPr lang="hr-HR" sz="1900" dirty="0">
                <a:latin typeface="+mj-lt"/>
                <a:ea typeface="Adobe Gothic Std B" pitchFamily="34" charset="-128"/>
              </a:rPr>
              <a:t> -d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Tracert</a:t>
            </a:r>
            <a:r>
              <a:rPr lang="hr-HR" sz="1900" dirty="0">
                <a:latin typeface="+mj-lt"/>
                <a:ea typeface="Adobe Gothic Std B" pitchFamily="34" charset="-128"/>
              </a:rPr>
              <a:t> -h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10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Tracert</a:t>
            </a:r>
            <a:r>
              <a:rPr lang="hr-HR" sz="1900" dirty="0">
                <a:latin typeface="+mj-lt"/>
                <a:ea typeface="Adobe Gothic Std B" pitchFamily="34" charset="-128"/>
              </a:rPr>
              <a:t> -h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10</a:t>
            </a:r>
            <a:r>
              <a:rPr lang="hr-HR" sz="1900" dirty="0">
                <a:latin typeface="+mj-lt"/>
                <a:ea typeface="Adobe Gothic Std B" pitchFamily="34" charset="-128"/>
              </a:rPr>
              <a:t> -d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/>
            <a:endParaRPr lang="hr-HR" sz="2400" dirty="0"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3200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telnet</a:t>
            </a:r>
            <a:endParaRPr lang="hr-HR" sz="3200" dirty="0">
              <a:solidFill>
                <a:srgbClr val="FF0000"/>
              </a:solidFill>
              <a:latin typeface="+mj-lt"/>
              <a:ea typeface="Adobe Gothic Std B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telnet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   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80</a:t>
            </a:r>
          </a:p>
          <a:p>
            <a:pPr lvl="1">
              <a:buFont typeface="Wingdings" pitchFamily="2" charset="2"/>
              <a:buChar char="Ø"/>
            </a:pPr>
            <a:endParaRPr lang="hr-HR" sz="1900" dirty="0">
              <a:solidFill>
                <a:srgbClr val="FF0066"/>
              </a:solidFill>
              <a:latin typeface="+mj-lt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hr-HR" sz="3200" b="1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ping</a:t>
            </a:r>
            <a:endParaRPr lang="hr-HR" sz="3200" b="1" dirty="0">
              <a:solidFill>
                <a:srgbClr val="FF0000"/>
              </a:solidFill>
              <a:latin typeface="+mj-lt"/>
              <a:ea typeface="Adobe Gothic Std B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-n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7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-a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-t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-l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1500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</a:t>
            </a:r>
          </a:p>
          <a:p>
            <a:pPr lvl="1">
              <a:buFont typeface="Wingdings" pitchFamily="2" charset="2"/>
              <a:buChar char="Ø"/>
            </a:pPr>
            <a:r>
              <a:rPr lang="hr-HR" sz="1900" dirty="0" err="1">
                <a:latin typeface="+mj-lt"/>
                <a:ea typeface="Adobe Gothic Std B" pitchFamily="34" charset="-128"/>
              </a:rPr>
              <a:t>Ping</a:t>
            </a:r>
            <a:r>
              <a:rPr lang="hr-HR" sz="1900" dirty="0">
                <a:latin typeface="+mj-lt"/>
                <a:ea typeface="Adobe Gothic Std B" pitchFamily="34" charset="-128"/>
              </a:rPr>
              <a:t> -w </a:t>
            </a:r>
            <a:r>
              <a:rPr lang="hr-HR" sz="1900" dirty="0">
                <a:solidFill>
                  <a:srgbClr val="FF0066"/>
                </a:solidFill>
                <a:latin typeface="+mj-lt"/>
                <a:ea typeface="Adobe Gothic Std B" pitchFamily="34" charset="-128"/>
              </a:rPr>
              <a:t>10</a:t>
            </a:r>
            <a:r>
              <a:rPr lang="hr-HR" sz="1900" dirty="0">
                <a:latin typeface="+mj-lt"/>
                <a:ea typeface="Adobe Gothic Std B" pitchFamily="34" charset="-128"/>
              </a:rPr>
              <a:t> </a:t>
            </a:r>
            <a:r>
              <a:rPr lang="hr-HR" sz="1900" dirty="0">
                <a:solidFill>
                  <a:srgbClr val="0000FF"/>
                </a:solidFill>
                <a:latin typeface="+mj-lt"/>
                <a:ea typeface="Adobe Gothic Std B" pitchFamily="34" charset="-128"/>
              </a:rPr>
              <a:t>178.79.149.215</a:t>
            </a:r>
          </a:p>
          <a:p>
            <a:pPr lvl="1"/>
            <a:endParaRPr lang="hr-HR" sz="1900" dirty="0">
              <a:solidFill>
                <a:srgbClr val="FF0066"/>
              </a:solidFill>
              <a:latin typeface="+mj-lt"/>
              <a:ea typeface="Adobe Gothic Std B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F26CA-9416-8881-A736-D0342CD234CC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1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FA69F75-D3E3-46B7-99C8-56BB262CC0F2}"/>
              </a:ext>
            </a:extLst>
          </p:cNvPr>
          <p:cNvSpPr txBox="1">
            <a:spLocks/>
          </p:cNvSpPr>
          <p:nvPr/>
        </p:nvSpPr>
        <p:spPr>
          <a:xfrm>
            <a:off x="2966666" y="209050"/>
            <a:ext cx="6569243" cy="1068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 dirty="0"/>
              <a:t>Priprema za vježbu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87EF2-FB47-4340-8E66-3960FB81BF6C}"/>
              </a:ext>
            </a:extLst>
          </p:cNvPr>
          <p:cNvSpPr txBox="1"/>
          <p:nvPr/>
        </p:nvSpPr>
        <p:spPr>
          <a:xfrm>
            <a:off x="78376" y="933882"/>
            <a:ext cx="11321143" cy="3841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What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is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OSI model</a:t>
            </a:r>
            <a:r>
              <a:rPr lang="en-US" sz="1800" b="1" i="1" dirty="0">
                <a:effectLst/>
                <a:latin typeface="Calibri" panose="020F0502020204030204" pitchFamily="34" charset="0"/>
                <a:ea typeface="Arial Unicode MS"/>
              </a:rPr>
              <a:t> (10 min)</a:t>
            </a: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Arial Unicode MS"/>
              </a:rPr>
              <a:t> </a:t>
            </a:r>
            <a:r>
              <a:rPr lang="en-US" sz="1800" u="sng" dirty="0">
                <a:effectLst/>
                <a:latin typeface="Calibri" panose="020F0502020204030204" pitchFamily="34" charset="0"/>
                <a:ea typeface="Arial Unicode MS"/>
                <a:hlinkClick r:id="rId2"/>
              </a:rPr>
              <a:t>https://www.cloudflare.com/learning/ddos/glossary/open-systems-interconnection-model-osi/</a:t>
            </a: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21615"/>
            <a:r>
              <a:rPr lang="en-US" sz="1800" b="1" i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Arial Unicode MS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What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is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hr-HR" sz="1800" b="1" i="1" dirty="0" err="1">
                <a:effectLst/>
                <a:latin typeface="Calibri" panose="020F0502020204030204" pitchFamily="34" charset="0"/>
                <a:ea typeface="Arial Unicode MS"/>
              </a:rPr>
              <a:t>wireshark</a:t>
            </a:r>
            <a:r>
              <a:rPr lang="hr-HR" sz="1800" b="1" i="1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Arial Unicode MS"/>
              </a:rPr>
              <a:t>(5min)</a:t>
            </a: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Arial Unicode MS"/>
              </a:rPr>
              <a:t> </a:t>
            </a:r>
            <a:r>
              <a:rPr lang="en-US" sz="1800" u="sng" dirty="0">
                <a:effectLst/>
                <a:latin typeface="Calibri" panose="020F0502020204030204" pitchFamily="34" charset="0"/>
                <a:ea typeface="Arial Unicode MS"/>
                <a:hlinkClick r:id="rId3"/>
              </a:rPr>
              <a:t>https://www.wireshark.org/docs/wsug_html_chunked/ChapterIntroduction.html#ChIntroWhatIs</a:t>
            </a:r>
            <a:endParaRPr lang="hr-HR" sz="1800" u="sng" dirty="0">
              <a:effectLst/>
              <a:latin typeface="Calibri" panose="020F0502020204030204" pitchFamily="34" charset="0"/>
              <a:ea typeface="Arial Unicode MS"/>
            </a:endParaRPr>
          </a:p>
          <a:p>
            <a:pPr marL="221615"/>
            <a:endParaRPr lang="hr-HR" sz="1800" u="sng" dirty="0"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What is OSI Model? (9 min)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  <a:hlinkClick r:id="rId4"/>
              </a:rPr>
              <a:t>https://www.youtube.com/watch?v=Ilk7UXzV_Qc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i="1" strike="noStrike" dirty="0">
                <a:ln>
                  <a:noFill/>
                </a:ln>
                <a:effectLst/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 </a:t>
            </a:r>
            <a:r>
              <a:rPr lang="en-US" sz="1800" b="1" i="1" dirty="0">
                <a:ln>
                  <a:noFill/>
                </a:ln>
                <a:effectLst/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Wireshark Tutorial for Beginners (14 min)</a:t>
            </a:r>
            <a:endParaRPr lang="en-US" sz="1800" b="1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i="1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Calibri" panose="020F0502020204030204" pitchFamily="34" charset="0"/>
                <a:hlinkClick r:id="rId5"/>
              </a:rPr>
              <a:t>https://www.youtube.com/watch?v=TkCSr30UojM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b="1" i="1" dirty="0">
              <a:uFill>
                <a:solidFill>
                  <a:srgbClr val="0000FF"/>
                </a:solidFill>
              </a:u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6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2526F-F26E-4D39-807E-4ED9DD606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290718"/>
            <a:ext cx="10715624" cy="5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E6D2980-9F3F-444E-978A-61DA874EB9B4}"/>
              </a:ext>
            </a:extLst>
          </p:cNvPr>
          <p:cNvSpPr/>
          <p:nvPr/>
        </p:nvSpPr>
        <p:spPr>
          <a:xfrm>
            <a:off x="144338" y="190583"/>
            <a:ext cx="4703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sz="2400" dirty="0">
                <a:solidFill>
                  <a:srgbClr val="262626"/>
                </a:solidFill>
                <a:hlinkClick r:id="rId2"/>
              </a:rPr>
              <a:t>CIX</a:t>
            </a:r>
            <a:r>
              <a:rPr lang="hr-HR" altLang="en-US" sz="2400" dirty="0">
                <a:solidFill>
                  <a:srgbClr val="262626"/>
                </a:solidFill>
              </a:rPr>
              <a:t> (Croatian Internet </a:t>
            </a:r>
            <a:r>
              <a:rPr lang="hr-HR" altLang="en-US" sz="2400" dirty="0" err="1">
                <a:solidFill>
                  <a:srgbClr val="262626"/>
                </a:solidFill>
              </a:rPr>
              <a:t>exchange</a:t>
            </a:r>
            <a:r>
              <a:rPr lang="hr-HR" altLang="en-US" sz="2400" dirty="0">
                <a:solidFill>
                  <a:srgbClr val="262626"/>
                </a:solidFill>
              </a:rPr>
              <a:t>)</a:t>
            </a:r>
            <a:endParaRPr lang="hr-HR" sz="2400" dirty="0"/>
          </a:p>
        </p:txBody>
      </p:sp>
      <p:pic>
        <p:nvPicPr>
          <p:cNvPr id="59" name="Picture 2" descr="Slikovni rezultat za CIX">
            <a:extLst>
              <a:ext uri="{FF2B5EF4-FFF2-40B4-BE49-F238E27FC236}">
                <a16:creationId xmlns:a16="http://schemas.microsoft.com/office/drawing/2014/main" id="{836E84D7-CC7A-4092-94B8-3650FC4E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6" y="3970639"/>
            <a:ext cx="6064370" cy="21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Slikovni rezultat za Sveu&amp;ccaron;ilišni ra&amp;ccaron;unski centar Sveu&amp;ccaron;ilišta u Zagrebu">
            <a:extLst>
              <a:ext uri="{FF2B5EF4-FFF2-40B4-BE49-F238E27FC236}">
                <a16:creationId xmlns:a16="http://schemas.microsoft.com/office/drawing/2014/main" id="{18E9B37B-089E-4CD0-85D4-80A04019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415"/>
            <a:ext cx="5588989" cy="31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Pravokutnik 60">
            <a:extLst>
              <a:ext uri="{FF2B5EF4-FFF2-40B4-BE49-F238E27FC236}">
                <a16:creationId xmlns:a16="http://schemas.microsoft.com/office/drawing/2014/main" id="{8E63FC61-3AF1-4E80-89A9-2ABF2064EF2B}"/>
              </a:ext>
            </a:extLst>
          </p:cNvPr>
          <p:cNvSpPr/>
          <p:nvPr/>
        </p:nvSpPr>
        <p:spPr>
          <a:xfrm>
            <a:off x="7568540" y="4771953"/>
            <a:ext cx="3426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5"/>
              </a:rPr>
              <a:t>https://www.cix.hr/clanice/clanice</a:t>
            </a:r>
            <a:endParaRPr lang="hr-HR" dirty="0"/>
          </a:p>
          <a:p>
            <a:endParaRPr lang="hr-HR" dirty="0"/>
          </a:p>
        </p:txBody>
      </p:sp>
      <p:pic>
        <p:nvPicPr>
          <p:cNvPr id="62" name="Picture 2" descr="Slikovni rezultat za Internet exchange">
            <a:extLst>
              <a:ext uri="{FF2B5EF4-FFF2-40B4-BE49-F238E27FC236}">
                <a16:creationId xmlns:a16="http://schemas.microsoft.com/office/drawing/2014/main" id="{CD44F278-02B4-4361-A27A-10A4BBDC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1" y="757461"/>
            <a:ext cx="4211706" cy="28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B2BA4-66BD-42E5-CCBE-1DBDCE2CA98F}"/>
              </a:ext>
            </a:extLst>
          </p:cNvPr>
          <p:cNvSpPr txBox="1"/>
          <p:nvPr/>
        </p:nvSpPr>
        <p:spPr>
          <a:xfrm>
            <a:off x="9885680" y="3785973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64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27EA9D43-D841-4DCA-909A-0B3B04DBD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1" b="490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0CA90BF-F643-406D-8752-BFB9884F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27" y="2852530"/>
            <a:ext cx="2968030" cy="404174"/>
          </a:xfrm>
          <a:solidFill>
            <a:schemeClr val="accent1">
              <a:lumMod val="20000"/>
              <a:lumOff val="80000"/>
              <a:alpha val="46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hr-HR" altLang="en-US" sz="33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Interent</a:t>
            </a:r>
            <a:r>
              <a:rPr lang="hr-HR" alt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danas</a:t>
            </a:r>
            <a:endParaRPr lang="en-US" altLang="en-US" sz="3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D4FAEF6-2249-45B5-864D-BF0E171AABD3}"/>
              </a:ext>
            </a:extLst>
          </p:cNvPr>
          <p:cNvSpPr txBox="1">
            <a:spLocks/>
          </p:cNvSpPr>
          <p:nvPr/>
        </p:nvSpPr>
        <p:spPr bwMode="auto">
          <a:xfrm>
            <a:off x="525516" y="3417574"/>
            <a:ext cx="4593021" cy="1164366"/>
          </a:xfrm>
          <a:prstGeom prst="rect">
            <a:avLst/>
          </a:prstGeom>
          <a:solidFill>
            <a:schemeClr val="accent1">
              <a:lumMod val="20000"/>
              <a:lumOff val="80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en-US" sz="2000" dirty="0">
                <a:solidFill>
                  <a:srgbClr val="0000FF"/>
                </a:solidFill>
                <a:hlinkClick r:id="rId3"/>
              </a:rPr>
              <a:t>https://cablemap.info/_default.aspx</a:t>
            </a:r>
          </a:p>
          <a:p>
            <a:r>
              <a:rPr lang="hr-HR" altLang="en-US" sz="2000" dirty="0">
                <a:solidFill>
                  <a:srgbClr val="0000FF"/>
                </a:solidFill>
                <a:hlinkClick r:id="rId3"/>
              </a:rPr>
              <a:t>http://www.submarinecablemap.com/</a:t>
            </a:r>
            <a:r>
              <a:rPr lang="hr-HR" altLang="en-US" sz="20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79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31" y="2409092"/>
            <a:ext cx="1042662" cy="1680429"/>
          </a:xfrm>
        </p:spPr>
        <p:txBody>
          <a:bodyPr>
            <a:normAutofit fontScale="90000"/>
          </a:bodyPr>
          <a:lstStyle/>
          <a:p>
            <a:r>
              <a:rPr lang="hr-HR" sz="13800" dirty="0"/>
              <a:t>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359262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564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600808-FF46-46EA-0F2F-13F123C88EF2}"/>
              </a:ext>
            </a:extLst>
          </p:cNvPr>
          <p:cNvSpPr txBox="1"/>
          <p:nvPr/>
        </p:nvSpPr>
        <p:spPr>
          <a:xfrm>
            <a:off x="892038" y="3429000"/>
            <a:ext cx="10597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b="1" i="0" dirty="0">
                <a:effectLst/>
                <a:latin typeface="+mj-lt"/>
              </a:rPr>
              <a:t>Izvor </a:t>
            </a:r>
            <a:r>
              <a:rPr lang="en-US" b="1" i="0" dirty="0" err="1">
                <a:effectLst/>
                <a:latin typeface="+mj-lt"/>
              </a:rPr>
              <a:t>poruke</a:t>
            </a:r>
            <a:r>
              <a:rPr lang="en-US" b="1" i="0" dirty="0">
                <a:effectLst/>
                <a:latin typeface="+mj-lt"/>
              </a:rPr>
              <a:t> (</a:t>
            </a:r>
            <a:r>
              <a:rPr lang="en-US" b="1" i="0" dirty="0" err="1">
                <a:effectLst/>
                <a:latin typeface="+mj-lt"/>
              </a:rPr>
              <a:t>pošiljatelj</a:t>
            </a:r>
            <a:r>
              <a:rPr lang="en-US" b="1" i="0" dirty="0">
                <a:effectLst/>
                <a:latin typeface="+mj-lt"/>
              </a:rPr>
              <a:t>) – </a:t>
            </a:r>
            <a:r>
              <a:rPr lang="en-US" b="1" i="0" dirty="0" err="1">
                <a:effectLst/>
                <a:latin typeface="+mj-lt"/>
              </a:rPr>
              <a:t>izvori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poruke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su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ljudi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ili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elektronički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uređaji</a:t>
            </a:r>
            <a:r>
              <a:rPr lang="en-US" b="1" i="0" dirty="0">
                <a:effectLst/>
                <a:latin typeface="+mj-lt"/>
              </a:rPr>
              <a:t> koji </a:t>
            </a:r>
            <a:r>
              <a:rPr lang="en-US" b="1" i="0" dirty="0" err="1">
                <a:effectLst/>
                <a:latin typeface="+mj-lt"/>
              </a:rPr>
              <a:t>trebaju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poslati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poruku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drugim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osobama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ili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uređajima</a:t>
            </a:r>
            <a:r>
              <a:rPr lang="en-US" b="1" i="0" dirty="0">
                <a:effectLst/>
                <a:latin typeface="+mj-l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 err="1">
                <a:effectLst/>
                <a:latin typeface="+mj-lt"/>
              </a:rPr>
              <a:t>Odredište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poruke</a:t>
            </a:r>
            <a:r>
              <a:rPr lang="en-US" b="1" i="0" dirty="0">
                <a:effectLst/>
                <a:latin typeface="+mj-lt"/>
              </a:rPr>
              <a:t> (</a:t>
            </a:r>
            <a:r>
              <a:rPr lang="en-US" b="1" i="0" dirty="0" err="1">
                <a:effectLst/>
                <a:latin typeface="+mj-lt"/>
              </a:rPr>
              <a:t>primatelj</a:t>
            </a:r>
            <a:r>
              <a:rPr lang="en-US" b="1" i="0" dirty="0">
                <a:effectLst/>
                <a:latin typeface="+mj-lt"/>
              </a:rPr>
              <a:t>) – </a:t>
            </a:r>
            <a:r>
              <a:rPr lang="en-US" b="1" i="0" dirty="0" err="1">
                <a:effectLst/>
                <a:latin typeface="+mj-lt"/>
              </a:rPr>
              <a:t>Odredište</a:t>
            </a:r>
            <a:r>
              <a:rPr lang="en-US" b="1" i="0" dirty="0">
                <a:effectLst/>
                <a:latin typeface="+mj-lt"/>
              </a:rPr>
              <a:t> prima </a:t>
            </a:r>
            <a:r>
              <a:rPr lang="en-US" b="1" i="0" dirty="0" err="1">
                <a:effectLst/>
                <a:latin typeface="+mj-lt"/>
              </a:rPr>
              <a:t>poruku</a:t>
            </a:r>
            <a:r>
              <a:rPr lang="en-US" b="1" i="0" dirty="0">
                <a:effectLst/>
                <a:latin typeface="+mj-lt"/>
              </a:rPr>
              <a:t> i </a:t>
            </a:r>
            <a:r>
              <a:rPr lang="en-US" b="1" i="0" dirty="0" err="1">
                <a:effectLst/>
                <a:latin typeface="+mj-lt"/>
              </a:rPr>
              <a:t>tumači</a:t>
            </a:r>
            <a:r>
              <a:rPr lang="en-US" b="1" i="0" dirty="0">
                <a:effectLst/>
                <a:latin typeface="+mj-lt"/>
              </a:rPr>
              <a:t> je.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i="0" dirty="0" err="1">
                <a:effectLst/>
                <a:latin typeface="+mj-lt"/>
              </a:rPr>
              <a:t>Kanal</a:t>
            </a:r>
            <a:r>
              <a:rPr lang="en-US" b="1" i="0" dirty="0">
                <a:effectLst/>
                <a:latin typeface="+mj-lt"/>
              </a:rPr>
              <a:t> - </a:t>
            </a:r>
            <a:r>
              <a:rPr lang="en-US" b="1" i="0" dirty="0" err="1">
                <a:effectLst/>
                <a:latin typeface="+mj-lt"/>
              </a:rPr>
              <a:t>Sastoji</a:t>
            </a:r>
            <a:r>
              <a:rPr lang="en-US" b="1" i="0" dirty="0">
                <a:effectLst/>
                <a:latin typeface="+mj-lt"/>
              </a:rPr>
              <a:t> se od </a:t>
            </a:r>
            <a:r>
              <a:rPr lang="en-US" b="1" i="0" dirty="0" err="1">
                <a:effectLst/>
                <a:latin typeface="+mj-lt"/>
              </a:rPr>
              <a:t>medija</a:t>
            </a:r>
            <a:r>
              <a:rPr lang="en-US" b="1" i="0" dirty="0">
                <a:effectLst/>
                <a:latin typeface="+mj-lt"/>
              </a:rPr>
              <a:t> koji </a:t>
            </a:r>
            <a:r>
              <a:rPr lang="en-US" b="1" i="0" dirty="0" err="1">
                <a:effectLst/>
                <a:latin typeface="+mj-lt"/>
              </a:rPr>
              <a:t>osigurava</a:t>
            </a:r>
            <a:r>
              <a:rPr lang="en-US" b="1" i="0" dirty="0">
                <a:effectLst/>
                <a:latin typeface="+mj-lt"/>
              </a:rPr>
              <a:t> put </a:t>
            </a:r>
            <a:r>
              <a:rPr lang="en-US" b="1" i="0" dirty="0" err="1">
                <a:effectLst/>
                <a:latin typeface="+mj-lt"/>
              </a:rPr>
              <a:t>kojim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poruka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putuje</a:t>
            </a:r>
            <a:r>
              <a:rPr lang="en-US" b="1" i="0" dirty="0">
                <a:effectLst/>
                <a:latin typeface="+mj-lt"/>
              </a:rPr>
              <a:t> od </a:t>
            </a:r>
            <a:r>
              <a:rPr lang="en-US" b="1" i="0" dirty="0" err="1">
                <a:effectLst/>
                <a:latin typeface="+mj-lt"/>
              </a:rPr>
              <a:t>izvora</a:t>
            </a:r>
            <a:r>
              <a:rPr lang="en-US" b="1" i="0" dirty="0">
                <a:effectLst/>
                <a:latin typeface="+mj-lt"/>
              </a:rPr>
              <a:t> do </a:t>
            </a:r>
            <a:r>
              <a:rPr lang="en-US" b="1" i="0" dirty="0" err="1">
                <a:effectLst/>
                <a:latin typeface="+mj-lt"/>
              </a:rPr>
              <a:t>odredišta</a:t>
            </a:r>
            <a:r>
              <a:rPr lang="en-US" b="1" i="0" dirty="0">
                <a:effectLst/>
                <a:latin typeface="+mj-lt"/>
              </a:rPr>
              <a:t>.</a:t>
            </a:r>
            <a:endParaRPr lang="en-US" b="0" i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E2D2-14A4-1731-EE60-CF34F53E6A77}"/>
              </a:ext>
            </a:extLst>
          </p:cNvPr>
          <p:cNvSpPr txBox="1"/>
          <p:nvPr/>
        </p:nvSpPr>
        <p:spPr>
          <a:xfrm>
            <a:off x="186359" y="1002054"/>
            <a:ext cx="116701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Mreže</a:t>
            </a:r>
            <a:r>
              <a:rPr lang="en-US" b="0" i="0" dirty="0">
                <a:effectLst/>
                <a:latin typeface="+mj-lt"/>
              </a:rPr>
              <a:t> se </a:t>
            </a:r>
            <a:r>
              <a:rPr lang="en-US" b="0" i="0" dirty="0" err="1">
                <a:effectLst/>
                <a:latin typeface="+mj-lt"/>
              </a:rPr>
              <a:t>razlikuju</a:t>
            </a:r>
            <a:r>
              <a:rPr lang="en-US" b="0" i="0" dirty="0">
                <a:effectLst/>
                <a:latin typeface="+mj-lt"/>
              </a:rPr>
              <a:t> po </a:t>
            </a:r>
            <a:r>
              <a:rPr lang="en-US" b="0" i="0" dirty="0" err="1">
                <a:effectLst/>
                <a:latin typeface="+mj-lt"/>
              </a:rPr>
              <a:t>veličini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obliku</a:t>
            </a:r>
            <a:r>
              <a:rPr lang="en-US" b="0" i="0" dirty="0">
                <a:effectLst/>
                <a:latin typeface="+mj-lt"/>
              </a:rPr>
              <a:t> i </a:t>
            </a:r>
            <a:r>
              <a:rPr lang="en-US" b="0" i="0" dirty="0" err="1">
                <a:effectLst/>
                <a:latin typeface="+mj-lt"/>
              </a:rPr>
              <a:t>funkciji</a:t>
            </a:r>
            <a:r>
              <a:rPr lang="en-US" b="0" i="0" dirty="0">
                <a:effectLst/>
                <a:latin typeface="+mj-lt"/>
              </a:rPr>
              <a:t>. </a:t>
            </a:r>
            <a:r>
              <a:rPr lang="en-US" b="0" i="0" dirty="0" err="1">
                <a:effectLst/>
                <a:latin typeface="+mj-lt"/>
              </a:rPr>
              <a:t>Mogu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biti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složeni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kao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uređaji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povezani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preko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interneta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ili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jednostavni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kao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dva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računala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izravno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povezana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jedno</a:t>
            </a:r>
            <a:r>
              <a:rPr lang="en-US" b="0" i="0" dirty="0">
                <a:effectLst/>
                <a:latin typeface="+mj-lt"/>
              </a:rPr>
              <a:t> s </a:t>
            </a:r>
            <a:r>
              <a:rPr lang="en-US" b="0" i="0" dirty="0" err="1">
                <a:effectLst/>
                <a:latin typeface="+mj-lt"/>
              </a:rPr>
              <a:t>drugim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jednim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kabelom</a:t>
            </a:r>
            <a:r>
              <a:rPr lang="en-US" b="0" i="0" dirty="0">
                <a:effectLst/>
                <a:latin typeface="+mj-lt"/>
              </a:rPr>
              <a:t>, i </a:t>
            </a:r>
            <a:r>
              <a:rPr lang="en-US" b="0" i="0" dirty="0" err="1">
                <a:effectLst/>
                <a:latin typeface="+mj-lt"/>
              </a:rPr>
              <a:t>bilo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što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između</a:t>
            </a:r>
            <a:r>
              <a:rPr lang="en-US" b="0" i="0" dirty="0">
                <a:effectLst/>
                <a:latin typeface="+mj-lt"/>
              </a:rPr>
              <a:t>. </a:t>
            </a:r>
            <a:endParaRPr lang="hr-HR" b="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b="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Međutim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jednostavno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postojanje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žičane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ili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bežične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fizičke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veze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između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krajnjih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uređaja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nije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dovoljno</a:t>
            </a:r>
            <a:r>
              <a:rPr lang="en-US" b="0" i="0" dirty="0">
                <a:effectLst/>
                <a:latin typeface="+mj-lt"/>
              </a:rPr>
              <a:t> za </a:t>
            </a:r>
            <a:r>
              <a:rPr lang="en-US" b="0" i="0" dirty="0" err="1">
                <a:effectLst/>
                <a:latin typeface="+mj-lt"/>
              </a:rPr>
              <a:t>omogućavanje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komunikacije</a:t>
            </a:r>
            <a:r>
              <a:rPr lang="en-US" b="0" i="0" dirty="0">
                <a:effectLst/>
                <a:latin typeface="+mj-lt"/>
              </a:rPr>
              <a:t>. Da bi </a:t>
            </a:r>
            <a:r>
              <a:rPr lang="en-US" b="0" i="0" dirty="0" err="1">
                <a:effectLst/>
                <a:latin typeface="+mj-lt"/>
              </a:rPr>
              <a:t>došlo</a:t>
            </a:r>
            <a:r>
              <a:rPr lang="en-US" b="0" i="0" dirty="0">
                <a:effectLst/>
                <a:latin typeface="+mj-lt"/>
              </a:rPr>
              <a:t> do </a:t>
            </a:r>
            <a:r>
              <a:rPr lang="en-US" b="0" i="0" dirty="0" err="1">
                <a:effectLst/>
                <a:latin typeface="+mj-lt"/>
              </a:rPr>
              <a:t>komunikacije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uređaji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moraju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znati</a:t>
            </a:r>
            <a:r>
              <a:rPr lang="en-US" b="0" i="0" dirty="0">
                <a:effectLst/>
                <a:latin typeface="+mj-lt"/>
              </a:rPr>
              <a:t> "</a:t>
            </a:r>
            <a:r>
              <a:rPr lang="en-US" b="0" i="0" dirty="0" err="1">
                <a:effectLst/>
                <a:latin typeface="+mj-lt"/>
              </a:rPr>
              <a:t>kako</a:t>
            </a:r>
            <a:r>
              <a:rPr lang="en-US" b="0" i="0" dirty="0">
                <a:effectLst/>
                <a:latin typeface="+mj-lt"/>
              </a:rPr>
              <a:t>" </a:t>
            </a:r>
            <a:r>
              <a:rPr lang="en-US" b="0" i="0" dirty="0" err="1">
                <a:effectLst/>
                <a:latin typeface="+mj-lt"/>
              </a:rPr>
              <a:t>komunicirati</a:t>
            </a:r>
            <a:r>
              <a:rPr lang="en-US" b="0" i="0" dirty="0">
                <a:effectLst/>
                <a:latin typeface="+mj-lt"/>
              </a:rPr>
              <a:t>.</a:t>
            </a:r>
            <a:endParaRPr lang="hr-HR" b="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Ljudi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razmjenjuju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ideje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koristeći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mnogo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različitih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komunikacijskih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metoda</a:t>
            </a:r>
            <a:r>
              <a:rPr lang="en-US" b="0" i="0" dirty="0">
                <a:effectLst/>
                <a:latin typeface="+mj-lt"/>
              </a:rPr>
              <a:t>. </a:t>
            </a:r>
            <a:r>
              <a:rPr lang="en-US" b="0" i="0" dirty="0" err="1">
                <a:effectLst/>
                <a:latin typeface="+mj-lt"/>
              </a:rPr>
              <a:t>Međutim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sve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metode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komunikacije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imaju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sljedeća</a:t>
            </a:r>
            <a:r>
              <a:rPr lang="en-US" b="0" i="0" dirty="0">
                <a:effectLst/>
                <a:latin typeface="+mj-lt"/>
              </a:rPr>
              <a:t> tri </a:t>
            </a:r>
            <a:r>
              <a:rPr lang="en-US" b="0" i="0" dirty="0" err="1">
                <a:effectLst/>
                <a:latin typeface="+mj-lt"/>
              </a:rPr>
              <a:t>zajednička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elementa</a:t>
            </a:r>
            <a:r>
              <a:rPr lang="en-US" b="0" i="0" dirty="0">
                <a:effectLst/>
                <a:latin typeface="+mj-lt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F49A2-1459-3CF3-914A-172C05671E75}"/>
              </a:ext>
            </a:extLst>
          </p:cNvPr>
          <p:cNvSpPr txBox="1"/>
          <p:nvPr/>
        </p:nvSpPr>
        <p:spPr>
          <a:xfrm>
            <a:off x="99392" y="164812"/>
            <a:ext cx="3813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Osnove komunikacije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771B0-553D-8C2F-1C1F-D3747F061E5D}"/>
              </a:ext>
            </a:extLst>
          </p:cNvPr>
          <p:cNvSpPr txBox="1"/>
          <p:nvPr/>
        </p:nvSpPr>
        <p:spPr>
          <a:xfrm>
            <a:off x="186359" y="4765959"/>
            <a:ext cx="11670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Slanje poruke, bilo putem komunikacije licem u lice ili putem mreže, regulirano je pravilima koja se nazivaju protokoli. Ovi protokoli su specifični za vrstu komunikacijske metode koja se koristi.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našoj svakodnevnoj osobnoj komunikaciji, pravila koja koristimo za komunikaciju putem jednog medija, poput telefonskog poziva, nisu nužno ista kao pravila za korištenje drugog medija, kao što je slanje pisma.</a:t>
            </a:r>
          </a:p>
        </p:txBody>
      </p:sp>
    </p:spTree>
    <p:extLst>
      <p:ext uri="{BB962C8B-B14F-4D97-AF65-F5344CB8AC3E}">
        <p14:creationId xmlns:p14="http://schemas.microsoft.com/office/powerpoint/2010/main" val="124098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B6E2D2-14A4-1731-EE60-CF34F53E6A77}"/>
              </a:ext>
            </a:extLst>
          </p:cNvPr>
          <p:cNvSpPr txBox="1"/>
          <p:nvPr/>
        </p:nvSpPr>
        <p:spPr>
          <a:xfrm>
            <a:off x="186359" y="741291"/>
            <a:ext cx="11670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+mj-lt"/>
              </a:rPr>
              <a:t>Prije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međusobnog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komuniciranja</a:t>
            </a:r>
            <a:r>
              <a:rPr lang="en-US" b="0" i="0" dirty="0">
                <a:effectLst/>
                <a:latin typeface="+mj-lt"/>
              </a:rPr>
              <a:t>, </a:t>
            </a:r>
            <a:r>
              <a:rPr lang="en-US" b="0" i="0" dirty="0" err="1">
                <a:effectLst/>
                <a:latin typeface="+mj-lt"/>
              </a:rPr>
              <a:t>pojedinci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moraju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koristiti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utvrđena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pravila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ili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dogovore</a:t>
            </a:r>
            <a:r>
              <a:rPr lang="en-US" b="0" i="0" dirty="0">
                <a:effectLst/>
                <a:latin typeface="+mj-lt"/>
              </a:rPr>
              <a:t> za </a:t>
            </a:r>
            <a:r>
              <a:rPr lang="en-US" b="0" i="0" dirty="0" err="1">
                <a:effectLst/>
                <a:latin typeface="+mj-lt"/>
              </a:rPr>
              <a:t>upravljanje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razgovorom</a:t>
            </a:r>
            <a:r>
              <a:rPr lang="en-US" b="0" i="0" dirty="0">
                <a:effectLst/>
                <a:latin typeface="+mj-lt"/>
              </a:rPr>
              <a:t>. </a:t>
            </a:r>
            <a:r>
              <a:rPr lang="en-US" b="0" i="0" dirty="0" err="1">
                <a:effectLst/>
                <a:latin typeface="+mj-lt"/>
              </a:rPr>
              <a:t>Razmotrite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ovu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poruku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na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primjer</a:t>
            </a:r>
            <a:r>
              <a:rPr lang="en-US" b="0" i="0" dirty="0">
                <a:effectLst/>
                <a:latin typeface="+mj-lt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F49A2-1459-3CF3-914A-172C05671E75}"/>
              </a:ext>
            </a:extLst>
          </p:cNvPr>
          <p:cNvSpPr txBox="1"/>
          <p:nvPr/>
        </p:nvSpPr>
        <p:spPr>
          <a:xfrm>
            <a:off x="99392" y="164812"/>
            <a:ext cx="368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Pravila komunikacije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771B0-553D-8C2F-1C1F-D3747F061E5D}"/>
              </a:ext>
            </a:extLst>
          </p:cNvPr>
          <p:cNvSpPr txBox="1"/>
          <p:nvPr/>
        </p:nvSpPr>
        <p:spPr>
          <a:xfrm>
            <a:off x="186359" y="3274094"/>
            <a:ext cx="116701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Protokoli moraju uzeti u obzir sljedeće zahtjeve za uspješnu isporuku poruke koju primatelj razumije: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Identificirani pošiljatelj i primatelj (IP adrese, MAC adrese, TCP/UDP portovi)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Zajednički jezik i gramatika (format poruke, način </a:t>
            </a:r>
            <a:r>
              <a:rPr lang="hr-HR" dirty="0" err="1"/>
              <a:t>enkapsulacije</a:t>
            </a:r>
            <a:r>
              <a:rPr lang="hr-HR" dirty="0"/>
              <a:t>, veličina poruke, enkripcija itd.)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Brzina i vrijeme isporuke (sinkronizacija komunikacije-timing, minimalni zahtjevi npr. latencija, </a:t>
            </a:r>
            <a:r>
              <a:rPr lang="hr-HR" dirty="0" err="1"/>
              <a:t>jitter</a:t>
            </a:r>
            <a:r>
              <a:rPr lang="hr-HR" dirty="0"/>
              <a:t>, </a:t>
            </a:r>
            <a:r>
              <a:rPr lang="hr-HR" dirty="0" err="1"/>
              <a:t>frame</a:t>
            </a:r>
            <a:r>
              <a:rPr lang="hr-HR" dirty="0"/>
              <a:t> rate itd.)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Zahtjevi za potvrdu ili potvrdu (vrsta komunikacije, pouzdana komunikacija vs. Nepouzdana, upravljanje greškama-</a:t>
            </a:r>
            <a:r>
              <a:rPr lang="hr-HR" dirty="0" err="1"/>
              <a:t>error</a:t>
            </a:r>
            <a:r>
              <a:rPr lang="hr-HR" dirty="0"/>
              <a:t> </a:t>
            </a:r>
            <a:r>
              <a:rPr lang="hr-HR" dirty="0" err="1"/>
              <a:t>handling</a:t>
            </a:r>
            <a:r>
              <a:rPr lang="hr-HR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1F52F-2B85-78C2-2EFF-F8182F02F9FD}"/>
              </a:ext>
            </a:extLst>
          </p:cNvPr>
          <p:cNvSpPr txBox="1"/>
          <p:nvPr/>
        </p:nvSpPr>
        <p:spPr>
          <a:xfrm>
            <a:off x="479562" y="1346481"/>
            <a:ext cx="8435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+mj-lt"/>
                <a:cs typeface="Arial" panose="020B0604020202020204" pitchFamily="34" charset="0"/>
              </a:rPr>
              <a:t>German Coastguard We are Sinking/ What are you Thinking About</a:t>
            </a:r>
            <a:endParaRPr lang="hr-HR" b="1" i="0" dirty="0">
              <a:effectLst/>
              <a:latin typeface="+mj-lt"/>
              <a:cs typeface="Arial" panose="020B0604020202020204" pitchFamily="34" charset="0"/>
            </a:endParaRPr>
          </a:p>
          <a:p>
            <a:r>
              <a:rPr lang="hr-HR" dirty="0">
                <a:latin typeface="+mj-lt"/>
                <a:cs typeface="Arial" panose="020B0604020202020204" pitchFamily="34" charset="0"/>
                <a:hlinkClick r:id="rId2"/>
              </a:rPr>
              <a:t>https://youtu.be/xacdDrylrek?si=_rUAEYEjub4XI4xj</a:t>
            </a:r>
            <a:r>
              <a:rPr lang="hr-HR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99D91-0B42-A4B1-33F3-4BAE805FDE71}"/>
              </a:ext>
            </a:extLst>
          </p:cNvPr>
          <p:cNvSpPr txBox="1"/>
          <p:nvPr/>
        </p:nvSpPr>
        <p:spPr>
          <a:xfrm>
            <a:off x="479562" y="2031522"/>
            <a:ext cx="612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+mj-lt"/>
              </a:rPr>
              <a:t>When a Frenchman calls an Indian Call Center : The </a:t>
            </a:r>
            <a:r>
              <a:rPr lang="en-US" b="1" i="0" dirty="0" err="1">
                <a:effectLst/>
                <a:latin typeface="+mj-lt"/>
              </a:rPr>
              <a:t>iRabbit</a:t>
            </a:r>
            <a:endParaRPr lang="en-US" b="1" i="0" dirty="0">
              <a:effectLst/>
              <a:latin typeface="+mj-lt"/>
            </a:endParaRPr>
          </a:p>
          <a:p>
            <a:r>
              <a:rPr lang="hr-HR" dirty="0">
                <a:latin typeface="+mj-lt"/>
                <a:hlinkClick r:id="rId3"/>
              </a:rPr>
              <a:t>https://youtu.be/DxxAwDHgQhE?si=J2Hfo4rh3CuoSxsS</a:t>
            </a:r>
            <a:r>
              <a:rPr lang="hr-H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6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6F49A2-1459-3CF3-914A-172C05671E75}"/>
              </a:ext>
            </a:extLst>
          </p:cNvPr>
          <p:cNvSpPr txBox="1"/>
          <p:nvPr/>
        </p:nvSpPr>
        <p:spPr>
          <a:xfrm>
            <a:off x="99392" y="164812"/>
            <a:ext cx="368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Pravila komunikacije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1B199-C4FD-A8E9-0903-77ACB4C2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641" y="164812"/>
            <a:ext cx="7843422" cy="6160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5409B6-F77B-D4C4-7D97-E4FA697F77F4}"/>
              </a:ext>
            </a:extLst>
          </p:cNvPr>
          <p:cNvSpPr/>
          <p:nvPr/>
        </p:nvSpPr>
        <p:spPr>
          <a:xfrm>
            <a:off x="6321287" y="2126974"/>
            <a:ext cx="4542183" cy="4198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24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6" y="68588"/>
            <a:ext cx="11585275" cy="1068888"/>
          </a:xfrm>
        </p:spPr>
        <p:txBody>
          <a:bodyPr/>
          <a:lstStyle/>
          <a:p>
            <a:r>
              <a:rPr lang="hr-HR" sz="4400" dirty="0"/>
              <a:t>Vrste komunikacije u mreži</a:t>
            </a: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E31504CA-8BBD-4091-9776-F222D43BD7CD}"/>
              </a:ext>
            </a:extLst>
          </p:cNvPr>
          <p:cNvSpPr txBox="1"/>
          <p:nvPr/>
        </p:nvSpPr>
        <p:spPr>
          <a:xfrm>
            <a:off x="224285" y="1045953"/>
            <a:ext cx="11394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Ø"/>
            </a:pPr>
            <a:r>
              <a:rPr lang="hr-HR" sz="3200" b="1" dirty="0">
                <a:solidFill>
                  <a:srgbClr val="002060"/>
                </a:solidFill>
              </a:rPr>
              <a:t>Unicast (jedan na jedan)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rgbClr val="002060"/>
                </a:solidFill>
              </a:rPr>
              <a:t>Primjeri: Ping, uspostava TCP veze, ARP </a:t>
            </a:r>
            <a:r>
              <a:rPr lang="hr-HR" sz="3200" dirty="0" err="1">
                <a:solidFill>
                  <a:srgbClr val="002060"/>
                </a:solidFill>
              </a:rPr>
              <a:t>reply</a:t>
            </a:r>
            <a:r>
              <a:rPr lang="hr-HR" sz="3200" dirty="0">
                <a:solidFill>
                  <a:srgbClr val="002060"/>
                </a:solidFill>
              </a:rPr>
              <a:t>, telnet…</a:t>
            </a: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3724EE80-01B0-43ED-9687-5EADD83A31DF}"/>
              </a:ext>
            </a:extLst>
          </p:cNvPr>
          <p:cNvSpPr txBox="1"/>
          <p:nvPr/>
        </p:nvSpPr>
        <p:spPr>
          <a:xfrm>
            <a:off x="365729" y="3892336"/>
            <a:ext cx="5038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Src IP= 192.168.1.10 dst IP=192.168.3.30</a:t>
            </a:r>
          </a:p>
        </p:txBody>
      </p:sp>
      <p:pic>
        <p:nvPicPr>
          <p:cNvPr id="54" name="Picture 14" descr="800px-Unicast.svg.png">
            <a:extLst>
              <a:ext uri="{FF2B5EF4-FFF2-40B4-BE49-F238E27FC236}">
                <a16:creationId xmlns:a16="http://schemas.microsoft.com/office/drawing/2014/main" id="{6C1DEBFC-9EF1-484B-AAFA-5E3AB902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08" y="2845878"/>
            <a:ext cx="5190067" cy="3457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61ED36-4AB4-954A-0E06-15929B177559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7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6" y="68588"/>
            <a:ext cx="11585275" cy="1068888"/>
          </a:xfrm>
        </p:spPr>
        <p:txBody>
          <a:bodyPr/>
          <a:lstStyle/>
          <a:p>
            <a:r>
              <a:rPr lang="hr-HR" sz="4400" dirty="0"/>
              <a:t>Vrste komunikacije u mreži</a:t>
            </a:r>
          </a:p>
        </p:txBody>
      </p:sp>
      <p:pic>
        <p:nvPicPr>
          <p:cNvPr id="6" name="Picture 11" descr="800px-Broadcast.svg.png">
            <a:extLst>
              <a:ext uri="{FF2B5EF4-FFF2-40B4-BE49-F238E27FC236}">
                <a16:creationId xmlns:a16="http://schemas.microsoft.com/office/drawing/2014/main" id="{9CD4D663-FB61-4107-A353-57AF01F8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66" y="1832445"/>
            <a:ext cx="5905488" cy="3934531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A1A63C67-CF5E-4B81-99D0-9C4EBD5CDF79}"/>
              </a:ext>
            </a:extLst>
          </p:cNvPr>
          <p:cNvSpPr txBox="1"/>
          <p:nvPr/>
        </p:nvSpPr>
        <p:spPr>
          <a:xfrm>
            <a:off x="101964" y="1051696"/>
            <a:ext cx="10360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Ø"/>
            </a:pPr>
            <a:r>
              <a:rPr lang="hr-HR" sz="3200" b="1" dirty="0">
                <a:solidFill>
                  <a:srgbClr val="002060"/>
                </a:solidFill>
              </a:rPr>
              <a:t>Broadcast (jedan na sve)-zaustavlja se na L3 uređajima (</a:t>
            </a:r>
            <a:r>
              <a:rPr lang="hr-HR" sz="3200" b="1" dirty="0" err="1">
                <a:solidFill>
                  <a:srgbClr val="002060"/>
                </a:solidFill>
              </a:rPr>
              <a:t>Router</a:t>
            </a:r>
            <a:r>
              <a:rPr lang="hr-HR" sz="3200" b="1" dirty="0">
                <a:solidFill>
                  <a:srgbClr val="002060"/>
                </a:solidFill>
              </a:rPr>
              <a:t>/</a:t>
            </a:r>
            <a:r>
              <a:rPr lang="hr-HR" sz="3200" b="1" dirty="0" err="1">
                <a:solidFill>
                  <a:srgbClr val="002060"/>
                </a:solidFill>
              </a:rPr>
              <a:t>Usmjernik</a:t>
            </a:r>
            <a:r>
              <a:rPr lang="hr-HR" sz="3200" b="1" dirty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rgbClr val="002060"/>
                </a:solidFill>
              </a:rPr>
              <a:t>Primjeri: DHCP </a:t>
            </a:r>
            <a:r>
              <a:rPr lang="hr-HR" sz="3200" dirty="0" err="1">
                <a:solidFill>
                  <a:srgbClr val="002060"/>
                </a:solidFill>
              </a:rPr>
              <a:t>discover</a:t>
            </a:r>
            <a:r>
              <a:rPr lang="hr-HR" sz="3200" dirty="0">
                <a:solidFill>
                  <a:srgbClr val="002060"/>
                </a:solidFill>
              </a:rPr>
              <a:t>, ARP </a:t>
            </a:r>
            <a:r>
              <a:rPr lang="hr-HR" sz="3200" dirty="0" err="1">
                <a:solidFill>
                  <a:srgbClr val="002060"/>
                </a:solidFill>
              </a:rPr>
              <a:t>request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E9926D7-0807-4B9A-A4C6-D3C1F74CD178}"/>
              </a:ext>
            </a:extLst>
          </p:cNvPr>
          <p:cNvSpPr/>
          <p:nvPr/>
        </p:nvSpPr>
        <p:spPr>
          <a:xfrm>
            <a:off x="604068" y="3263230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Src IP= 192.168.1.10 dst IP=192.168.1.</a:t>
            </a:r>
            <a:r>
              <a:rPr lang="hr-HR" b="1" dirty="0">
                <a:solidFill>
                  <a:srgbClr val="0000FF"/>
                </a:solidFill>
              </a:rPr>
              <a:t>255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C1396B5-C7BB-4BFB-A4D5-2D186F465604}"/>
              </a:ext>
            </a:extLst>
          </p:cNvPr>
          <p:cNvSpPr txBox="1"/>
          <p:nvPr/>
        </p:nvSpPr>
        <p:spPr>
          <a:xfrm>
            <a:off x="604068" y="371924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00FF"/>
                </a:solidFill>
              </a:rPr>
              <a:t>L3 255. 255. 255. 255</a:t>
            </a:r>
            <a:endParaRPr lang="hr-HR" dirty="0"/>
          </a:p>
        </p:txBody>
      </p:sp>
      <p:pic>
        <p:nvPicPr>
          <p:cNvPr id="10" name="Picture 15" descr="DHCP.png">
            <a:extLst>
              <a:ext uri="{FF2B5EF4-FFF2-40B4-BE49-F238E27FC236}">
                <a16:creationId xmlns:a16="http://schemas.microsoft.com/office/drawing/2014/main" id="{A0C87F8C-6E9E-4D35-AA7B-42AB1FBC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23" y="5559409"/>
            <a:ext cx="9200554" cy="9286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D757BC-76E3-7229-7B74-0A8902B80AE0}"/>
              </a:ext>
            </a:extLst>
          </p:cNvPr>
          <p:cNvSpPr/>
          <p:nvPr/>
        </p:nvSpPr>
        <p:spPr>
          <a:xfrm>
            <a:off x="1421296" y="5737159"/>
            <a:ext cx="935272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CD21C-CC1F-6771-E7D7-BA7BC1E3D917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8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C2D76CB-B4B2-4E8A-840A-9D63618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6" y="68588"/>
            <a:ext cx="11585275" cy="1068888"/>
          </a:xfrm>
        </p:spPr>
        <p:txBody>
          <a:bodyPr/>
          <a:lstStyle/>
          <a:p>
            <a:r>
              <a:rPr lang="hr-HR" sz="4400" dirty="0"/>
              <a:t>Vrste komunikacije u mreži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17648-F480-4F5A-9DD3-B30130ABE696}"/>
              </a:ext>
            </a:extLst>
          </p:cNvPr>
          <p:cNvSpPr txBox="1"/>
          <p:nvPr/>
        </p:nvSpPr>
        <p:spPr>
          <a:xfrm>
            <a:off x="66135" y="1175099"/>
            <a:ext cx="11743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Ø"/>
            </a:pPr>
            <a:r>
              <a:rPr lang="hr-HR" sz="3200" b="1" dirty="0">
                <a:solidFill>
                  <a:srgbClr val="002060"/>
                </a:solidFill>
              </a:rPr>
              <a:t>Multicast (jedan na grupu)-</a:t>
            </a:r>
            <a:r>
              <a:rPr lang="hr-HR" sz="2400" dirty="0">
                <a:solidFill>
                  <a:srgbClr val="002060"/>
                </a:solidFill>
              </a:rPr>
              <a:t>uobičajeno zaustavlja se na L3 uređajima (</a:t>
            </a:r>
            <a:r>
              <a:rPr lang="hr-HR" sz="2400" dirty="0" err="1">
                <a:solidFill>
                  <a:srgbClr val="002060"/>
                </a:solidFill>
              </a:rPr>
              <a:t>Router</a:t>
            </a:r>
            <a:r>
              <a:rPr lang="hr-HR" sz="2400" dirty="0">
                <a:solidFill>
                  <a:srgbClr val="002060"/>
                </a:solidFill>
              </a:rPr>
              <a:t>/</a:t>
            </a:r>
            <a:r>
              <a:rPr lang="hr-HR" sz="2400" dirty="0" err="1">
                <a:solidFill>
                  <a:srgbClr val="002060"/>
                </a:solidFill>
              </a:rPr>
              <a:t>Usmjernik</a:t>
            </a:r>
            <a:r>
              <a:rPr lang="hr-HR" sz="2400" dirty="0">
                <a:solidFill>
                  <a:srgbClr val="002060"/>
                </a:solidFill>
              </a:rPr>
              <a:t>), osim ako ti uređaji nisu konfigurirani da propuštaju/usmjeravaju </a:t>
            </a:r>
            <a:r>
              <a:rPr lang="hr-HR" sz="2400" dirty="0" err="1">
                <a:solidFill>
                  <a:srgbClr val="002060"/>
                </a:solidFill>
              </a:rPr>
              <a:t>multicast</a:t>
            </a:r>
            <a:r>
              <a:rPr lang="hr-HR" sz="2400" dirty="0">
                <a:solidFill>
                  <a:srgbClr val="002060"/>
                </a:solidFill>
              </a:rPr>
              <a:t> promet, kao što je slučaj s IP TV prometom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Primjeri: IP TV, protokoli za usmjeravanje prometa u mreži i drugi „infrastrukturni protokoli” (RIP, EIGRP, OSPF, HSRP, VRRP…)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10596513-4E7E-4060-8BCC-E1E4381D3D67}"/>
              </a:ext>
            </a:extLst>
          </p:cNvPr>
          <p:cNvSpPr/>
          <p:nvPr/>
        </p:nvSpPr>
        <p:spPr>
          <a:xfrm>
            <a:off x="0" y="3914832"/>
            <a:ext cx="63854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224.0.0.0 do 224.0.0.255 </a:t>
            </a:r>
            <a:r>
              <a:rPr lang="en-US" dirty="0">
                <a:solidFill>
                  <a:srgbClr val="0000FF"/>
                </a:solidFill>
              </a:rPr>
              <a:t>Reserved for special “well-known” multicast addresses. </a:t>
            </a:r>
            <a:r>
              <a:rPr lang="hr-HR" dirty="0">
                <a:solidFill>
                  <a:srgbClr val="0000FF"/>
                </a:solidFill>
              </a:rPr>
              <a:t>se ne proslijeđuju dalje od linka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224.0.1.0</a:t>
            </a:r>
            <a:r>
              <a:rPr lang="hr-HR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238.255.255.255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Globally-scoped (Internet-wide) multicast addresses.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239.0.0.0-239.255.255.255</a:t>
            </a:r>
            <a:r>
              <a:rPr lang="hr-HR" dirty="0">
                <a:solidFill>
                  <a:srgbClr val="0000FF"/>
                </a:solidFill>
              </a:rPr>
              <a:t> Organization-Local Scope</a:t>
            </a:r>
          </a:p>
        </p:txBody>
      </p:sp>
      <p:pic>
        <p:nvPicPr>
          <p:cNvPr id="13" name="Picture 11" descr="800px-Multicast.svg.png">
            <a:extLst>
              <a:ext uri="{FF2B5EF4-FFF2-40B4-BE49-F238E27FC236}">
                <a16:creationId xmlns:a16="http://schemas.microsoft.com/office/drawing/2014/main" id="{31A204D2-199E-407D-897B-3A358595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13" y="2531857"/>
            <a:ext cx="5953140" cy="3966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386114-62C1-9A5B-1012-60DEB4D822FF}"/>
              </a:ext>
            </a:extLst>
          </p:cNvPr>
          <p:cNvSpPr txBox="1"/>
          <p:nvPr/>
        </p:nvSpPr>
        <p:spPr>
          <a:xfrm>
            <a:off x="9367520" y="264160"/>
            <a:ext cx="155972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6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1312</Words>
  <Application>Microsoft Office PowerPoint</Application>
  <PresentationFormat>Widescreen</PresentationFormat>
  <Paragraphs>318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Segoe UI</vt:lpstr>
      <vt:lpstr>Stolzl Book</vt:lpstr>
      <vt:lpstr>Stolzl Bold</vt:lpstr>
      <vt:lpstr>Times New Roman</vt:lpstr>
      <vt:lpstr>Wingdings</vt:lpstr>
      <vt:lpstr>Arial</vt:lpstr>
      <vt:lpstr>Segoe UI Semibold</vt:lpstr>
      <vt:lpstr>Office Theme</vt:lpstr>
      <vt:lpstr>OSI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Vrste komunikacije u mreži</vt:lpstr>
      <vt:lpstr>Vrste komunikacije u mreži</vt:lpstr>
      <vt:lpstr>Vrste komunikacije u mreži</vt:lpstr>
      <vt:lpstr>Prednosti multicast komunikacije</vt:lpstr>
      <vt:lpstr>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CMD.EXE</vt:lpstr>
      <vt:lpstr>PowerPoint Presentation</vt:lpstr>
      <vt:lpstr>PowerPoint Presentation</vt:lpstr>
      <vt:lpstr>PowerPoint Presentation</vt:lpstr>
      <vt:lpstr>PowerPoint Presentation</vt:lpstr>
      <vt:lpstr>Interent danas</vt:lpstr>
      <vt:lpstr>?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Silvio Papić</cp:lastModifiedBy>
  <cp:revision>82</cp:revision>
  <cp:lastPrinted>2022-09-12T10:06:13Z</cp:lastPrinted>
  <dcterms:created xsi:type="dcterms:W3CDTF">2018-01-24T13:33:55Z</dcterms:created>
  <dcterms:modified xsi:type="dcterms:W3CDTF">2024-10-09T09:34:02Z</dcterms:modified>
</cp:coreProperties>
</file>