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8"/>
  </p:notesMasterIdLst>
  <p:sldIdLst>
    <p:sldId id="259" r:id="rId5"/>
    <p:sldId id="35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54" r:id="rId22"/>
    <p:sldId id="338" r:id="rId23"/>
    <p:sldId id="340" r:id="rId24"/>
    <p:sldId id="355" r:id="rId25"/>
    <p:sldId id="341" r:id="rId26"/>
    <p:sldId id="342" r:id="rId27"/>
    <p:sldId id="343" r:id="rId28"/>
    <p:sldId id="344" r:id="rId29"/>
    <p:sldId id="345" r:id="rId30"/>
    <p:sldId id="348" r:id="rId31"/>
    <p:sldId id="349" r:id="rId32"/>
    <p:sldId id="350" r:id="rId33"/>
    <p:sldId id="356" r:id="rId34"/>
    <p:sldId id="353" r:id="rId35"/>
    <p:sldId id="347" r:id="rId36"/>
    <p:sldId id="274" r:id="rId37"/>
  </p:sldIdLst>
  <p:sldSz cx="12192000" cy="6858000"/>
  <p:notesSz cx="6669088" cy="9926638"/>
  <p:embeddedFontLst>
    <p:embeddedFont>
      <p:font typeface="Calibri" panose="020F0502020204030204" pitchFamily="34" charset="0"/>
      <p:regular r:id="rId39"/>
      <p:bold r:id="rId40"/>
      <p:italic r:id="rId41"/>
      <p:boldItalic r:id="rId42"/>
    </p:embeddedFont>
    <p:embeddedFont>
      <p:font typeface="Stolzl Bold" panose="00000800000000000000" charset="0"/>
      <p:bold r:id="rId43"/>
    </p:embeddedFont>
    <p:embeddedFont>
      <p:font typeface="Stolzl Book" panose="00000500000000000000" charset="0"/>
      <p:regular r:id="rId44"/>
    </p:embeddedFont>
    <p:embeddedFont>
      <p:font typeface="Wingdings 2" panose="05020102010507070707" pitchFamily="18" charset="2"/>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8191" autoAdjust="0"/>
  </p:normalViewPr>
  <p:slideViewPr>
    <p:cSldViewPr snapToGrid="0" snapToObjects="1">
      <p:cViewPr varScale="1">
        <p:scale>
          <a:sx n="85" d="100"/>
          <a:sy n="85"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10/1/2023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Pozdravljamo studente, pričekamo da se smjeste u učionicu, obavimo kratki neobavezni razgovor.</a:t>
            </a:r>
          </a:p>
          <a:p>
            <a:r>
              <a:rPr lang="hr-HR" dirty="0"/>
              <a:t>Kada se svi smjeste, mentor se predstavi i kratko predstavi ulogu mentora. Uloga mentora je da pomogne studentima da se lakše snađu i uklope u način studiranja na Visokom učilištu Algebra. </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naslovnoj stranici imaju pregleda rasporeda, </a:t>
            </a:r>
            <a:r>
              <a:rPr lang="hr-HR" dirty="0" err="1"/>
              <a:t>dolaznosti</a:t>
            </a:r>
            <a:r>
              <a:rPr lang="hr-HR" dirty="0"/>
              <a:t> i vidi se ako je objavljena neka nova obavijest.</a:t>
            </a:r>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26489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novosti nalaze se sve bitne informacije. Novosti se otvaraju klikom na samu obavijest.</a:t>
            </a:r>
          </a:p>
          <a:p>
            <a:r>
              <a:rPr lang="hr-HR" dirty="0"/>
              <a:t>Studenti mogu u postavkama definirati mail na koji žele da im dolaze obavijesti. </a:t>
            </a:r>
          </a:p>
          <a:p>
            <a:r>
              <a:rPr lang="hr-HR" dirty="0"/>
              <a:t>Važno je studentima napomenuti kako je </a:t>
            </a:r>
            <a:r>
              <a:rPr lang="hr-HR" dirty="0" err="1"/>
              <a:t>Infoeduka</a:t>
            </a:r>
            <a:r>
              <a:rPr lang="hr-HR" dirty="0"/>
              <a:t> službeni kanal komunikacije i obavijesti koje su tamo objavljene za njih su obvezujuće.</a:t>
            </a:r>
          </a:p>
          <a:p>
            <a:r>
              <a:rPr lang="hr-HR" dirty="0"/>
              <a:t>Trebaju redovito pratiti te informacije, tamo će vidjeti podsjetnike na neke administrativne obaveze, informacije o rokovima, o eventualnim promjenama nastave i slično. </a:t>
            </a:r>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67744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ispiti bit će vidljivi ispitni rokovi za </a:t>
            </a:r>
            <a:r>
              <a:rPr lang="hr-HR" dirty="0" err="1"/>
              <a:t>međuispite</a:t>
            </a:r>
            <a:r>
              <a:rPr lang="hr-HR" dirty="0"/>
              <a:t> i ispite te se tu prijavljuju ispiti. </a:t>
            </a:r>
          </a:p>
          <a:p>
            <a:r>
              <a:rPr lang="hr-HR" dirty="0"/>
              <a:t>Također mogu vidjeti koji je zadnji rok za prijavu i zadnji rok za odjavu ispita. Ako nisu na vrijeme prijavili ili odjavili ispit, tu nema mogućnosti da se nešto naknadno mijenja. </a:t>
            </a:r>
          </a:p>
          <a:p>
            <a:r>
              <a:rPr lang="hr-HR" dirty="0"/>
              <a:t>Studente ništa ne priječi da prijave ispit 10-15 dana ranije ili odmah čim se otvore rokovi, ne moraju za to čekati zadnji čas. </a:t>
            </a:r>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187993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knjižnica studenti mogu potražiti knjigu i naručiti ju za posuđivanje, mogu vidjeti koje knjige još imaju zadužene i koje su vratili.</a:t>
            </a:r>
          </a:p>
          <a:p>
            <a:r>
              <a:rPr lang="hr-HR" dirty="0"/>
              <a:t>Nakon što naruče knjigu, onda će se pripremiti za studenta i student ju preuzima u studentskoj referadi. </a:t>
            </a:r>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120764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ocjene mogu vidjeti broj bodova po predmetu i ocjene za predmete koje su položili.</a:t>
            </a:r>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408465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predmeti imaju nastavne materijale za sve predmete</a:t>
            </a:r>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290585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alatu prisustva mogu pratiti </a:t>
            </a:r>
            <a:r>
              <a:rPr lang="hr-HR" dirty="0" err="1"/>
              <a:t>dolaznost</a:t>
            </a:r>
            <a:r>
              <a:rPr lang="hr-HR" dirty="0"/>
              <a:t> na nastavu – minimalno su obavezni imati </a:t>
            </a:r>
            <a:r>
              <a:rPr lang="hr-HR" dirty="0" err="1"/>
              <a:t>dolaznost</a:t>
            </a:r>
            <a:r>
              <a:rPr lang="hr-HR" dirty="0"/>
              <a:t> na 50% predavanja i 60% vježbi svi – i redovni i izvanredni studenti.</a:t>
            </a:r>
          </a:p>
          <a:p>
            <a:r>
              <a:rPr lang="hr-HR" dirty="0"/>
              <a:t>Podsjetite ih tu na zlatno pravilo 1</a:t>
            </a:r>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231443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raspored je – raspored </a:t>
            </a:r>
            <a:r>
              <a:rPr lang="hr-HR" dirty="0">
                <a:sym typeface="Wingdings" panose="05000000000000000000" pitchFamily="2" charset="2"/>
              </a:rPr>
              <a:t> Ovdje ga trenutno nema, jer raspored još nije u </a:t>
            </a:r>
            <a:r>
              <a:rPr lang="hr-HR" dirty="0" err="1">
                <a:sym typeface="Wingdings" panose="05000000000000000000" pitchFamily="2" charset="2"/>
              </a:rPr>
              <a:t>Infoeduci</a:t>
            </a:r>
            <a:r>
              <a:rPr lang="hr-HR" dirty="0">
                <a:sym typeface="Wingdings" panose="05000000000000000000" pitchFamily="2" charset="2"/>
              </a:rPr>
              <a:t>. </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a:p>
        </p:txBody>
      </p:sp>
    </p:spTree>
    <p:extLst>
      <p:ext uri="{BB962C8B-B14F-4D97-AF65-F5344CB8AC3E}">
        <p14:creationId xmlns:p14="http://schemas.microsoft.com/office/powerpoint/2010/main" val="120672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Ostale informacije studenti mogu pronaći na našoj web stranici…</a:t>
            </a:r>
          </a:p>
        </p:txBody>
      </p:sp>
      <p:sp>
        <p:nvSpPr>
          <p:cNvPr id="4" name="Slide Number Placeholder 3"/>
          <p:cNvSpPr>
            <a:spLocks noGrp="1"/>
          </p:cNvSpPr>
          <p:nvPr>
            <p:ph type="sldNum" sz="quarter" idx="5"/>
          </p:nvPr>
        </p:nvSpPr>
        <p:spPr/>
        <p:txBody>
          <a:bodyPr/>
          <a:lstStyle/>
          <a:p>
            <a:fld id="{8EDC0C92-97E4-9540-AC90-F1BBF91896C7}" type="slidenum">
              <a:rPr lang="en-US" smtClean="0"/>
              <a:t>19</a:t>
            </a:fld>
            <a:endParaRPr lang="en-US"/>
          </a:p>
        </p:txBody>
      </p:sp>
    </p:spTree>
    <p:extLst>
      <p:ext uri="{BB962C8B-B14F-4D97-AF65-F5344CB8AC3E}">
        <p14:creationId xmlns:p14="http://schemas.microsoft.com/office/powerpoint/2010/main" val="255518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u izborniku „Studenti, </a:t>
            </a:r>
            <a:r>
              <a:rPr lang="hr-HR" dirty="0" err="1"/>
              <a:t>alumni</a:t>
            </a:r>
            <a:r>
              <a:rPr lang="hr-HR" dirty="0"/>
              <a:t> i karijere” i onda tu imaju kalendar nastave, dokumenti, informacije o stručnoj praksi, studentskim predstavnicima i sl. …</a:t>
            </a:r>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175838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Mentor zamoli studente da se kratko predstave – neka kažu kako se zovu, koju školu su završili, što ih je motiviralo da upišu Algebru, što očekuju i slična pitanja. Možemo ih pitati – što vole raditi… Neka svaki mentor procijeni koliko mu je ugodno postaviti koja pitanja. </a:t>
            </a:r>
          </a:p>
          <a:p>
            <a:r>
              <a:rPr lang="hr-HR" dirty="0"/>
              <a:t>Svrha tog predstavljanja je da mentor dobije prvu informaciju o svojoj grupi, ali da se i studenti međusobno lakše povežu.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3049001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a Pravilnike, Odluke i ostale dokumente mogu pronaći u izborniku O nama - Dokumenti</a:t>
            </a:r>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320376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Kratko objasniti studentima da nastava traje 15 tjedana, nakon prvih osam tjedana nastave jedan tjedan predviđen je za </a:t>
            </a:r>
            <a:r>
              <a:rPr lang="hr-HR" dirty="0" err="1"/>
              <a:t>međuispit</a:t>
            </a:r>
            <a:r>
              <a:rPr lang="hr-HR" dirty="0"/>
              <a:t> (u tom tjednu nema nastave) i jedan tjedan u zimskom semestru će imati praznike. Nakon toga su ispitni rokovi.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381951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Sve informacije koje su bitne za studiranje nalaze se u izborniku Dokumenti – tamo mogu pronaći pravilnik o studijima i studiranju, uputu o provođenju ispita i slično. </a:t>
            </a:r>
          </a:p>
        </p:txBody>
      </p:sp>
      <p:sp>
        <p:nvSpPr>
          <p:cNvPr id="4" name="Slide Number Placeholder 3"/>
          <p:cNvSpPr>
            <a:spLocks noGrp="1"/>
          </p:cNvSpPr>
          <p:nvPr>
            <p:ph type="sldNum" sz="quarter" idx="5"/>
          </p:nvPr>
        </p:nvSpPr>
        <p:spPr/>
        <p:txBody>
          <a:bodyPr/>
          <a:lstStyle/>
          <a:p>
            <a:fld id="{8EDC0C92-97E4-9540-AC90-F1BBF91896C7}" type="slidenum">
              <a:rPr lang="en-US" smtClean="0"/>
              <a:t>23</a:t>
            </a:fld>
            <a:endParaRPr lang="en-US"/>
          </a:p>
        </p:txBody>
      </p:sp>
    </p:spTree>
    <p:extLst>
      <p:ext uri="{BB962C8B-B14F-4D97-AF65-F5344CB8AC3E}">
        <p14:creationId xmlns:p14="http://schemas.microsoft.com/office/powerpoint/2010/main" val="520132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Studenti sa svojim </a:t>
            </a:r>
            <a:r>
              <a:rPr lang="hr-HR" dirty="0" err="1"/>
              <a:t>aai</a:t>
            </a:r>
            <a:r>
              <a:rPr lang="hr-HR" dirty="0"/>
              <a:t> identitetom mogu pristupiti usluzi e-građani. </a:t>
            </a:r>
          </a:p>
          <a:p>
            <a:r>
              <a:rPr lang="hr-HR" dirty="0"/>
              <a:t>Na e-građani stranici odaberu izbornik „prijava”… </a:t>
            </a:r>
          </a:p>
        </p:txBody>
      </p:sp>
      <p:sp>
        <p:nvSpPr>
          <p:cNvPr id="4" name="Slide Number Placeholder 3"/>
          <p:cNvSpPr>
            <a:spLocks noGrp="1"/>
          </p:cNvSpPr>
          <p:nvPr>
            <p:ph type="sldNum" sz="quarter" idx="5"/>
          </p:nvPr>
        </p:nvSpPr>
        <p:spPr/>
        <p:txBody>
          <a:bodyPr/>
          <a:lstStyle/>
          <a:p>
            <a:fld id="{8EDC0C92-97E4-9540-AC90-F1BBF91896C7}" type="slidenum">
              <a:rPr lang="en-US" smtClean="0"/>
              <a:t>24</a:t>
            </a:fld>
            <a:endParaRPr lang="en-US"/>
          </a:p>
        </p:txBody>
      </p:sp>
    </p:spTree>
    <p:extLst>
      <p:ext uri="{BB962C8B-B14F-4D97-AF65-F5344CB8AC3E}">
        <p14:creationId xmlns:p14="http://schemas.microsoft.com/office/powerpoint/2010/main" val="212843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nakon toga odaberu aai@edu.hr opciju i otvorit će im se ovaj plavi prozorčić.</a:t>
            </a:r>
          </a:p>
          <a:p>
            <a:r>
              <a:rPr lang="hr-HR" dirty="0"/>
              <a:t>Tamo upišu svoj </a:t>
            </a:r>
            <a:r>
              <a:rPr lang="hr-HR" b="1" u="sng" dirty="0"/>
              <a:t>algebra.hr</a:t>
            </a:r>
            <a:r>
              <a:rPr lang="hr-HR" dirty="0"/>
              <a:t> mail i šifru kojom se </a:t>
            </a:r>
            <a:r>
              <a:rPr lang="hr-HR" dirty="0" err="1"/>
              <a:t>ulogiravaju</a:t>
            </a:r>
            <a:r>
              <a:rPr lang="hr-HR" dirty="0"/>
              <a:t> u </a:t>
            </a:r>
            <a:r>
              <a:rPr lang="hr-HR" dirty="0" err="1"/>
              <a:t>Infoeduku</a:t>
            </a:r>
            <a:r>
              <a:rPr lang="hr-HR" dirty="0"/>
              <a:t>…</a:t>
            </a:r>
          </a:p>
        </p:txBody>
      </p:sp>
      <p:sp>
        <p:nvSpPr>
          <p:cNvPr id="4" name="Slide Number Placeholder 3"/>
          <p:cNvSpPr>
            <a:spLocks noGrp="1"/>
          </p:cNvSpPr>
          <p:nvPr>
            <p:ph type="sldNum" sz="quarter" idx="5"/>
          </p:nvPr>
        </p:nvSpPr>
        <p:spPr/>
        <p:txBody>
          <a:bodyPr/>
          <a:lstStyle/>
          <a:p>
            <a:fld id="{8EDC0C92-97E4-9540-AC90-F1BBF91896C7}" type="slidenum">
              <a:rPr lang="en-US" smtClean="0"/>
              <a:t>25</a:t>
            </a:fld>
            <a:endParaRPr lang="en-US"/>
          </a:p>
        </p:txBody>
      </p:sp>
    </p:spTree>
    <p:extLst>
      <p:ext uri="{BB962C8B-B14F-4D97-AF65-F5344CB8AC3E}">
        <p14:creationId xmlns:p14="http://schemas.microsoft.com/office/powerpoint/2010/main" val="294224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a mogućnosti koje su ima na raspolaganju u e-građani sustavu su dosta ograničene, jer se radi o niskoj razini sigurnosti. Ipak, mogu tu preuzeti neke dokumente, a nakon 15.10. i potvrdu o statusu studija. </a:t>
            </a:r>
          </a:p>
        </p:txBody>
      </p:sp>
      <p:sp>
        <p:nvSpPr>
          <p:cNvPr id="4" name="Slide Number Placeholder 3"/>
          <p:cNvSpPr>
            <a:spLocks noGrp="1"/>
          </p:cNvSpPr>
          <p:nvPr>
            <p:ph type="sldNum" sz="quarter" idx="5"/>
          </p:nvPr>
        </p:nvSpPr>
        <p:spPr/>
        <p:txBody>
          <a:bodyPr/>
          <a:lstStyle/>
          <a:p>
            <a:fld id="{8EDC0C92-97E4-9540-AC90-F1BBF91896C7}" type="slidenum">
              <a:rPr lang="en-US" smtClean="0"/>
              <a:t>26</a:t>
            </a:fld>
            <a:endParaRPr lang="en-US"/>
          </a:p>
        </p:txBody>
      </p:sp>
    </p:spTree>
    <p:extLst>
      <p:ext uri="{BB962C8B-B14F-4D97-AF65-F5344CB8AC3E}">
        <p14:creationId xmlns:p14="http://schemas.microsoft.com/office/powerpoint/2010/main" val="429432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Nažalost, tijekom studija mogu se dogoditi neke nepredviđene situacije i problemi koji ozbiljno mogu narušiti ritam studiranja. Pri tome ne mislimo da problem da je nekome pobjegao tramvaj, pa je zbog toga zakasnio na nastavu, ili da je netko bio tjedan dana na turističkom putovanju. </a:t>
            </a:r>
          </a:p>
          <a:p>
            <a:r>
              <a:rPr lang="hr-HR" dirty="0"/>
              <a:t>Ne, tu mislimo na ozbiljne situacije, poput bolesti, prirodnih katastrofa i slično.</a:t>
            </a:r>
          </a:p>
          <a:p>
            <a:endParaRPr lang="hr-HR" dirty="0"/>
          </a:p>
          <a:p>
            <a:r>
              <a:rPr lang="hr-HR" dirty="0"/>
              <a:t>Sve te okolnosti popisane su u Odluci o prihvatljivim i neprihvatljivim iznimnim okolnostima, a također je definirano i koju dokumentaciju student treba priložiti te koja je procedura.</a:t>
            </a:r>
          </a:p>
        </p:txBody>
      </p:sp>
      <p:sp>
        <p:nvSpPr>
          <p:cNvPr id="4" name="Slide Number Placeholder 3"/>
          <p:cNvSpPr>
            <a:spLocks noGrp="1"/>
          </p:cNvSpPr>
          <p:nvPr>
            <p:ph type="sldNum" sz="quarter" idx="5"/>
          </p:nvPr>
        </p:nvSpPr>
        <p:spPr/>
        <p:txBody>
          <a:bodyPr/>
          <a:lstStyle/>
          <a:p>
            <a:fld id="{8EDC0C92-97E4-9540-AC90-F1BBF91896C7}" type="slidenum">
              <a:rPr lang="en-US" smtClean="0"/>
              <a:t>27</a:t>
            </a:fld>
            <a:endParaRPr lang="en-US"/>
          </a:p>
        </p:txBody>
      </p:sp>
    </p:spTree>
    <p:extLst>
      <p:ext uri="{BB962C8B-B14F-4D97-AF65-F5344CB8AC3E}">
        <p14:creationId xmlns:p14="http://schemas.microsoft.com/office/powerpoint/2010/main" val="201187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Svi prigovori bi se trebali pokušati riješiti na razini na kojoj su nastali; npr. ako nastavnik nije dao povratnu informaciju na neku zadaću, prvo se treba obratiti nastavniku. </a:t>
            </a:r>
          </a:p>
          <a:p>
            <a:r>
              <a:rPr lang="hr-HR" dirty="0"/>
              <a:t>Ako se problem ne uspijeva riješiti na toj razini, onda se studenti mogu obratiti na gore navedene </a:t>
            </a:r>
            <a:r>
              <a:rPr lang="hr-HR" dirty="0" err="1"/>
              <a:t>mailove</a:t>
            </a:r>
            <a:r>
              <a:rPr lang="hr-HR" dirty="0"/>
              <a:t>. </a:t>
            </a:r>
          </a:p>
        </p:txBody>
      </p:sp>
      <p:sp>
        <p:nvSpPr>
          <p:cNvPr id="4" name="Slide Number Placeholder 3"/>
          <p:cNvSpPr>
            <a:spLocks noGrp="1"/>
          </p:cNvSpPr>
          <p:nvPr>
            <p:ph type="sldNum" sz="quarter" idx="5"/>
          </p:nvPr>
        </p:nvSpPr>
        <p:spPr/>
        <p:txBody>
          <a:bodyPr/>
          <a:lstStyle/>
          <a:p>
            <a:fld id="{8EDC0C92-97E4-9540-AC90-F1BBF91896C7}" type="slidenum">
              <a:rPr lang="en-US" smtClean="0"/>
              <a:t>28</a:t>
            </a:fld>
            <a:endParaRPr lang="en-US"/>
          </a:p>
        </p:txBody>
      </p:sp>
    </p:spTree>
    <p:extLst>
      <p:ext uri="{BB962C8B-B14F-4D97-AF65-F5344CB8AC3E}">
        <p14:creationId xmlns:p14="http://schemas.microsoft.com/office/powerpoint/2010/main" val="971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U ovoj akademskoj godini, a kako je to već najavljeno i prezentirano kod samih upisa, plan rada mentorskih radionica, odnosno mentorski program odvijat će se po ovom rasporedu. Obavijesti o točnim terminima bit će dostupne kroz </a:t>
            </a:r>
            <a:r>
              <a:rPr lang="hr-HR" dirty="0" err="1"/>
              <a:t>Infoeduku</a:t>
            </a:r>
            <a:r>
              <a:rPr lang="hr-HR" dirty="0"/>
              <a:t> i direktni kontakt s mentorom.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31</a:t>
            </a:fld>
            <a:endParaRPr lang="en-US"/>
          </a:p>
        </p:txBody>
      </p:sp>
    </p:spTree>
    <p:extLst>
      <p:ext uri="{BB962C8B-B14F-4D97-AF65-F5344CB8AC3E}">
        <p14:creationId xmlns:p14="http://schemas.microsoft.com/office/powerpoint/2010/main" val="2736762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1" dirty="0"/>
              <a:t>Ubacite svoj kontakt u prezentaciju.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1"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32</a:t>
            </a:fld>
            <a:endParaRPr lang="en-US"/>
          </a:p>
        </p:txBody>
      </p:sp>
    </p:spTree>
    <p:extLst>
      <p:ext uri="{BB962C8B-B14F-4D97-AF65-F5344CB8AC3E}">
        <p14:creationId xmlns:p14="http://schemas.microsoft.com/office/powerpoint/2010/main" val="34549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Visoko učilište Algebra je najkvalitetniji stručni studij u Hrvatskoj, a to rezultira visokom </a:t>
            </a:r>
            <a:r>
              <a:rPr lang="hr-HR" dirty="0" err="1"/>
              <a:t>zapošljivošću</a:t>
            </a:r>
            <a:r>
              <a:rPr lang="hr-HR" dirty="0"/>
              <a:t> naših studenata. Procesi i pravila koje smo definirali doprinose toj visokoj kvaliteti i zato očekujemo da se tih pravila pridržavamo. Za početak studiranja najvažnije je zapamtiti četiri zlatna pravila.</a:t>
            </a:r>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317180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Naši studiji nisu akreditirani kao online studiji i cijeli je program kreiran na bazi kontaktne nastave (tj. nastave u učionici). </a:t>
            </a:r>
          </a:p>
          <a:p>
            <a:r>
              <a:rPr lang="hr-HR" dirty="0"/>
              <a:t>Od studenata se očekuje da redovito pohađaju nastavu, ali znamo da se kroz semestar može dogoditi da je netko prehlađen, ima neku obiteljsku obvezu, treba otići kod liječnika ili slično. Zato studenti imaju obavezu biti na minimalno 50% predavanja i 60% vježbi.</a:t>
            </a:r>
          </a:p>
          <a:p>
            <a:r>
              <a:rPr lang="hr-HR" dirty="0"/>
              <a:t>Ako student ne ostvari minimalnu </a:t>
            </a:r>
            <a:r>
              <a:rPr lang="hr-HR" dirty="0" err="1"/>
              <a:t>dolaznost</a:t>
            </a:r>
            <a:r>
              <a:rPr lang="hr-HR" dirty="0"/>
              <a:t>, mora ponovo upisati i slušati taj predmet.</a:t>
            </a:r>
          </a:p>
          <a:p>
            <a:endParaRPr lang="hr-HR" dirty="0"/>
          </a:p>
          <a:p>
            <a:r>
              <a:rPr lang="hr-HR" b="1" dirty="0"/>
              <a:t>Naglasiti da će im se, ako kasne na nastavu, oduzeti pola sata od nastave.</a:t>
            </a:r>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130342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Svaki predmet ima definirane načine provjere znanja (npr. pismeni ispit, školske zadaće, domaće zadaće, projekti, usmeni ispit i sl.) i za svaki taj oblik provjere znanja definiran je broj bodova koji se može ostvariti. Zbroj bodova čini konačnu ocjenu.</a:t>
            </a:r>
          </a:p>
          <a:p>
            <a:r>
              <a:rPr lang="hr-HR" dirty="0"/>
              <a:t>Ponekad se dogodi da za prolaznu ocjenu nedostaje „samo” pola boda ili bod. No, bez obzira nedostaje li pola boda, deset ili petnaest bodova, to i dalje nije prolaz i student mora ponovo izaći na ispit.</a:t>
            </a:r>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264202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Svi ispiti moraju se na vrijeme prijaviti u </a:t>
            </a:r>
            <a:r>
              <a:rPr lang="hr-HR" dirty="0" err="1"/>
              <a:t>Infoeduci</a:t>
            </a:r>
            <a:r>
              <a:rPr lang="hr-HR" dirty="0"/>
              <a:t>, jer bez prijave nije moguće izaći na ispit. Ako je netko zaboravio prijaviti ispit, ili je zakasnio to učiniti na vrijeme, nažalost ne može izaći na ispit. Naknadne prijave ispita nisu moguće, jer je za organizaciju ispita potrebno na vrijeme znati koliko studenata će izaći na koji ispit. </a:t>
            </a:r>
          </a:p>
          <a:p>
            <a:r>
              <a:rPr lang="hr-HR" dirty="0"/>
              <a:t>Također, zadaće, seminarski radovi i projekti moraju biti predani na vrijeme, naknadne predaje se ne mogu prihvatiti.</a:t>
            </a:r>
          </a:p>
          <a:p>
            <a:r>
              <a:rPr lang="hr-HR" dirty="0"/>
              <a:t>Zašto? Zato što je vrijeme također jedan od elemenata koji čini ocjenu. Nije isto da li je netko za izradu zadatka imao na raspolaganju 1 dan ili 10 dana. </a:t>
            </a:r>
          </a:p>
          <a:p>
            <a:r>
              <a:rPr lang="hr-HR" dirty="0"/>
              <a:t>I zato što je obavljanje zadataka na vrijeme jedan od akademskih i profesionalnih standarda. </a:t>
            </a:r>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43521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Visokom učilištu Algebra ne toleriramo prepisivanje i plagiranje. Intelektualno vlasništvo ili autorsko </a:t>
            </a:r>
            <a:r>
              <a:rPr lang="hr-HR" dirty="0" err="1"/>
              <a:t>djelov</a:t>
            </a:r>
            <a:r>
              <a:rPr lang="hr-HR" dirty="0"/>
              <a:t> je nečije vlasništvo, jednako kao i materijalno. Krađa tuđih ideja, kopiranje i prisvajanje tuđih djela te predstavljanje tih djela kao vlastitih nije akademski čestito. Prepisivanje ne toleriramo i zato svaku sumnju na prepisivanje prijavljujemo stegovnom povjerenstvu i ako se utvrdi da je student prepisivao, izričemo opomenu. Ako se ista situacija ponavlja, moguće je da studenta i ispišemo…</a:t>
            </a:r>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189389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 </a:t>
            </a:r>
            <a:r>
              <a:rPr lang="hr-HR" dirty="0" err="1"/>
              <a:t>Infoeduke</a:t>
            </a:r>
            <a:r>
              <a:rPr lang="hr-HR" dirty="0"/>
              <a:t> studenti mogu doći tako da da na web stranicama Visokog učilišta Algebra u desnom gornjem uglu odaberu „</a:t>
            </a:r>
            <a:r>
              <a:rPr lang="hr-HR" dirty="0" err="1"/>
              <a:t>Infoeduka</a:t>
            </a:r>
            <a:r>
              <a:rPr lang="hr-HR" dirty="0"/>
              <a:t>” ili putem poveznice student.algebra.hr. – sada smo prešli na </a:t>
            </a:r>
            <a:r>
              <a:rPr lang="hr-HR" b="1" dirty="0"/>
              <a:t>algebra.hr domenu</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192681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Otvorit će se prozor kako je prikazano na prvoj slici.</a:t>
            </a:r>
          </a:p>
          <a:p>
            <a:r>
              <a:rPr lang="hr-HR" dirty="0"/>
              <a:t>Ako studenti kliknu na „Nova studentska web aplikacija </a:t>
            </a:r>
            <a:r>
              <a:rPr lang="hr-HR" dirty="0" err="1"/>
              <a:t>Infoeduka</a:t>
            </a:r>
            <a:r>
              <a:rPr lang="hr-HR" dirty="0"/>
              <a:t>”, ona će se otvoriti prozor kako je prikazano na drugoj slici. </a:t>
            </a:r>
          </a:p>
          <a:p>
            <a:r>
              <a:rPr lang="hr-HR" dirty="0"/>
              <a:t>Studenti se </a:t>
            </a:r>
            <a:r>
              <a:rPr lang="hr-HR" dirty="0" err="1"/>
              <a:t>ulogiravaju</a:t>
            </a:r>
            <a:r>
              <a:rPr lang="hr-HR" dirty="0"/>
              <a:t> svojim racunarstvo.hr identitetom. </a:t>
            </a:r>
          </a:p>
          <a:p>
            <a:r>
              <a:rPr lang="hr-HR" b="1" dirty="0"/>
              <a:t>Ako je netko zaboravio šifru, pa se zbog toga ne može ulogirati, pošaljite ga da se javi u predvorje </a:t>
            </a:r>
            <a:r>
              <a:rPr lang="hr-HR" b="1" u="sng" dirty="0"/>
              <a:t>u sobu B5 </a:t>
            </a:r>
            <a:r>
              <a:rPr lang="hr-HR" b="1" dirty="0"/>
              <a:t>(između upisnog ureda za cjeloživotno učenje i studentske referade), mi ćemo ga preuzeti i dati mu/joj novu šifru i poslati ih da se vrate u studentsku referadu.</a:t>
            </a:r>
          </a:p>
          <a:p>
            <a:r>
              <a:rPr lang="hr-HR" dirty="0"/>
              <a:t>Nakon toga kratko prođemo kroz </a:t>
            </a:r>
            <a:r>
              <a:rPr lang="hr-HR" dirty="0" err="1"/>
              <a:t>Infoeduku</a:t>
            </a:r>
            <a:r>
              <a:rPr lang="hr-HR" dirty="0"/>
              <a:t>, samo da studenti vide što sve tamo imaju.</a:t>
            </a:r>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54454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9FBEEFC-DAE6-48B6-BE01-1C576DDB839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6297291"/>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lgebra.hr/visoko-uciliste"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8.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www.algebra.hr/visoko-uciliste/wp-content/uploads/sites/2/2022/07/Odluka-okolnosti_27.04.22.pdf" TargetMode="External"/><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8" Type="http://schemas.openxmlformats.org/officeDocument/2006/relationships/hyperlink" Target="https://www.algebra.hr/visoko-uciliste/wp-content/uploads/sites/2/2022/07/Politika-i-postupci-prigovora-i-zalbi_27.4.2022.pdf" TargetMode="External"/><Relationship Id="rId3" Type="http://schemas.openxmlformats.org/officeDocument/2006/relationships/image" Target="../media/image22.png"/><Relationship Id="rId7" Type="http://schemas.openxmlformats.org/officeDocument/2006/relationships/hyperlink" Target="mailto:appeals@algebra.h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complaints@algebra.hr" TargetMode="External"/><Relationship Id="rId5" Type="http://schemas.openxmlformats.org/officeDocument/2006/relationships/hyperlink" Target="mailto:letusknow@algebra.hr" TargetMode="Externa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studentska.referada@racunarstvo.hr" TargetMode="External"/><Relationship Id="rId5" Type="http://schemas.openxmlformats.org/officeDocument/2006/relationships/hyperlink" Target="mailto:silvio.papic@algebra.hr" TargetMode="Externa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student.racunarstvo.hr" TargetMode="External"/><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2120" y="1259317"/>
            <a:ext cx="6304709" cy="2166098"/>
          </a:xfrm>
          <a:prstGeom prst="rect">
            <a:avLst/>
          </a:prstGeom>
        </p:spPr>
        <p:txBody>
          <a:bodyPr>
            <a:noAutofit/>
          </a:bodyPr>
          <a:lstStyle/>
          <a:p>
            <a:pPr algn="r"/>
            <a:r>
              <a:rPr lang="hr-HR" sz="4000" b="0" dirty="0">
                <a:solidFill>
                  <a:schemeClr val="bg1"/>
                </a:solidFill>
                <a:latin typeface="Stolzl Bold" panose="00000800000000000000" pitchFamily="50" charset="-18"/>
              </a:rPr>
              <a:t>Dobrodošli na Visoko učilište Algebra!</a:t>
            </a:r>
            <a:endParaRPr lang="en-US" sz="2400" b="0" dirty="0">
              <a:solidFill>
                <a:schemeClr val="bg1"/>
              </a:solidFill>
              <a:latin typeface="Stolzl Bold" panose="00000800000000000000" pitchFamily="50" charset="-18"/>
            </a:endParaRPr>
          </a:p>
        </p:txBody>
      </p:sp>
      <p:sp>
        <p:nvSpPr>
          <p:cNvPr id="3" name="TekstniOkvir 2"/>
          <p:cNvSpPr txBox="1"/>
          <p:nvPr/>
        </p:nvSpPr>
        <p:spPr>
          <a:xfrm>
            <a:off x="4518212" y="4199068"/>
            <a:ext cx="7118617" cy="1077218"/>
          </a:xfrm>
          <a:prstGeom prst="rect">
            <a:avLst/>
          </a:prstGeom>
          <a:noFill/>
        </p:spPr>
        <p:txBody>
          <a:bodyPr wrap="square" rtlCol="0">
            <a:spAutoFit/>
          </a:bodyPr>
          <a:lstStyle/>
          <a:p>
            <a:pPr algn="r"/>
            <a:r>
              <a:rPr lang="hr-HR" sz="3200" dirty="0">
                <a:solidFill>
                  <a:srgbClr val="C30E60"/>
                </a:solidFill>
                <a:latin typeface="Stolzl Book" panose="00000500000000000000" pitchFamily="50" charset="-18"/>
                <a:cs typeface="Arial" panose="020B0604020202020204" pitchFamily="34" charset="0"/>
              </a:rPr>
              <a:t>Uvodno predavanje 23</a:t>
            </a:r>
            <a:r>
              <a:rPr lang="en-US" sz="3200" dirty="0">
                <a:solidFill>
                  <a:srgbClr val="C30E60"/>
                </a:solidFill>
                <a:latin typeface="Stolzl Book" panose="00000500000000000000" pitchFamily="50" charset="-18"/>
                <a:cs typeface="Arial" panose="020B0604020202020204" pitchFamily="34" charset="0"/>
              </a:rPr>
              <a:t>.</a:t>
            </a:r>
            <a:r>
              <a:rPr lang="hr-HR" sz="3200" dirty="0">
                <a:solidFill>
                  <a:srgbClr val="C30E60"/>
                </a:solidFill>
                <a:latin typeface="Stolzl Book" panose="00000500000000000000" pitchFamily="50" charset="-18"/>
                <a:cs typeface="Arial" panose="020B0604020202020204" pitchFamily="34" charset="0"/>
              </a:rPr>
              <a:t>/24</a:t>
            </a:r>
            <a:r>
              <a:rPr lang="en-US" sz="3200" dirty="0">
                <a:solidFill>
                  <a:srgbClr val="C30E60"/>
                </a:solidFill>
                <a:latin typeface="Stolzl Book" panose="00000500000000000000" pitchFamily="50" charset="-18"/>
                <a:cs typeface="Arial" panose="020B0604020202020204" pitchFamily="34" charset="0"/>
              </a:rPr>
              <a:t>.</a:t>
            </a:r>
            <a:endParaRPr lang="hr-HR" sz="3200" dirty="0">
              <a:solidFill>
                <a:srgbClr val="C30E60"/>
              </a:solidFill>
              <a:latin typeface="Stolzl Book" panose="00000500000000000000" pitchFamily="50" charset="-18"/>
              <a:cs typeface="Arial" panose="020B0604020202020204" pitchFamily="34" charset="0"/>
            </a:endParaRPr>
          </a:p>
          <a:p>
            <a:pPr algn="r"/>
            <a:r>
              <a:rPr lang="hr-HR" sz="3200" dirty="0">
                <a:solidFill>
                  <a:srgbClr val="C30E60"/>
                </a:solidFill>
                <a:latin typeface="Stolzl Book" panose="00000500000000000000" pitchFamily="50" charset="-18"/>
                <a:cs typeface="Arial" panose="020B0604020202020204" pitchFamily="34" charset="0"/>
              </a:rPr>
              <a:t>29. rujan 2023. </a:t>
            </a:r>
            <a:endParaRPr lang="hr-HR" sz="3200" dirty="0">
              <a:latin typeface="Stolzl Book" panose="00000500000000000000" pitchFamily="50" charset="-18"/>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D921AE-B1B0-428D-AF20-4A6CF303B7C9}"/>
              </a:ext>
            </a:extLst>
          </p:cNvPr>
          <p:cNvPicPr>
            <a:picLocks noGrp="1" noChangeAspect="1"/>
          </p:cNvPicPr>
          <p:nvPr>
            <p:ph idx="1"/>
          </p:nvPr>
        </p:nvPicPr>
        <p:blipFill>
          <a:blip r:embed="rId3"/>
          <a:stretch>
            <a:fillRect/>
          </a:stretch>
        </p:blipFill>
        <p:spPr>
          <a:xfrm>
            <a:off x="399682" y="940232"/>
            <a:ext cx="11392635" cy="4557054"/>
          </a:xfrm>
          <a:prstGeom prst="rect">
            <a:avLst/>
          </a:prstGeom>
        </p:spPr>
      </p:pic>
      <p:sp>
        <p:nvSpPr>
          <p:cNvPr id="5" name="Rectangle: Rounded Corners 4">
            <a:extLst>
              <a:ext uri="{FF2B5EF4-FFF2-40B4-BE49-F238E27FC236}">
                <a16:creationId xmlns:a16="http://schemas.microsoft.com/office/drawing/2014/main" id="{C8EDC36A-A2A9-4E19-9E78-4D83CA3A45B2}"/>
              </a:ext>
            </a:extLst>
          </p:cNvPr>
          <p:cNvSpPr/>
          <p:nvPr/>
        </p:nvSpPr>
        <p:spPr>
          <a:xfrm>
            <a:off x="108857" y="1164771"/>
            <a:ext cx="2068286" cy="8273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8863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D4148-D183-4C08-AC7C-D29D39926E95}"/>
              </a:ext>
            </a:extLst>
          </p:cNvPr>
          <p:cNvPicPr>
            <a:picLocks noChangeAspect="1"/>
          </p:cNvPicPr>
          <p:nvPr/>
        </p:nvPicPr>
        <p:blipFill>
          <a:blip r:embed="rId3"/>
          <a:stretch>
            <a:fillRect/>
          </a:stretch>
        </p:blipFill>
        <p:spPr>
          <a:xfrm>
            <a:off x="321128" y="620486"/>
            <a:ext cx="11549743" cy="4621134"/>
          </a:xfrm>
          <a:prstGeom prst="rect">
            <a:avLst/>
          </a:prstGeom>
        </p:spPr>
      </p:pic>
      <p:sp>
        <p:nvSpPr>
          <p:cNvPr id="3" name="Rectangle: Rounded Corners 2">
            <a:extLst>
              <a:ext uri="{FF2B5EF4-FFF2-40B4-BE49-F238E27FC236}">
                <a16:creationId xmlns:a16="http://schemas.microsoft.com/office/drawing/2014/main" id="{1D522309-9C1E-44CE-BD22-89B2BF12A02B}"/>
              </a:ext>
            </a:extLst>
          </p:cNvPr>
          <p:cNvSpPr/>
          <p:nvPr/>
        </p:nvSpPr>
        <p:spPr>
          <a:xfrm>
            <a:off x="108857" y="1393371"/>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a:extLst>
              <a:ext uri="{FF2B5EF4-FFF2-40B4-BE49-F238E27FC236}">
                <a16:creationId xmlns:a16="http://schemas.microsoft.com/office/drawing/2014/main" id="{3CFC884E-A950-4EFF-9FF8-D468C5442C13}"/>
              </a:ext>
            </a:extLst>
          </p:cNvPr>
          <p:cNvPicPr>
            <a:picLocks noChangeAspect="1"/>
          </p:cNvPicPr>
          <p:nvPr/>
        </p:nvPicPr>
        <p:blipFill>
          <a:blip r:embed="rId4"/>
          <a:stretch>
            <a:fillRect/>
          </a:stretch>
        </p:blipFill>
        <p:spPr>
          <a:xfrm>
            <a:off x="5883798" y="1730828"/>
            <a:ext cx="5595188" cy="3102428"/>
          </a:xfrm>
          <a:prstGeom prst="rect">
            <a:avLst/>
          </a:prstGeom>
        </p:spPr>
      </p:pic>
    </p:spTree>
    <p:extLst>
      <p:ext uri="{BB962C8B-B14F-4D97-AF65-F5344CB8AC3E}">
        <p14:creationId xmlns:p14="http://schemas.microsoft.com/office/powerpoint/2010/main" val="228992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0DACC-F264-4CCA-89A8-588140BAC74C}"/>
              </a:ext>
            </a:extLst>
          </p:cNvPr>
          <p:cNvPicPr>
            <a:picLocks noChangeAspect="1"/>
          </p:cNvPicPr>
          <p:nvPr/>
        </p:nvPicPr>
        <p:blipFill>
          <a:blip r:embed="rId3"/>
          <a:stretch>
            <a:fillRect/>
          </a:stretch>
        </p:blipFill>
        <p:spPr>
          <a:xfrm>
            <a:off x="459154" y="1031109"/>
            <a:ext cx="11547788" cy="4542377"/>
          </a:xfrm>
          <a:prstGeom prst="rect">
            <a:avLst/>
          </a:prstGeom>
        </p:spPr>
      </p:pic>
      <p:sp>
        <p:nvSpPr>
          <p:cNvPr id="3" name="Rectangle: Rounded Corners 2">
            <a:extLst>
              <a:ext uri="{FF2B5EF4-FFF2-40B4-BE49-F238E27FC236}">
                <a16:creationId xmlns:a16="http://schemas.microsoft.com/office/drawing/2014/main" id="{ECCCFDF6-5730-4211-89C4-A720C906E766}"/>
              </a:ext>
            </a:extLst>
          </p:cNvPr>
          <p:cNvSpPr/>
          <p:nvPr/>
        </p:nvSpPr>
        <p:spPr>
          <a:xfrm>
            <a:off x="290456" y="4093028"/>
            <a:ext cx="1908458"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5720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6788F5-9611-42BD-9522-6DE9AD752737}"/>
              </a:ext>
            </a:extLst>
          </p:cNvPr>
          <p:cNvPicPr>
            <a:picLocks noChangeAspect="1"/>
          </p:cNvPicPr>
          <p:nvPr/>
        </p:nvPicPr>
        <p:blipFill>
          <a:blip r:embed="rId3"/>
          <a:stretch>
            <a:fillRect/>
          </a:stretch>
        </p:blipFill>
        <p:spPr>
          <a:xfrm>
            <a:off x="522514" y="1007059"/>
            <a:ext cx="11310257" cy="4545070"/>
          </a:xfrm>
          <a:prstGeom prst="rect">
            <a:avLst/>
          </a:prstGeom>
        </p:spPr>
      </p:pic>
      <p:sp>
        <p:nvSpPr>
          <p:cNvPr id="3" name="Rectangle: Rounded Corners 2">
            <a:extLst>
              <a:ext uri="{FF2B5EF4-FFF2-40B4-BE49-F238E27FC236}">
                <a16:creationId xmlns:a16="http://schemas.microsoft.com/office/drawing/2014/main" id="{9936CD01-CC16-49CC-AA2D-48A4D3E2DC89}"/>
              </a:ext>
            </a:extLst>
          </p:cNvPr>
          <p:cNvSpPr/>
          <p:nvPr/>
        </p:nvSpPr>
        <p:spPr>
          <a:xfrm>
            <a:off x="250371" y="3559628"/>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4379A06B-F2AA-437B-8ABF-F915636D3E41}"/>
              </a:ext>
            </a:extLst>
          </p:cNvPr>
          <p:cNvSpPr txBox="1"/>
          <p:nvPr/>
        </p:nvSpPr>
        <p:spPr>
          <a:xfrm>
            <a:off x="426261" y="127934"/>
            <a:ext cx="10113090" cy="830997"/>
          </a:xfrm>
          <a:prstGeom prst="rect">
            <a:avLst/>
          </a:prstGeom>
          <a:noFill/>
        </p:spPr>
        <p:txBody>
          <a:bodyPr wrap="none" rtlCol="0">
            <a:spAutoFit/>
          </a:bodyPr>
          <a:lstStyle/>
          <a:p>
            <a:r>
              <a:rPr lang="hr-HR" sz="2400" b="1" dirty="0"/>
              <a:t>Studenti koji žele, mogu već danas posuditi u knjižnici knjige za prvi semestar. </a:t>
            </a:r>
          </a:p>
          <a:p>
            <a:r>
              <a:rPr lang="hr-HR" sz="2400" b="1" dirty="0"/>
              <a:t>Knjižnica se nalazi na razini A. </a:t>
            </a:r>
          </a:p>
        </p:txBody>
      </p:sp>
    </p:spTree>
    <p:extLst>
      <p:ext uri="{BB962C8B-B14F-4D97-AF65-F5344CB8AC3E}">
        <p14:creationId xmlns:p14="http://schemas.microsoft.com/office/powerpoint/2010/main" val="249247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E37954-420B-402F-A368-5479FB123A4C}"/>
              </a:ext>
            </a:extLst>
          </p:cNvPr>
          <p:cNvPicPr>
            <a:picLocks noChangeAspect="1"/>
          </p:cNvPicPr>
          <p:nvPr/>
        </p:nvPicPr>
        <p:blipFill>
          <a:blip r:embed="rId3"/>
          <a:stretch>
            <a:fillRect/>
          </a:stretch>
        </p:blipFill>
        <p:spPr>
          <a:xfrm>
            <a:off x="419100" y="886033"/>
            <a:ext cx="11353800" cy="4598074"/>
          </a:xfrm>
          <a:prstGeom prst="rect">
            <a:avLst/>
          </a:prstGeom>
        </p:spPr>
      </p:pic>
      <p:sp>
        <p:nvSpPr>
          <p:cNvPr id="3" name="Rectangle 2">
            <a:extLst>
              <a:ext uri="{FF2B5EF4-FFF2-40B4-BE49-F238E27FC236}">
                <a16:creationId xmlns:a16="http://schemas.microsoft.com/office/drawing/2014/main" id="{2032C818-53B0-449A-BE43-2B2938986BA9}"/>
              </a:ext>
            </a:extLst>
          </p:cNvPr>
          <p:cNvSpPr/>
          <p:nvPr/>
        </p:nvSpPr>
        <p:spPr>
          <a:xfrm>
            <a:off x="3222171" y="4093029"/>
            <a:ext cx="1164772"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Predmet</a:t>
            </a:r>
          </a:p>
        </p:txBody>
      </p:sp>
      <p:sp>
        <p:nvSpPr>
          <p:cNvPr id="4" name="Rectangle: Rounded Corners 3">
            <a:extLst>
              <a:ext uri="{FF2B5EF4-FFF2-40B4-BE49-F238E27FC236}">
                <a16:creationId xmlns:a16="http://schemas.microsoft.com/office/drawing/2014/main" id="{AB510C88-ABF3-47D1-A554-008F8D4A7ECF}"/>
              </a:ext>
            </a:extLst>
          </p:cNvPr>
          <p:cNvSpPr/>
          <p:nvPr/>
        </p:nvSpPr>
        <p:spPr>
          <a:xfrm>
            <a:off x="250371" y="3973285"/>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4757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A01F30-EB4C-4876-AC6D-758FDF352744}"/>
              </a:ext>
            </a:extLst>
          </p:cNvPr>
          <p:cNvPicPr>
            <a:picLocks noChangeAspect="1"/>
          </p:cNvPicPr>
          <p:nvPr/>
        </p:nvPicPr>
        <p:blipFill>
          <a:blip r:embed="rId3"/>
          <a:stretch>
            <a:fillRect/>
          </a:stretch>
        </p:blipFill>
        <p:spPr>
          <a:xfrm>
            <a:off x="348343" y="340686"/>
            <a:ext cx="10972800" cy="4386723"/>
          </a:xfrm>
          <a:prstGeom prst="rect">
            <a:avLst/>
          </a:prstGeom>
        </p:spPr>
      </p:pic>
      <p:sp>
        <p:nvSpPr>
          <p:cNvPr id="3" name="Rectangle: Rounded Corners 2">
            <a:extLst>
              <a:ext uri="{FF2B5EF4-FFF2-40B4-BE49-F238E27FC236}">
                <a16:creationId xmlns:a16="http://schemas.microsoft.com/office/drawing/2014/main" id="{57254A43-1304-4A21-B660-DEDEC95C904D}"/>
              </a:ext>
            </a:extLst>
          </p:cNvPr>
          <p:cNvSpPr/>
          <p:nvPr/>
        </p:nvSpPr>
        <p:spPr>
          <a:xfrm>
            <a:off x="250371" y="3825226"/>
            <a:ext cx="2068286" cy="5225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a:extLst>
              <a:ext uri="{FF2B5EF4-FFF2-40B4-BE49-F238E27FC236}">
                <a16:creationId xmlns:a16="http://schemas.microsoft.com/office/drawing/2014/main" id="{67AA154D-B277-4ECF-AEB8-A346D6CBBAA9}"/>
              </a:ext>
            </a:extLst>
          </p:cNvPr>
          <p:cNvPicPr>
            <a:picLocks noChangeAspect="1"/>
          </p:cNvPicPr>
          <p:nvPr/>
        </p:nvPicPr>
        <p:blipFill rotWithShape="1">
          <a:blip r:embed="rId4"/>
          <a:srcRect t="7708" r="1746"/>
          <a:stretch/>
        </p:blipFill>
        <p:spPr>
          <a:xfrm>
            <a:off x="5368193" y="3428999"/>
            <a:ext cx="6823807" cy="2571947"/>
          </a:xfrm>
          <a:prstGeom prst="rect">
            <a:avLst/>
          </a:prstGeom>
        </p:spPr>
      </p:pic>
    </p:spTree>
    <p:extLst>
      <p:ext uri="{BB962C8B-B14F-4D97-AF65-F5344CB8AC3E}">
        <p14:creationId xmlns:p14="http://schemas.microsoft.com/office/powerpoint/2010/main" val="337793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1409D-FA78-44C2-A08B-64EB1B27E9F7}"/>
              </a:ext>
            </a:extLst>
          </p:cNvPr>
          <p:cNvPicPr>
            <a:picLocks noChangeAspect="1"/>
          </p:cNvPicPr>
          <p:nvPr/>
        </p:nvPicPr>
        <p:blipFill>
          <a:blip r:embed="rId3"/>
          <a:stretch>
            <a:fillRect/>
          </a:stretch>
        </p:blipFill>
        <p:spPr>
          <a:xfrm>
            <a:off x="593271" y="681658"/>
            <a:ext cx="11005457" cy="4668611"/>
          </a:xfrm>
          <a:prstGeom prst="rect">
            <a:avLst/>
          </a:prstGeom>
        </p:spPr>
      </p:pic>
      <p:sp>
        <p:nvSpPr>
          <p:cNvPr id="3" name="Rectangle: Rounded Corners 2">
            <a:extLst>
              <a:ext uri="{FF2B5EF4-FFF2-40B4-BE49-F238E27FC236}">
                <a16:creationId xmlns:a16="http://schemas.microsoft.com/office/drawing/2014/main" id="{5F38CF52-F6D8-41C4-8F33-5440E685773A}"/>
              </a:ext>
            </a:extLst>
          </p:cNvPr>
          <p:cNvSpPr/>
          <p:nvPr/>
        </p:nvSpPr>
        <p:spPr>
          <a:xfrm>
            <a:off x="462641" y="4258234"/>
            <a:ext cx="1730829" cy="5225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793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63E2-EC54-41B2-9E07-E44926C29E62}"/>
              </a:ext>
            </a:extLst>
          </p:cNvPr>
          <p:cNvPicPr>
            <a:picLocks noChangeAspect="1"/>
          </p:cNvPicPr>
          <p:nvPr/>
        </p:nvPicPr>
        <p:blipFill>
          <a:blip r:embed="rId3"/>
          <a:stretch>
            <a:fillRect/>
          </a:stretch>
        </p:blipFill>
        <p:spPr>
          <a:xfrm>
            <a:off x="527957" y="660822"/>
            <a:ext cx="11136086" cy="5056867"/>
          </a:xfrm>
          <a:prstGeom prst="rect">
            <a:avLst/>
          </a:prstGeom>
        </p:spPr>
      </p:pic>
      <p:sp>
        <p:nvSpPr>
          <p:cNvPr id="3" name="Rectangle: Rounded Corners 2">
            <a:extLst>
              <a:ext uri="{FF2B5EF4-FFF2-40B4-BE49-F238E27FC236}">
                <a16:creationId xmlns:a16="http://schemas.microsoft.com/office/drawing/2014/main" id="{E8CF211E-BA6B-4443-9E0D-DD1A60353D4C}"/>
              </a:ext>
            </a:extLst>
          </p:cNvPr>
          <p:cNvSpPr/>
          <p:nvPr/>
        </p:nvSpPr>
        <p:spPr>
          <a:xfrm>
            <a:off x="397327" y="4855029"/>
            <a:ext cx="1730829" cy="348342"/>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76151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6C53-FD99-4451-9A0E-BA4E9748C62E}"/>
              </a:ext>
            </a:extLst>
          </p:cNvPr>
          <p:cNvSpPr>
            <a:spLocks noGrp="1"/>
          </p:cNvSpPr>
          <p:nvPr>
            <p:ph type="title"/>
          </p:nvPr>
        </p:nvSpPr>
        <p:spPr/>
        <p:txBody>
          <a:bodyPr/>
          <a:lstStyle/>
          <a:p>
            <a:r>
              <a:rPr lang="hr-HR" dirty="0"/>
              <a:t>Važno – ulazna anketa</a:t>
            </a:r>
          </a:p>
        </p:txBody>
      </p:sp>
      <p:sp>
        <p:nvSpPr>
          <p:cNvPr id="3" name="Content Placeholder 2">
            <a:extLst>
              <a:ext uri="{FF2B5EF4-FFF2-40B4-BE49-F238E27FC236}">
                <a16:creationId xmlns:a16="http://schemas.microsoft.com/office/drawing/2014/main" id="{01A1A70A-7F9C-4FAD-A367-2132B69A81B1}"/>
              </a:ext>
            </a:extLst>
          </p:cNvPr>
          <p:cNvSpPr>
            <a:spLocks noGrp="1"/>
          </p:cNvSpPr>
          <p:nvPr>
            <p:ph idx="1"/>
          </p:nvPr>
        </p:nvSpPr>
        <p:spPr/>
        <p:txBody>
          <a:bodyPr/>
          <a:lstStyle/>
          <a:p>
            <a:r>
              <a:rPr lang="hr-HR" dirty="0"/>
              <a:t>U utorak, 3.10. će biti aktivirana Ulazna anketa koja je obavezna za popunjavanje</a:t>
            </a:r>
          </a:p>
          <a:p>
            <a:r>
              <a:rPr lang="hr-HR" sz="3600" dirty="0"/>
              <a:t>Ulazna anketa može se popuniti </a:t>
            </a:r>
            <a:r>
              <a:rPr lang="hr-HR" sz="3600" b="1" dirty="0"/>
              <a:t>samo u desktop aplikaciji</a:t>
            </a:r>
            <a:r>
              <a:rPr lang="hr-HR" sz="3600" dirty="0"/>
              <a:t>, a </a:t>
            </a:r>
            <a:r>
              <a:rPr lang="hr-HR" sz="3600" b="1" dirty="0"/>
              <a:t>sve opcije </a:t>
            </a:r>
            <a:r>
              <a:rPr lang="hr-HR" sz="3600" b="1" dirty="0" err="1"/>
              <a:t>Infoeduke</a:t>
            </a:r>
            <a:r>
              <a:rPr lang="hr-HR" sz="3600" b="1" dirty="0"/>
              <a:t> rade nakon popunjavanja ankete</a:t>
            </a:r>
          </a:p>
          <a:p>
            <a:r>
              <a:rPr lang="hr-HR" dirty="0"/>
              <a:t>Popunjavanje ankete traje 10-tak minuta</a:t>
            </a:r>
          </a:p>
        </p:txBody>
      </p:sp>
    </p:spTree>
    <p:extLst>
      <p:ext uri="{BB962C8B-B14F-4D97-AF65-F5344CB8AC3E}">
        <p14:creationId xmlns:p14="http://schemas.microsoft.com/office/powerpoint/2010/main" val="23141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8400E1-BFF4-45E5-B733-151FF2ECEC2B}"/>
              </a:ext>
            </a:extLst>
          </p:cNvPr>
          <p:cNvPicPr>
            <a:picLocks noChangeAspect="1"/>
          </p:cNvPicPr>
          <p:nvPr/>
        </p:nvPicPr>
        <p:blipFill>
          <a:blip r:embed="rId3"/>
          <a:stretch>
            <a:fillRect/>
          </a:stretch>
        </p:blipFill>
        <p:spPr>
          <a:xfrm>
            <a:off x="733925" y="1951580"/>
            <a:ext cx="9316453" cy="4020075"/>
          </a:xfrm>
          <a:prstGeom prst="rect">
            <a:avLst/>
          </a:prstGeom>
        </p:spPr>
      </p:pic>
      <p:pic>
        <p:nvPicPr>
          <p:cNvPr id="9" name="Graphic 8">
            <a:extLst>
              <a:ext uri="{FF2B5EF4-FFF2-40B4-BE49-F238E27FC236}">
                <a16:creationId xmlns:a16="http://schemas.microsoft.com/office/drawing/2014/main" id="{F65A3140-1E87-43C4-9014-077699573E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296" y="80935"/>
            <a:ext cx="8905157" cy="1371217"/>
          </a:xfrm>
          <a:prstGeom prst="rect">
            <a:avLst/>
          </a:prstGeom>
        </p:spPr>
      </p:pic>
      <p:sp>
        <p:nvSpPr>
          <p:cNvPr id="2" name="Title 1">
            <a:extLst>
              <a:ext uri="{FF2B5EF4-FFF2-40B4-BE49-F238E27FC236}">
                <a16:creationId xmlns:a16="http://schemas.microsoft.com/office/drawing/2014/main" id="{AA63EB55-A9BF-4AD5-8759-97593B2DC5D6}"/>
              </a:ext>
            </a:extLst>
          </p:cNvPr>
          <p:cNvSpPr>
            <a:spLocks noGrp="1"/>
          </p:cNvSpPr>
          <p:nvPr>
            <p:ph type="title"/>
          </p:nvPr>
        </p:nvSpPr>
        <p:spPr>
          <a:xfrm>
            <a:off x="547743" y="393019"/>
            <a:ext cx="8348831" cy="559705"/>
          </a:xfrm>
        </p:spPr>
        <p:txBody>
          <a:bodyPr/>
          <a:lstStyle/>
          <a:p>
            <a:r>
              <a:rPr lang="hr-HR" sz="3600" b="0" dirty="0">
                <a:latin typeface="Stolzl Book" panose="00000500000000000000" pitchFamily="50" charset="-18"/>
              </a:rPr>
              <a:t>Gdje se nalaze opće informacije?</a:t>
            </a:r>
            <a:br>
              <a:rPr lang="hr-HR" sz="3600" b="0" dirty="0">
                <a:latin typeface="Stolzl Book" panose="00000500000000000000" pitchFamily="50" charset="-18"/>
              </a:rPr>
            </a:br>
            <a:endParaRPr lang="hr-HR" sz="3600" b="0" dirty="0">
              <a:latin typeface="Stolzl Book" panose="00000500000000000000" pitchFamily="50" charset="-18"/>
            </a:endParaRPr>
          </a:p>
        </p:txBody>
      </p:sp>
      <p:sp>
        <p:nvSpPr>
          <p:cNvPr id="8" name="Rectangle: Rounded Corners 7">
            <a:extLst>
              <a:ext uri="{FF2B5EF4-FFF2-40B4-BE49-F238E27FC236}">
                <a16:creationId xmlns:a16="http://schemas.microsoft.com/office/drawing/2014/main" id="{5799A23C-CEC1-4FD4-B502-B29F435652F6}"/>
              </a:ext>
            </a:extLst>
          </p:cNvPr>
          <p:cNvSpPr/>
          <p:nvPr/>
        </p:nvSpPr>
        <p:spPr>
          <a:xfrm>
            <a:off x="1199547" y="1836342"/>
            <a:ext cx="1884149" cy="45402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2">
            <a:extLst>
              <a:ext uri="{FF2B5EF4-FFF2-40B4-BE49-F238E27FC236}">
                <a16:creationId xmlns:a16="http://schemas.microsoft.com/office/drawing/2014/main" id="{0224BD44-BD9E-4858-B508-C1718D9B60BD}"/>
              </a:ext>
            </a:extLst>
          </p:cNvPr>
          <p:cNvSpPr/>
          <p:nvPr/>
        </p:nvSpPr>
        <p:spPr>
          <a:xfrm>
            <a:off x="5553594" y="1452152"/>
            <a:ext cx="5941050" cy="369332"/>
          </a:xfrm>
          <a:prstGeom prst="rect">
            <a:avLst/>
          </a:prstGeom>
        </p:spPr>
        <p:txBody>
          <a:bodyPr wrap="none">
            <a:spAutoFit/>
          </a:bodyPr>
          <a:lstStyle/>
          <a:p>
            <a:r>
              <a:rPr lang="hr-HR" dirty="0">
                <a:latin typeface="Stolzl Book" panose="00000500000000000000" pitchFamily="50" charset="-18"/>
              </a:rPr>
              <a:t>Na webu </a:t>
            </a:r>
            <a:r>
              <a:rPr lang="hr-HR" dirty="0">
                <a:latin typeface="Stolzl Book" panose="00000500000000000000" pitchFamily="50" charset="-18"/>
                <a:hlinkClick r:id="rId6"/>
              </a:rPr>
              <a:t>https://www.algebra.hr/visoko-uciliste</a:t>
            </a:r>
            <a:r>
              <a:rPr lang="hr-HR" dirty="0">
                <a:latin typeface="Stolzl Book" panose="00000500000000000000" pitchFamily="50" charset="-18"/>
              </a:rPr>
              <a:t> </a:t>
            </a:r>
            <a:endParaRPr lang="en-US" dirty="0"/>
          </a:p>
        </p:txBody>
      </p:sp>
    </p:spTree>
    <p:extLst>
      <p:ext uri="{BB962C8B-B14F-4D97-AF65-F5344CB8AC3E}">
        <p14:creationId xmlns:p14="http://schemas.microsoft.com/office/powerpoint/2010/main" val="5354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4465B-A578-42E4-A28E-117DA5B3A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689" y="273032"/>
            <a:ext cx="4147462" cy="966666"/>
          </a:xfrm>
          <a:prstGeom prst="rect">
            <a:avLst/>
          </a:prstGeom>
        </p:spPr>
      </p:pic>
      <p:sp>
        <p:nvSpPr>
          <p:cNvPr id="9" name="Title 8">
            <a:extLst>
              <a:ext uri="{FF2B5EF4-FFF2-40B4-BE49-F238E27FC236}">
                <a16:creationId xmlns:a16="http://schemas.microsoft.com/office/drawing/2014/main" id="{F05FF6CE-8B7C-486C-80D6-8BB18E0DBA32}"/>
              </a:ext>
            </a:extLst>
          </p:cNvPr>
          <p:cNvSpPr>
            <a:spLocks noGrp="1"/>
          </p:cNvSpPr>
          <p:nvPr>
            <p:ph type="title"/>
          </p:nvPr>
        </p:nvSpPr>
        <p:spPr>
          <a:xfrm>
            <a:off x="478326" y="405554"/>
            <a:ext cx="3598822" cy="1325563"/>
          </a:xfrm>
        </p:spPr>
        <p:txBody>
          <a:bodyPr>
            <a:normAutofit/>
          </a:bodyPr>
          <a:lstStyle/>
          <a:p>
            <a:r>
              <a:rPr lang="hr-HR" sz="3600" b="0" dirty="0">
                <a:latin typeface="Stolzl Book" panose="00000500000000000000" pitchFamily="50" charset="-18"/>
              </a:rPr>
              <a:t>Predstavljanje</a:t>
            </a:r>
          </a:p>
        </p:txBody>
      </p:sp>
      <p:sp>
        <p:nvSpPr>
          <p:cNvPr id="10" name="Rectangle 9">
            <a:extLst>
              <a:ext uri="{FF2B5EF4-FFF2-40B4-BE49-F238E27FC236}">
                <a16:creationId xmlns:a16="http://schemas.microsoft.com/office/drawing/2014/main" id="{DBF47395-96DA-4A03-9D0E-B76EEC040911}"/>
              </a:ext>
            </a:extLst>
          </p:cNvPr>
          <p:cNvSpPr/>
          <p:nvPr/>
        </p:nvSpPr>
        <p:spPr>
          <a:xfrm>
            <a:off x="2674576" y="2136338"/>
            <a:ext cx="7491401" cy="2585323"/>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5400" b="1" dirty="0">
                <a:latin typeface="Stolzl Bold" panose="00000800000000000000" pitchFamily="50" charset="-18"/>
                <a:ea typeface="Calibri" panose="020F0502020204030204" pitchFamily="34" charset="0"/>
              </a:rPr>
              <a:t>BUDI IZVRSTAN U</a:t>
            </a:r>
          </a:p>
          <a:p>
            <a:pPr algn="ctr"/>
            <a:r>
              <a:rPr lang="hr-HR" sz="5400" b="1" dirty="0">
                <a:latin typeface="Stolzl Bold" panose="00000800000000000000" pitchFamily="50" charset="-18"/>
                <a:ea typeface="Calibri" panose="020F0502020204030204" pitchFamily="34" charset="0"/>
              </a:rPr>
              <a:t>ONOM ŠTO VOLIŠ.</a:t>
            </a:r>
          </a:p>
          <a:p>
            <a:pPr algn="ctr"/>
            <a:r>
              <a:rPr lang="hr-HR" sz="5400" b="1" dirty="0">
                <a:solidFill>
                  <a:srgbClr val="BA2060"/>
                </a:solidFill>
                <a:latin typeface="Stolzl Bold" panose="00000800000000000000" pitchFamily="50" charset="-18"/>
                <a:ea typeface="Calibri" panose="020F0502020204030204" pitchFamily="34" charset="0"/>
              </a:rPr>
              <a:t>ZAISKRI.</a:t>
            </a:r>
          </a:p>
        </p:txBody>
      </p:sp>
    </p:spTree>
    <p:extLst>
      <p:ext uri="{BB962C8B-B14F-4D97-AF65-F5344CB8AC3E}">
        <p14:creationId xmlns:p14="http://schemas.microsoft.com/office/powerpoint/2010/main" val="365795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B73266-CA52-4242-8745-E526C9693BB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4163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76FF8-2BC3-4DFA-9765-CEAD09AC5FB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417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AE20B66-DA7E-49B7-B957-327AB46D1D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055" y="48661"/>
            <a:ext cx="5075435" cy="1371217"/>
          </a:xfrm>
          <a:prstGeom prst="rect">
            <a:avLst/>
          </a:prstGeom>
        </p:spPr>
      </p:pic>
      <p:sp>
        <p:nvSpPr>
          <p:cNvPr id="2" name="Title 1">
            <a:extLst>
              <a:ext uri="{FF2B5EF4-FFF2-40B4-BE49-F238E27FC236}">
                <a16:creationId xmlns:a16="http://schemas.microsoft.com/office/drawing/2014/main" id="{A389721E-E3F7-4064-BEF6-67B7957E6BA0}"/>
              </a:ext>
            </a:extLst>
          </p:cNvPr>
          <p:cNvSpPr>
            <a:spLocks noGrp="1"/>
          </p:cNvSpPr>
          <p:nvPr>
            <p:ph type="title"/>
          </p:nvPr>
        </p:nvSpPr>
        <p:spPr>
          <a:xfrm>
            <a:off x="447081" y="382867"/>
            <a:ext cx="4572898" cy="1037011"/>
          </a:xfrm>
        </p:spPr>
        <p:txBody>
          <a:bodyPr/>
          <a:lstStyle/>
          <a:p>
            <a:r>
              <a:rPr lang="hr-HR" sz="3600" b="0" dirty="0">
                <a:latin typeface="Stolzl Book" panose="00000500000000000000" pitchFamily="50" charset="-18"/>
              </a:rPr>
              <a:t>Kalendar nastave</a:t>
            </a:r>
          </a:p>
        </p:txBody>
      </p:sp>
      <p:pic>
        <p:nvPicPr>
          <p:cNvPr id="7" name="Content Placeholder 6">
            <a:extLst>
              <a:ext uri="{FF2B5EF4-FFF2-40B4-BE49-F238E27FC236}">
                <a16:creationId xmlns:a16="http://schemas.microsoft.com/office/drawing/2014/main" id="{5ACF03EF-CB0E-44FE-A3FD-809ED6728D4F}"/>
              </a:ext>
            </a:extLst>
          </p:cNvPr>
          <p:cNvPicPr>
            <a:picLocks noGrp="1" noChangeAspect="1"/>
          </p:cNvPicPr>
          <p:nvPr>
            <p:ph idx="1"/>
          </p:nvPr>
        </p:nvPicPr>
        <p:blipFill>
          <a:blip r:embed="rId5"/>
          <a:stretch>
            <a:fillRect/>
          </a:stretch>
        </p:blipFill>
        <p:spPr>
          <a:xfrm>
            <a:off x="3743878" y="1263316"/>
            <a:ext cx="8287702" cy="5546023"/>
          </a:xfrm>
          <a:prstGeom prst="rect">
            <a:avLst/>
          </a:prstGeom>
        </p:spPr>
      </p:pic>
    </p:spTree>
    <p:extLst>
      <p:ext uri="{BB962C8B-B14F-4D97-AF65-F5344CB8AC3E}">
        <p14:creationId xmlns:p14="http://schemas.microsoft.com/office/powerpoint/2010/main" val="409671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D6FA724-C42E-462F-83D9-057B543E9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87" y="80935"/>
            <a:ext cx="11491480" cy="1371217"/>
          </a:xfrm>
          <a:prstGeom prst="rect">
            <a:avLst/>
          </a:prstGeom>
        </p:spPr>
      </p:pic>
      <p:sp>
        <p:nvSpPr>
          <p:cNvPr id="2" name="Title 1">
            <a:extLst>
              <a:ext uri="{FF2B5EF4-FFF2-40B4-BE49-F238E27FC236}">
                <a16:creationId xmlns:a16="http://schemas.microsoft.com/office/drawing/2014/main" id="{294D388A-CCAF-4458-A8C8-91E9D46114D3}"/>
              </a:ext>
            </a:extLst>
          </p:cNvPr>
          <p:cNvSpPr>
            <a:spLocks noGrp="1"/>
          </p:cNvSpPr>
          <p:nvPr>
            <p:ph type="title"/>
          </p:nvPr>
        </p:nvSpPr>
        <p:spPr>
          <a:xfrm>
            <a:off x="569259" y="417889"/>
            <a:ext cx="10515600" cy="525180"/>
          </a:xfrm>
        </p:spPr>
        <p:txBody>
          <a:bodyPr/>
          <a:lstStyle/>
          <a:p>
            <a:r>
              <a:rPr lang="hr-HR" sz="3600" b="0" dirty="0">
                <a:latin typeface="Stolzl Book" panose="00000500000000000000" pitchFamily="50" charset="-18"/>
              </a:rPr>
              <a:t>Dokumenti – službeni dokumenti i pravilnici</a:t>
            </a:r>
          </a:p>
        </p:txBody>
      </p:sp>
      <p:pic>
        <p:nvPicPr>
          <p:cNvPr id="3" name="Picture 2">
            <a:extLst>
              <a:ext uri="{FF2B5EF4-FFF2-40B4-BE49-F238E27FC236}">
                <a16:creationId xmlns:a16="http://schemas.microsoft.com/office/drawing/2014/main" id="{515ABDE6-3271-456C-B356-5AAFF05FF575}"/>
              </a:ext>
            </a:extLst>
          </p:cNvPr>
          <p:cNvPicPr>
            <a:picLocks noChangeAspect="1"/>
          </p:cNvPicPr>
          <p:nvPr/>
        </p:nvPicPr>
        <p:blipFill>
          <a:blip r:embed="rId5"/>
          <a:stretch>
            <a:fillRect/>
          </a:stretch>
        </p:blipFill>
        <p:spPr>
          <a:xfrm>
            <a:off x="2430068" y="1280023"/>
            <a:ext cx="6521425" cy="4920953"/>
          </a:xfrm>
          <a:prstGeom prst="rect">
            <a:avLst/>
          </a:prstGeom>
        </p:spPr>
      </p:pic>
    </p:spTree>
    <p:extLst>
      <p:ext uri="{BB962C8B-B14F-4D97-AF65-F5344CB8AC3E}">
        <p14:creationId xmlns:p14="http://schemas.microsoft.com/office/powerpoint/2010/main" val="419266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AB9764-E2CD-46C0-892C-C9B88F1BA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621" y="134720"/>
            <a:ext cx="3558606" cy="1166669"/>
          </a:xfrm>
          <a:prstGeom prst="rect">
            <a:avLst/>
          </a:prstGeom>
        </p:spPr>
      </p:pic>
      <p:sp>
        <p:nvSpPr>
          <p:cNvPr id="2" name="Title 1">
            <a:extLst>
              <a:ext uri="{FF2B5EF4-FFF2-40B4-BE49-F238E27FC236}">
                <a16:creationId xmlns:a16="http://schemas.microsoft.com/office/drawing/2014/main" id="{5960962C-8514-470D-894F-7777C25EBBD5}"/>
              </a:ext>
            </a:extLst>
          </p:cNvPr>
          <p:cNvSpPr>
            <a:spLocks noGrp="1"/>
          </p:cNvSpPr>
          <p:nvPr>
            <p:ph type="title"/>
          </p:nvPr>
        </p:nvSpPr>
        <p:spPr>
          <a:xfrm>
            <a:off x="706798" y="369557"/>
            <a:ext cx="10515600" cy="605260"/>
          </a:xfrm>
        </p:spPr>
        <p:txBody>
          <a:bodyPr>
            <a:noAutofit/>
          </a:bodyPr>
          <a:lstStyle/>
          <a:p>
            <a:r>
              <a:rPr lang="hr-HR" sz="3600" b="0" dirty="0">
                <a:latin typeface="Stolzl Book" panose="00000500000000000000" pitchFamily="50" charset="-18"/>
              </a:rPr>
              <a:t>e-građani</a:t>
            </a:r>
            <a:br>
              <a:rPr lang="hr-HR" sz="3600" b="0" dirty="0">
                <a:latin typeface="Stolzl Book" panose="00000500000000000000" pitchFamily="50" charset="-18"/>
              </a:rPr>
            </a:br>
            <a:endParaRPr lang="hr-HR" sz="3600" b="0" u="sng" dirty="0">
              <a:latin typeface="Stolzl Book" panose="00000500000000000000" pitchFamily="50" charset="-18"/>
            </a:endParaRPr>
          </a:p>
        </p:txBody>
      </p:sp>
      <p:pic>
        <p:nvPicPr>
          <p:cNvPr id="4" name="Picture 3">
            <a:extLst>
              <a:ext uri="{FF2B5EF4-FFF2-40B4-BE49-F238E27FC236}">
                <a16:creationId xmlns:a16="http://schemas.microsoft.com/office/drawing/2014/main" id="{DBCC167A-8FA4-4BA5-9893-B62CCDD01FC9}"/>
              </a:ext>
            </a:extLst>
          </p:cNvPr>
          <p:cNvPicPr>
            <a:picLocks noChangeAspect="1"/>
          </p:cNvPicPr>
          <p:nvPr/>
        </p:nvPicPr>
        <p:blipFill>
          <a:blip r:embed="rId5"/>
          <a:stretch>
            <a:fillRect/>
          </a:stretch>
        </p:blipFill>
        <p:spPr>
          <a:xfrm>
            <a:off x="246409" y="1831330"/>
            <a:ext cx="9039225" cy="3467100"/>
          </a:xfrm>
          <a:prstGeom prst="rect">
            <a:avLst/>
          </a:prstGeom>
        </p:spPr>
      </p:pic>
      <p:pic>
        <p:nvPicPr>
          <p:cNvPr id="5" name="Picture 4">
            <a:extLst>
              <a:ext uri="{FF2B5EF4-FFF2-40B4-BE49-F238E27FC236}">
                <a16:creationId xmlns:a16="http://schemas.microsoft.com/office/drawing/2014/main" id="{7AB265FE-EF41-43C0-9ED6-4D841B4C273D}"/>
              </a:ext>
            </a:extLst>
          </p:cNvPr>
          <p:cNvPicPr>
            <a:picLocks noChangeAspect="1"/>
          </p:cNvPicPr>
          <p:nvPr/>
        </p:nvPicPr>
        <p:blipFill>
          <a:blip r:embed="rId6"/>
          <a:stretch>
            <a:fillRect/>
          </a:stretch>
        </p:blipFill>
        <p:spPr>
          <a:xfrm>
            <a:off x="2200956" y="2836030"/>
            <a:ext cx="9906000" cy="3078400"/>
          </a:xfrm>
          <a:prstGeom prst="rect">
            <a:avLst/>
          </a:prstGeom>
        </p:spPr>
      </p:pic>
      <p:sp>
        <p:nvSpPr>
          <p:cNvPr id="6" name="Rectangle: Rounded Corners 5">
            <a:extLst>
              <a:ext uri="{FF2B5EF4-FFF2-40B4-BE49-F238E27FC236}">
                <a16:creationId xmlns:a16="http://schemas.microsoft.com/office/drawing/2014/main" id="{ABB2BC73-BB78-4D8C-9B67-3BCF7389B359}"/>
              </a:ext>
            </a:extLst>
          </p:cNvPr>
          <p:cNvSpPr/>
          <p:nvPr/>
        </p:nvSpPr>
        <p:spPr>
          <a:xfrm>
            <a:off x="9026298" y="2988787"/>
            <a:ext cx="1730829" cy="9906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Straight Arrow Connector 7">
            <a:extLst>
              <a:ext uri="{FF2B5EF4-FFF2-40B4-BE49-F238E27FC236}">
                <a16:creationId xmlns:a16="http://schemas.microsoft.com/office/drawing/2014/main" id="{7ACBF8D5-D390-42BE-9525-ABEA7D8E0E66}"/>
              </a:ext>
            </a:extLst>
          </p:cNvPr>
          <p:cNvCxnSpPr/>
          <p:nvPr/>
        </p:nvCxnSpPr>
        <p:spPr>
          <a:xfrm>
            <a:off x="9373620" y="1995287"/>
            <a:ext cx="282009" cy="840743"/>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23F7F4-EDBE-4937-813F-7361FEFDE911}"/>
              </a:ext>
            </a:extLst>
          </p:cNvPr>
          <p:cNvSpPr/>
          <p:nvPr/>
        </p:nvSpPr>
        <p:spPr>
          <a:xfrm>
            <a:off x="1588010" y="1294136"/>
            <a:ext cx="5476179" cy="369332"/>
          </a:xfrm>
          <a:prstGeom prst="rect">
            <a:avLst/>
          </a:prstGeom>
        </p:spPr>
        <p:txBody>
          <a:bodyPr wrap="none">
            <a:spAutoFit/>
          </a:bodyPr>
          <a:lstStyle/>
          <a:p>
            <a:r>
              <a:rPr lang="hr-HR" dirty="0">
                <a:latin typeface="Stolzl Book" panose="00000500000000000000" pitchFamily="50" charset="-18"/>
              </a:rPr>
              <a:t>Servisu možete pristupiti </a:t>
            </a:r>
            <a:r>
              <a:rPr lang="hr-HR" u="sng" dirty="0">
                <a:latin typeface="Stolzl Book" panose="00000500000000000000" pitchFamily="50" charset="-18"/>
              </a:rPr>
              <a:t>nakon 15.listopada</a:t>
            </a:r>
            <a:endParaRPr lang="en-US" dirty="0">
              <a:latin typeface="Stolzl Book" panose="00000500000000000000" pitchFamily="50" charset="-18"/>
            </a:endParaRPr>
          </a:p>
        </p:txBody>
      </p:sp>
    </p:spTree>
    <p:extLst>
      <p:ext uri="{BB962C8B-B14F-4D97-AF65-F5344CB8AC3E}">
        <p14:creationId xmlns:p14="http://schemas.microsoft.com/office/powerpoint/2010/main" val="203326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43434-14D6-4B10-99F6-C5445C7437C0}"/>
              </a:ext>
            </a:extLst>
          </p:cNvPr>
          <p:cNvPicPr>
            <a:picLocks noChangeAspect="1"/>
          </p:cNvPicPr>
          <p:nvPr/>
        </p:nvPicPr>
        <p:blipFill>
          <a:blip r:embed="rId3"/>
          <a:stretch>
            <a:fillRect/>
          </a:stretch>
        </p:blipFill>
        <p:spPr>
          <a:xfrm>
            <a:off x="0" y="0"/>
            <a:ext cx="12192000" cy="3505383"/>
          </a:xfrm>
          <a:prstGeom prst="rect">
            <a:avLst/>
          </a:prstGeom>
        </p:spPr>
      </p:pic>
      <p:pic>
        <p:nvPicPr>
          <p:cNvPr id="10" name="Picture 9">
            <a:extLst>
              <a:ext uri="{FF2B5EF4-FFF2-40B4-BE49-F238E27FC236}">
                <a16:creationId xmlns:a16="http://schemas.microsoft.com/office/drawing/2014/main" id="{DD9E2C8D-1515-4AD0-AA89-994765AE09D1}"/>
              </a:ext>
            </a:extLst>
          </p:cNvPr>
          <p:cNvPicPr>
            <a:picLocks noChangeAspect="1"/>
          </p:cNvPicPr>
          <p:nvPr/>
        </p:nvPicPr>
        <p:blipFill>
          <a:blip r:embed="rId4"/>
          <a:stretch>
            <a:fillRect/>
          </a:stretch>
        </p:blipFill>
        <p:spPr>
          <a:xfrm>
            <a:off x="8092338" y="1624479"/>
            <a:ext cx="3747320" cy="4367229"/>
          </a:xfrm>
          <a:prstGeom prst="rect">
            <a:avLst/>
          </a:prstGeom>
        </p:spPr>
      </p:pic>
      <p:sp>
        <p:nvSpPr>
          <p:cNvPr id="5" name="Rectangle: Rounded Corners 4">
            <a:extLst>
              <a:ext uri="{FF2B5EF4-FFF2-40B4-BE49-F238E27FC236}">
                <a16:creationId xmlns:a16="http://schemas.microsoft.com/office/drawing/2014/main" id="{B60C9DA2-ECD0-4877-BE95-9636F4F0DC05}"/>
              </a:ext>
            </a:extLst>
          </p:cNvPr>
          <p:cNvSpPr/>
          <p:nvPr/>
        </p:nvSpPr>
        <p:spPr>
          <a:xfrm>
            <a:off x="6030684" y="1055917"/>
            <a:ext cx="1730829" cy="9906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6" name="Straight Arrow Connector 5">
            <a:extLst>
              <a:ext uri="{FF2B5EF4-FFF2-40B4-BE49-F238E27FC236}">
                <a16:creationId xmlns:a16="http://schemas.microsoft.com/office/drawing/2014/main" id="{D16CAA89-3FBF-4D6A-9487-890571DA775E}"/>
              </a:ext>
            </a:extLst>
          </p:cNvPr>
          <p:cNvCxnSpPr>
            <a:cxnSpLocks/>
          </p:cNvCxnSpPr>
          <p:nvPr/>
        </p:nvCxnSpPr>
        <p:spPr>
          <a:xfrm flipH="1">
            <a:off x="7761514" y="1055917"/>
            <a:ext cx="1077686" cy="49530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9780455-9431-4646-AA62-52A56C6FDC79}"/>
              </a:ext>
            </a:extLst>
          </p:cNvPr>
          <p:cNvSpPr/>
          <p:nvPr/>
        </p:nvSpPr>
        <p:spPr>
          <a:xfrm>
            <a:off x="8839200" y="3211895"/>
            <a:ext cx="2458453" cy="3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Osobni algebra.hr mail</a:t>
            </a:r>
          </a:p>
        </p:txBody>
      </p:sp>
    </p:spTree>
    <p:extLst>
      <p:ext uri="{BB962C8B-B14F-4D97-AF65-F5344CB8AC3E}">
        <p14:creationId xmlns:p14="http://schemas.microsoft.com/office/powerpoint/2010/main" val="304984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997A6-F40A-487A-B7CB-AAEDBB24F0E8}"/>
              </a:ext>
            </a:extLst>
          </p:cNvPr>
          <p:cNvPicPr>
            <a:picLocks noChangeAspect="1"/>
          </p:cNvPicPr>
          <p:nvPr/>
        </p:nvPicPr>
        <p:blipFill rotWithShape="1">
          <a:blip r:embed="rId3"/>
          <a:srcRect t="4263"/>
          <a:stretch/>
        </p:blipFill>
        <p:spPr>
          <a:xfrm>
            <a:off x="2575025" y="258184"/>
            <a:ext cx="6865042" cy="5798371"/>
          </a:xfrm>
          <a:prstGeom prst="rect">
            <a:avLst/>
          </a:prstGeom>
        </p:spPr>
      </p:pic>
    </p:spTree>
    <p:extLst>
      <p:ext uri="{BB962C8B-B14F-4D97-AF65-F5344CB8AC3E}">
        <p14:creationId xmlns:p14="http://schemas.microsoft.com/office/powerpoint/2010/main" val="34499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9DD6F36-F49A-4C2B-84A5-8A3E31F9E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780" y="80935"/>
            <a:ext cx="11508509" cy="1371217"/>
          </a:xfrm>
          <a:prstGeom prst="rect">
            <a:avLst/>
          </a:prstGeom>
        </p:spPr>
      </p:pic>
      <p:sp>
        <p:nvSpPr>
          <p:cNvPr id="2" name="Title 1">
            <a:extLst>
              <a:ext uri="{FF2B5EF4-FFF2-40B4-BE49-F238E27FC236}">
                <a16:creationId xmlns:a16="http://schemas.microsoft.com/office/drawing/2014/main" id="{5DC58571-C04F-4564-8706-D9AA019F7CBC}"/>
              </a:ext>
            </a:extLst>
          </p:cNvPr>
          <p:cNvSpPr>
            <a:spLocks noGrp="1"/>
          </p:cNvSpPr>
          <p:nvPr>
            <p:ph type="title"/>
          </p:nvPr>
        </p:nvSpPr>
        <p:spPr>
          <a:xfrm>
            <a:off x="644562" y="443492"/>
            <a:ext cx="10515600" cy="430941"/>
          </a:xfrm>
        </p:spPr>
        <p:txBody>
          <a:bodyPr/>
          <a:lstStyle/>
          <a:p>
            <a:r>
              <a:rPr lang="hr-HR" sz="3600" b="0" dirty="0">
                <a:latin typeface="Stolzl Book" panose="00000500000000000000" pitchFamily="50" charset="-18"/>
              </a:rPr>
              <a:t>Što ako se dogode nepredviđeni problemi?</a:t>
            </a:r>
          </a:p>
        </p:txBody>
      </p:sp>
      <p:sp>
        <p:nvSpPr>
          <p:cNvPr id="3" name="Content Placeholder 2">
            <a:extLst>
              <a:ext uri="{FF2B5EF4-FFF2-40B4-BE49-F238E27FC236}">
                <a16:creationId xmlns:a16="http://schemas.microsoft.com/office/drawing/2014/main" id="{55E9F7D9-ABE4-4C4E-8680-A4444A9C8B4D}"/>
              </a:ext>
            </a:extLst>
          </p:cNvPr>
          <p:cNvSpPr>
            <a:spLocks noGrp="1"/>
          </p:cNvSpPr>
          <p:nvPr>
            <p:ph idx="1"/>
          </p:nvPr>
        </p:nvSpPr>
        <p:spPr>
          <a:xfrm>
            <a:off x="644562" y="1677824"/>
            <a:ext cx="4733220" cy="4351338"/>
          </a:xfrm>
        </p:spPr>
        <p:txBody>
          <a:bodyPr/>
          <a:lstStyle/>
          <a:p>
            <a:r>
              <a:rPr lang="hr-HR" dirty="0">
                <a:latin typeface="Stolzl Book" panose="00000500000000000000" pitchFamily="50" charset="-18"/>
              </a:rPr>
              <a:t>Odluka o prihvatljivim i neprihvatljivim iznimnim okolnostima</a:t>
            </a:r>
          </a:p>
          <a:p>
            <a:endParaRPr lang="hr-HR" dirty="0">
              <a:latin typeface="Stolzl Book" panose="00000500000000000000" pitchFamily="50" charset="-18"/>
            </a:endParaRPr>
          </a:p>
          <a:p>
            <a:r>
              <a:rPr lang="hr-HR" dirty="0">
                <a:latin typeface="Stolzl Book" panose="00000500000000000000" pitchFamily="50" charset="-18"/>
                <a:hlinkClick r:id="rId5"/>
              </a:rPr>
              <a:t>https://www.algebra.hr/visoko-uciliste/wp-content/uploads/sites/2/2022/07/Odluka-okolnosti_27.04.22.pdf</a:t>
            </a:r>
            <a:endParaRPr lang="hr-HR" dirty="0">
              <a:latin typeface="Stolzl Book" panose="00000500000000000000" pitchFamily="50" charset="-18"/>
            </a:endParaRPr>
          </a:p>
          <a:p>
            <a:endParaRPr lang="hr-HR" dirty="0">
              <a:latin typeface="Stolzl Book" panose="00000500000000000000" pitchFamily="50" charset="-18"/>
            </a:endParaRPr>
          </a:p>
          <a:p>
            <a:endParaRPr lang="hr-HR" dirty="0">
              <a:latin typeface="Stolzl Book" panose="00000500000000000000" pitchFamily="50" charset="-18"/>
            </a:endParaRPr>
          </a:p>
          <a:p>
            <a:endParaRPr lang="hr-HR" dirty="0">
              <a:latin typeface="Stolzl Book" panose="00000500000000000000" pitchFamily="50" charset="-18"/>
            </a:endParaRPr>
          </a:p>
        </p:txBody>
      </p:sp>
      <p:pic>
        <p:nvPicPr>
          <p:cNvPr id="6" name="Graphic 5">
            <a:extLst>
              <a:ext uri="{FF2B5EF4-FFF2-40B4-BE49-F238E27FC236}">
                <a16:creationId xmlns:a16="http://schemas.microsoft.com/office/drawing/2014/main" id="{C903655A-5443-4667-88F7-283AC56D6B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2768" y="1677824"/>
            <a:ext cx="5458610" cy="4196532"/>
          </a:xfrm>
          <a:prstGeom prst="rect">
            <a:avLst/>
          </a:prstGeom>
        </p:spPr>
      </p:pic>
    </p:spTree>
    <p:extLst>
      <p:ext uri="{BB962C8B-B14F-4D97-AF65-F5344CB8AC3E}">
        <p14:creationId xmlns:p14="http://schemas.microsoft.com/office/powerpoint/2010/main" val="254063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BDBEC84-EEA5-42C3-A210-5E15FCD165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148" y="208672"/>
            <a:ext cx="5075435" cy="1371217"/>
          </a:xfrm>
          <a:prstGeom prst="rect">
            <a:avLst/>
          </a:prstGeom>
        </p:spPr>
      </p:pic>
      <p:sp>
        <p:nvSpPr>
          <p:cNvPr id="2" name="Title 1">
            <a:extLst>
              <a:ext uri="{FF2B5EF4-FFF2-40B4-BE49-F238E27FC236}">
                <a16:creationId xmlns:a16="http://schemas.microsoft.com/office/drawing/2014/main" id="{3E787D2A-92AA-4D1E-AC6B-C18F67B984A9}"/>
              </a:ext>
            </a:extLst>
          </p:cNvPr>
          <p:cNvSpPr>
            <a:spLocks noGrp="1"/>
          </p:cNvSpPr>
          <p:nvPr>
            <p:ph type="title"/>
          </p:nvPr>
        </p:nvSpPr>
        <p:spPr>
          <a:xfrm>
            <a:off x="581552" y="569522"/>
            <a:ext cx="4540625" cy="527760"/>
          </a:xfrm>
        </p:spPr>
        <p:txBody>
          <a:bodyPr/>
          <a:lstStyle/>
          <a:p>
            <a:r>
              <a:rPr lang="hr-HR" sz="3600" b="0" dirty="0">
                <a:latin typeface="Stolzl Book" panose="00000500000000000000" pitchFamily="50" charset="-18"/>
              </a:rPr>
              <a:t>Sve što želite reći</a:t>
            </a:r>
          </a:p>
        </p:txBody>
      </p:sp>
      <p:sp>
        <p:nvSpPr>
          <p:cNvPr id="3" name="Content Placeholder 2">
            <a:extLst>
              <a:ext uri="{FF2B5EF4-FFF2-40B4-BE49-F238E27FC236}">
                <a16:creationId xmlns:a16="http://schemas.microsoft.com/office/drawing/2014/main" id="{0CF2C0C9-62D1-4E54-A292-52E15EB6A6F7}"/>
              </a:ext>
            </a:extLst>
          </p:cNvPr>
          <p:cNvSpPr>
            <a:spLocks noGrp="1"/>
          </p:cNvSpPr>
          <p:nvPr>
            <p:ph idx="1"/>
          </p:nvPr>
        </p:nvSpPr>
        <p:spPr>
          <a:xfrm>
            <a:off x="581552" y="1598230"/>
            <a:ext cx="10515600" cy="4351338"/>
          </a:xfrm>
        </p:spPr>
        <p:txBody>
          <a:bodyPr>
            <a:noAutofit/>
          </a:bodyPr>
          <a:lstStyle/>
          <a:p>
            <a:r>
              <a:rPr lang="hr-HR" sz="2400" dirty="0">
                <a:latin typeface="Stolzl Book" panose="00000500000000000000" pitchFamily="50" charset="-18"/>
              </a:rPr>
              <a:t>Komentari i prijedlozi: </a:t>
            </a:r>
            <a:r>
              <a:rPr lang="hr-HR" sz="2400" dirty="0">
                <a:solidFill>
                  <a:schemeClr val="accent5">
                    <a:lumMod val="75000"/>
                  </a:schemeClr>
                </a:solidFill>
                <a:latin typeface="Stolzl Book" panose="00000500000000000000" pitchFamily="50" charset="-18"/>
                <a:hlinkClick r:id="rId5">
                  <a:extLst>
                    <a:ext uri="{A12FA001-AC4F-418D-AE19-62706E023703}">
                      <ahyp:hlinkClr xmlns:ahyp="http://schemas.microsoft.com/office/drawing/2018/hyperlinkcolor" val="tx"/>
                    </a:ext>
                  </a:extLst>
                </a:hlinkClick>
              </a:rPr>
              <a:t>letusknow@algebra.hr</a:t>
            </a:r>
            <a:r>
              <a:rPr lang="hr-HR" sz="2400" dirty="0">
                <a:solidFill>
                  <a:schemeClr val="accent5">
                    <a:lumMod val="75000"/>
                  </a:schemeClr>
                </a:solidFill>
                <a:latin typeface="Stolzl Book" panose="00000500000000000000" pitchFamily="50" charset="-18"/>
              </a:rPr>
              <a:t> </a:t>
            </a:r>
          </a:p>
          <a:p>
            <a:r>
              <a:rPr lang="hr-HR" sz="2400" dirty="0">
                <a:latin typeface="Stolzl Book" panose="00000500000000000000" pitchFamily="50" charset="-18"/>
              </a:rPr>
              <a:t>Prigovori vezano za standard pružanja akademskih i drugih usluga, kvalitetu nastave, neprimjerenog ponašanja člana osoblja i sl.: </a:t>
            </a:r>
            <a:r>
              <a:rPr lang="hr-HR" sz="2400" dirty="0">
                <a:solidFill>
                  <a:schemeClr val="accent5">
                    <a:lumMod val="75000"/>
                  </a:schemeClr>
                </a:solidFill>
                <a:latin typeface="Stolzl Book" panose="00000500000000000000" pitchFamily="50" charset="-18"/>
                <a:hlinkClick r:id="rId6">
                  <a:extLst>
                    <a:ext uri="{A12FA001-AC4F-418D-AE19-62706E023703}">
                      <ahyp:hlinkClr xmlns:ahyp="http://schemas.microsoft.com/office/drawing/2018/hyperlinkcolor" val="tx"/>
                    </a:ext>
                  </a:extLst>
                </a:hlinkClick>
              </a:rPr>
              <a:t>complaints@algebra.hr</a:t>
            </a:r>
            <a:r>
              <a:rPr lang="hr-HR" sz="2400" dirty="0">
                <a:solidFill>
                  <a:schemeClr val="accent5">
                    <a:lumMod val="75000"/>
                  </a:schemeClr>
                </a:solidFill>
                <a:latin typeface="Stolzl Book" panose="00000500000000000000" pitchFamily="50" charset="-18"/>
              </a:rPr>
              <a:t>  </a:t>
            </a:r>
          </a:p>
          <a:p>
            <a:r>
              <a:rPr lang="hr-HR" sz="2400" dirty="0">
                <a:latin typeface="Stolzl Book" panose="00000500000000000000" pitchFamily="50" charset="-18"/>
              </a:rPr>
              <a:t>Ako je došlo do nepravilnosti kod akademskih pitanja, prava adresa je: </a:t>
            </a:r>
            <a:r>
              <a:rPr lang="pt-BR" sz="2400" dirty="0">
                <a:solidFill>
                  <a:schemeClr val="accent5">
                    <a:lumMod val="75000"/>
                  </a:schemeClr>
                </a:solidFill>
                <a:latin typeface="Stolzl Book" panose="00000500000000000000" pitchFamily="50" charset="-18"/>
                <a:hlinkClick r:id="rId7">
                  <a:extLst>
                    <a:ext uri="{A12FA001-AC4F-418D-AE19-62706E023703}">
                      <ahyp:hlinkClr xmlns:ahyp="http://schemas.microsoft.com/office/drawing/2018/hyperlinkcolor" val="tx"/>
                    </a:ext>
                  </a:extLst>
                </a:hlinkClick>
              </a:rPr>
              <a:t>appeals@algebra.hr</a:t>
            </a:r>
            <a:r>
              <a:rPr lang="hr-HR" sz="2400" dirty="0">
                <a:solidFill>
                  <a:schemeClr val="accent5">
                    <a:lumMod val="75000"/>
                  </a:schemeClr>
                </a:solidFill>
                <a:latin typeface="Stolzl Book" panose="00000500000000000000" pitchFamily="50" charset="-18"/>
              </a:rPr>
              <a:t> </a:t>
            </a:r>
          </a:p>
          <a:p>
            <a:endParaRPr lang="hr-HR" sz="2400" dirty="0">
              <a:solidFill>
                <a:srgbClr val="0070C0"/>
              </a:solidFill>
              <a:latin typeface="Stolzl Book" panose="00000500000000000000" pitchFamily="50" charset="-18"/>
            </a:endParaRPr>
          </a:p>
          <a:p>
            <a:r>
              <a:rPr lang="hr-HR" sz="2400" dirty="0">
                <a:solidFill>
                  <a:schemeClr val="accent5">
                    <a:lumMod val="75000"/>
                  </a:schemeClr>
                </a:solidFill>
                <a:latin typeface="Stolzl Book" panose="00000500000000000000" pitchFamily="50" charset="-18"/>
              </a:rPr>
              <a:t>A sve detaljne informacije se nalaze u dokumentu Politika i postupci prigovora i žalbi Visokog učilišta Algebra na poveznici </a:t>
            </a:r>
            <a:r>
              <a:rPr lang="hr-HR" sz="2400" dirty="0">
                <a:solidFill>
                  <a:srgbClr val="0070C0"/>
                </a:solidFill>
                <a:latin typeface="Stolzl Book" panose="00000500000000000000" pitchFamily="50" charset="-18"/>
                <a:hlinkClick r:id="rId8"/>
              </a:rPr>
              <a:t>https://www.algebra.hr/visoko-uciliste/wp-content/uploads/sites/2/2022/07/Politika-i-postupci-prigovora-i-zalbi_27.4.2022.pdf</a:t>
            </a:r>
            <a:r>
              <a:rPr lang="hr-HR" sz="2400" dirty="0">
                <a:solidFill>
                  <a:srgbClr val="0070C0"/>
                </a:solidFill>
                <a:latin typeface="Stolzl Book" panose="00000500000000000000" pitchFamily="50" charset="-18"/>
              </a:rPr>
              <a:t> </a:t>
            </a:r>
          </a:p>
        </p:txBody>
      </p:sp>
    </p:spTree>
    <p:extLst>
      <p:ext uri="{BB962C8B-B14F-4D97-AF65-F5344CB8AC3E}">
        <p14:creationId xmlns:p14="http://schemas.microsoft.com/office/powerpoint/2010/main" val="310893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250F9B7-CF73-4EC4-997E-29188404C8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997" y="230188"/>
            <a:ext cx="5075435" cy="1371217"/>
          </a:xfrm>
          <a:prstGeom prst="rect">
            <a:avLst/>
          </a:prstGeom>
        </p:spPr>
      </p:pic>
      <p:sp>
        <p:nvSpPr>
          <p:cNvPr id="2" name="Title 1">
            <a:extLst>
              <a:ext uri="{FF2B5EF4-FFF2-40B4-BE49-F238E27FC236}">
                <a16:creationId xmlns:a16="http://schemas.microsoft.com/office/drawing/2014/main" id="{98F0A5D7-6821-4710-BF22-F2FE184DA440}"/>
              </a:ext>
            </a:extLst>
          </p:cNvPr>
          <p:cNvSpPr>
            <a:spLocks noGrp="1"/>
          </p:cNvSpPr>
          <p:nvPr>
            <p:ph type="title"/>
          </p:nvPr>
        </p:nvSpPr>
        <p:spPr>
          <a:xfrm>
            <a:off x="666079" y="515733"/>
            <a:ext cx="4874111" cy="710640"/>
          </a:xfrm>
        </p:spPr>
        <p:txBody>
          <a:bodyPr/>
          <a:lstStyle/>
          <a:p>
            <a:r>
              <a:rPr lang="hr-HR" sz="3600" b="0" dirty="0">
                <a:latin typeface="Stolzl Book" panose="00000500000000000000" pitchFamily="50" charset="-18"/>
              </a:rPr>
              <a:t>Vodič za studente</a:t>
            </a:r>
          </a:p>
        </p:txBody>
      </p:sp>
      <p:sp>
        <p:nvSpPr>
          <p:cNvPr id="3" name="Content Placeholder 2">
            <a:extLst>
              <a:ext uri="{FF2B5EF4-FFF2-40B4-BE49-F238E27FC236}">
                <a16:creationId xmlns:a16="http://schemas.microsoft.com/office/drawing/2014/main" id="{A3E71214-F2DF-4332-BE6A-743498906C45}"/>
              </a:ext>
            </a:extLst>
          </p:cNvPr>
          <p:cNvSpPr>
            <a:spLocks noGrp="1"/>
          </p:cNvSpPr>
          <p:nvPr>
            <p:ph idx="1"/>
          </p:nvPr>
        </p:nvSpPr>
        <p:spPr>
          <a:xfrm>
            <a:off x="569259" y="1811692"/>
            <a:ext cx="10515600" cy="4351338"/>
          </a:xfrm>
        </p:spPr>
        <p:txBody>
          <a:bodyPr/>
          <a:lstStyle/>
          <a:p>
            <a:r>
              <a:rPr lang="hr-HR" dirty="0">
                <a:latin typeface="Stolzl Book" panose="00000500000000000000" pitchFamily="50" charset="-18"/>
              </a:rPr>
              <a:t>Sve najvažnije informacije, a malo detaljnije objašnjene dostupne su u Vodiču za studente za akademsku godinu 2023/24</a:t>
            </a:r>
          </a:p>
          <a:p>
            <a:r>
              <a:rPr lang="hr-HR" dirty="0">
                <a:latin typeface="Stolzl Book" panose="00000500000000000000" pitchFamily="50" charset="-18"/>
              </a:rPr>
              <a:t>Možete ga pronaći na web stranici u izborniku „dokumenti”</a:t>
            </a:r>
            <a:endParaRPr lang="hr-HR" dirty="0">
              <a:highlight>
                <a:srgbClr val="FFFF00"/>
              </a:highlight>
              <a:latin typeface="Stolzl Book" panose="00000500000000000000" pitchFamily="50" charset="-18"/>
            </a:endParaRPr>
          </a:p>
        </p:txBody>
      </p:sp>
    </p:spTree>
    <p:extLst>
      <p:ext uri="{BB962C8B-B14F-4D97-AF65-F5344CB8AC3E}">
        <p14:creationId xmlns:p14="http://schemas.microsoft.com/office/powerpoint/2010/main" val="240777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603CBCE1-92B5-4C42-AC31-F95605C4B1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3747" y="4093026"/>
            <a:ext cx="8337176" cy="2064394"/>
          </a:xfrm>
          <a:prstGeom prst="rect">
            <a:avLst/>
          </a:prstGeom>
        </p:spPr>
      </p:pic>
      <p:pic>
        <p:nvPicPr>
          <p:cNvPr id="16" name="Graphic 15">
            <a:extLst>
              <a:ext uri="{FF2B5EF4-FFF2-40B4-BE49-F238E27FC236}">
                <a16:creationId xmlns:a16="http://schemas.microsoft.com/office/drawing/2014/main" id="{A57F71CA-35A2-4E2D-B1E4-1DB1F8DB75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1810" y="1143606"/>
            <a:ext cx="6159114" cy="2508978"/>
          </a:xfrm>
          <a:prstGeom prst="rect">
            <a:avLst/>
          </a:prstGeom>
        </p:spPr>
      </p:pic>
      <p:sp>
        <p:nvSpPr>
          <p:cNvPr id="6" name="Rectangle 5">
            <a:extLst>
              <a:ext uri="{FF2B5EF4-FFF2-40B4-BE49-F238E27FC236}">
                <a16:creationId xmlns:a16="http://schemas.microsoft.com/office/drawing/2014/main" id="{61FA0F65-0F4F-40B7-B267-4F603789B147}"/>
              </a:ext>
            </a:extLst>
          </p:cNvPr>
          <p:cNvSpPr/>
          <p:nvPr/>
        </p:nvSpPr>
        <p:spPr>
          <a:xfrm>
            <a:off x="2116507" y="357140"/>
            <a:ext cx="9750361" cy="923330"/>
          </a:xfrm>
          <a:prstGeom prst="rect">
            <a:avLst/>
          </a:prstGeom>
        </p:spPr>
        <p:txBody>
          <a:bodyPr wrap="square">
            <a:spAutoFit/>
          </a:bodyPr>
          <a:lstStyle/>
          <a:p>
            <a:r>
              <a:rPr lang="en-US" dirty="0" err="1">
                <a:solidFill>
                  <a:srgbClr val="000000"/>
                </a:solidFill>
                <a:latin typeface="Stolzl Book" panose="00000500000000000000" pitchFamily="50" charset="-18"/>
              </a:rPr>
              <a:t>Prema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rezultatima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sustava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sveukupne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kvalitete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institucije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koji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provodi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Agencija</a:t>
            </a:r>
            <a:r>
              <a:rPr lang="en-US" dirty="0">
                <a:solidFill>
                  <a:srgbClr val="000000"/>
                </a:solidFill>
                <a:latin typeface="Stolzl Book" panose="00000500000000000000" pitchFamily="50" charset="-18"/>
              </a:rPr>
              <a:t> za </a:t>
            </a:r>
            <a:r>
              <a:rPr lang="en-US" dirty="0" err="1">
                <a:solidFill>
                  <a:srgbClr val="000000"/>
                </a:solidFill>
                <a:latin typeface="Stolzl Book" panose="00000500000000000000" pitchFamily="50" charset="-18"/>
              </a:rPr>
              <a:t>znanosti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visoko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obrazovanje</a:t>
            </a:r>
            <a:r>
              <a:rPr lang="en-US" dirty="0">
                <a:solidFill>
                  <a:srgbClr val="000000"/>
                </a:solidFill>
                <a:latin typeface="Stolzl Book" panose="00000500000000000000" pitchFamily="50" charset="-18"/>
              </a:rPr>
              <a:t>, AZVO, </a:t>
            </a:r>
            <a:r>
              <a:rPr lang="en-US" dirty="0" err="1">
                <a:solidFill>
                  <a:srgbClr val="000000"/>
                </a:solidFill>
                <a:latin typeface="Stolzl Book" panose="00000500000000000000" pitchFamily="50" charset="-18"/>
              </a:rPr>
              <a:t>kroz</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postupak</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reakreditacije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proglašeni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smo</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najkvalitetnijim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stručnim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studijem</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Hrvatskoj</a:t>
            </a:r>
            <a:r>
              <a:rPr lang="en-US" dirty="0">
                <a:solidFill>
                  <a:srgbClr val="000000"/>
                </a:solidFill>
                <a:latin typeface="Stolzl Book" panose="00000500000000000000" pitchFamily="50" charset="-18"/>
              </a:rPr>
              <a:t>.</a:t>
            </a:r>
            <a:endParaRPr lang="en-US" dirty="0">
              <a:latin typeface="Stolzl Book" panose="00000500000000000000" pitchFamily="50" charset="-18"/>
            </a:endParaRPr>
          </a:p>
        </p:txBody>
      </p:sp>
      <p:sp>
        <p:nvSpPr>
          <p:cNvPr id="7" name="Rectangle 6">
            <a:extLst>
              <a:ext uri="{FF2B5EF4-FFF2-40B4-BE49-F238E27FC236}">
                <a16:creationId xmlns:a16="http://schemas.microsoft.com/office/drawing/2014/main" id="{A0B80DEA-B101-40FD-AB99-00E0E3B0C6ED}"/>
              </a:ext>
            </a:extLst>
          </p:cNvPr>
          <p:cNvSpPr/>
          <p:nvPr/>
        </p:nvSpPr>
        <p:spPr>
          <a:xfrm>
            <a:off x="6459409" y="3894739"/>
            <a:ext cx="5324275" cy="646331"/>
          </a:xfrm>
          <a:prstGeom prst="rect">
            <a:avLst/>
          </a:prstGeom>
        </p:spPr>
        <p:txBody>
          <a:bodyPr wrap="square">
            <a:spAutoFit/>
          </a:bodyPr>
          <a:lstStyle/>
          <a:p>
            <a:r>
              <a:rPr lang="en-US" dirty="0">
                <a:solidFill>
                  <a:srgbClr val="000000"/>
                </a:solidFill>
                <a:latin typeface="Stolzl Bold" panose="00000800000000000000" pitchFamily="50" charset="-18"/>
              </a:rPr>
              <a:t>96% </a:t>
            </a:r>
            <a:r>
              <a:rPr lang="en-US" dirty="0" err="1">
                <a:solidFill>
                  <a:srgbClr val="000000"/>
                </a:solidFill>
                <a:latin typeface="Stolzl Bold" panose="00000800000000000000" pitchFamily="50" charset="-18"/>
              </a:rPr>
              <a:t>naših</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studenata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zaposleni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su</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struci</a:t>
            </a:r>
            <a:r>
              <a:rPr lang="en-US" dirty="0">
                <a:solidFill>
                  <a:srgbClr val="000000"/>
                </a:solidFill>
                <a:latin typeface="Stolzl Bold" panose="00000800000000000000" pitchFamily="50" charset="-18"/>
              </a:rPr>
              <a:t> </a:t>
            </a:r>
            <a:r>
              <a:rPr lang="en-US" dirty="0">
                <a:solidFill>
                  <a:srgbClr val="000000"/>
                </a:solidFill>
                <a:latin typeface="Stolzl Book" panose="00000500000000000000" pitchFamily="50" charset="-18"/>
              </a:rPr>
              <a:t>3 </a:t>
            </a:r>
            <a:r>
              <a:rPr lang="en-US" dirty="0" err="1">
                <a:solidFill>
                  <a:srgbClr val="000000"/>
                </a:solidFill>
                <a:latin typeface="Stolzl Book" panose="00000500000000000000" pitchFamily="50" charset="-18"/>
              </a:rPr>
              <a:t>mjeseca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nakon</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završetka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studija</a:t>
            </a:r>
            <a:endParaRPr lang="en-US" dirty="0">
              <a:latin typeface="Stolzl Book" panose="00000500000000000000" pitchFamily="50" charset="-18"/>
            </a:endParaRPr>
          </a:p>
        </p:txBody>
      </p:sp>
      <p:pic>
        <p:nvPicPr>
          <p:cNvPr id="8" name="Graphic 7">
            <a:extLst>
              <a:ext uri="{FF2B5EF4-FFF2-40B4-BE49-F238E27FC236}">
                <a16:creationId xmlns:a16="http://schemas.microsoft.com/office/drawing/2014/main" id="{2085ACF3-9901-4686-81A7-71E2E65B0A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47" y="1000546"/>
            <a:ext cx="3018779" cy="3919163"/>
          </a:xfrm>
          <a:prstGeom prst="rect">
            <a:avLst/>
          </a:prstGeom>
        </p:spPr>
      </p:pic>
      <p:sp>
        <p:nvSpPr>
          <p:cNvPr id="10" name="Rectangle 9">
            <a:extLst>
              <a:ext uri="{FF2B5EF4-FFF2-40B4-BE49-F238E27FC236}">
                <a16:creationId xmlns:a16="http://schemas.microsoft.com/office/drawing/2014/main" id="{FE5D8A14-B108-4D59-89CF-D482E66959C4}"/>
              </a:ext>
            </a:extLst>
          </p:cNvPr>
          <p:cNvSpPr/>
          <p:nvPr/>
        </p:nvSpPr>
        <p:spPr>
          <a:xfrm>
            <a:off x="4103767" y="1594438"/>
            <a:ext cx="5435199" cy="1200329"/>
          </a:xfrm>
          <a:prstGeom prst="rect">
            <a:avLst/>
          </a:prstGeom>
        </p:spPr>
        <p:txBody>
          <a:bodyPr wrap="square">
            <a:spAutoFit/>
          </a:bodyPr>
          <a:lstStyle/>
          <a:p>
            <a:r>
              <a:rPr lang="hr-HR" sz="3600" dirty="0">
                <a:latin typeface="Stolzl Bold" panose="00000800000000000000" pitchFamily="50" charset="-18"/>
                <a:ea typeface="Calibri" panose="020F0502020204030204" pitchFamily="34" charset="0"/>
              </a:rPr>
              <a:t>Najkvalitetniji</a:t>
            </a:r>
            <a:r>
              <a:rPr lang="hr-HR" sz="3600" dirty="0">
                <a:latin typeface="Stolzl Book" panose="00000500000000000000" pitchFamily="50" charset="-18"/>
                <a:ea typeface="Calibri" panose="020F0502020204030204" pitchFamily="34" charset="0"/>
              </a:rPr>
              <a:t> stručni studij u Hrvatskoj </a:t>
            </a:r>
          </a:p>
        </p:txBody>
      </p:sp>
      <p:sp>
        <p:nvSpPr>
          <p:cNvPr id="12" name="Rectangle 11">
            <a:extLst>
              <a:ext uri="{FF2B5EF4-FFF2-40B4-BE49-F238E27FC236}">
                <a16:creationId xmlns:a16="http://schemas.microsoft.com/office/drawing/2014/main" id="{B1EC3C67-66F9-4079-9508-39D2449E6913}"/>
              </a:ext>
            </a:extLst>
          </p:cNvPr>
          <p:cNvSpPr/>
          <p:nvPr/>
        </p:nvSpPr>
        <p:spPr>
          <a:xfrm>
            <a:off x="2116507" y="4779083"/>
            <a:ext cx="7183377" cy="646331"/>
          </a:xfrm>
          <a:prstGeom prst="rect">
            <a:avLst/>
          </a:prstGeom>
        </p:spPr>
        <p:txBody>
          <a:bodyPr wrap="none">
            <a:spAutoFit/>
          </a:bodyPr>
          <a:lstStyle/>
          <a:p>
            <a:r>
              <a:rPr lang="pl-PL" sz="3600" dirty="0">
                <a:solidFill>
                  <a:srgbClr val="000000"/>
                </a:solidFill>
                <a:latin typeface="Stolzl Bold" panose="00000800000000000000" pitchFamily="50" charset="-18"/>
              </a:rPr>
              <a:t>96% </a:t>
            </a:r>
            <a:r>
              <a:rPr lang="pl-PL" sz="3600" dirty="0">
                <a:solidFill>
                  <a:srgbClr val="000000"/>
                </a:solidFill>
                <a:latin typeface="Stolzl Book" panose="00000500000000000000" pitchFamily="50" charset="-18"/>
              </a:rPr>
              <a:t>uspjeha u zapošljavanju </a:t>
            </a:r>
            <a:endParaRPr lang="en-US" sz="3600" dirty="0">
              <a:latin typeface="Stolzl Book" panose="00000500000000000000" pitchFamily="50" charset="-18"/>
            </a:endParaRPr>
          </a:p>
        </p:txBody>
      </p:sp>
      <p:pic>
        <p:nvPicPr>
          <p:cNvPr id="13" name="Graphic 12">
            <a:extLst>
              <a:ext uri="{FF2B5EF4-FFF2-40B4-BE49-F238E27FC236}">
                <a16:creationId xmlns:a16="http://schemas.microsoft.com/office/drawing/2014/main" id="{3EF8B84C-6709-4A13-B52B-30AB9AF8F7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691558" y="3415139"/>
            <a:ext cx="808883" cy="738665"/>
          </a:xfrm>
          <a:prstGeom prst="rect">
            <a:avLst/>
          </a:prstGeom>
        </p:spPr>
      </p:pic>
    </p:spTree>
    <p:extLst>
      <p:ext uri="{BB962C8B-B14F-4D97-AF65-F5344CB8AC3E}">
        <p14:creationId xmlns:p14="http://schemas.microsoft.com/office/powerpoint/2010/main" val="352453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921-0338-415B-8F34-B8DCEB19E74A}"/>
              </a:ext>
            </a:extLst>
          </p:cNvPr>
          <p:cNvSpPr>
            <a:spLocks noGrp="1"/>
          </p:cNvSpPr>
          <p:nvPr>
            <p:ph type="title"/>
          </p:nvPr>
        </p:nvSpPr>
        <p:spPr/>
        <p:txBody>
          <a:bodyPr/>
          <a:lstStyle/>
          <a:p>
            <a:r>
              <a:rPr lang="hr-HR" dirty="0"/>
              <a:t>Studentska prehrana</a:t>
            </a:r>
          </a:p>
        </p:txBody>
      </p:sp>
      <p:sp>
        <p:nvSpPr>
          <p:cNvPr id="3" name="Content Placeholder 2">
            <a:extLst>
              <a:ext uri="{FF2B5EF4-FFF2-40B4-BE49-F238E27FC236}">
                <a16:creationId xmlns:a16="http://schemas.microsoft.com/office/drawing/2014/main" id="{E357681D-D363-4372-AC7E-FBBDCAB1EC43}"/>
              </a:ext>
            </a:extLst>
          </p:cNvPr>
          <p:cNvSpPr>
            <a:spLocks noGrp="1"/>
          </p:cNvSpPr>
          <p:nvPr>
            <p:ph idx="1"/>
          </p:nvPr>
        </p:nvSpPr>
        <p:spPr/>
        <p:txBody>
          <a:bodyPr/>
          <a:lstStyle/>
          <a:p>
            <a:r>
              <a:rPr lang="hr-HR" dirty="0"/>
              <a:t>U blizini </a:t>
            </a:r>
            <a:r>
              <a:rPr lang="hr-HR" dirty="0" err="1"/>
              <a:t>kampusa</a:t>
            </a:r>
            <a:r>
              <a:rPr lang="hr-HR" dirty="0"/>
              <a:t>, na Tekstilno-tehnološkom fakultetu (Prilaz baruna Filipovića </a:t>
            </a:r>
            <a:r>
              <a:rPr lang="pl-PL" dirty="0"/>
              <a:t>28a), svakim radnim danom od 8 do 14:30 sati otvoren je restoran SC-a</a:t>
            </a:r>
          </a:p>
          <a:p>
            <a:endParaRPr lang="pl-PL" dirty="0"/>
          </a:p>
          <a:p>
            <a:endParaRPr lang="pl-PL" dirty="0"/>
          </a:p>
          <a:p>
            <a:endParaRPr lang="pl-PL" dirty="0"/>
          </a:p>
          <a:p>
            <a:endParaRPr lang="pl-PL" dirty="0"/>
          </a:p>
          <a:p>
            <a:endParaRPr lang="pl-PL" dirty="0"/>
          </a:p>
          <a:p>
            <a:r>
              <a:rPr lang="pl-PL" dirty="0"/>
              <a:t>Restoran je od kampusa udaljena 500 metara</a:t>
            </a:r>
            <a:r>
              <a:rPr lang="hr-HR" dirty="0"/>
              <a:t>.</a:t>
            </a:r>
          </a:p>
        </p:txBody>
      </p:sp>
      <p:pic>
        <p:nvPicPr>
          <p:cNvPr id="4" name="Picture 3">
            <a:extLst>
              <a:ext uri="{FF2B5EF4-FFF2-40B4-BE49-F238E27FC236}">
                <a16:creationId xmlns:a16="http://schemas.microsoft.com/office/drawing/2014/main" id="{40FCB167-76E5-484C-BC26-0DA76AC8540E}"/>
              </a:ext>
            </a:extLst>
          </p:cNvPr>
          <p:cNvPicPr>
            <a:picLocks noChangeAspect="1"/>
          </p:cNvPicPr>
          <p:nvPr/>
        </p:nvPicPr>
        <p:blipFill>
          <a:blip r:embed="rId2"/>
          <a:stretch>
            <a:fillRect/>
          </a:stretch>
        </p:blipFill>
        <p:spPr>
          <a:xfrm>
            <a:off x="6677527" y="2833702"/>
            <a:ext cx="3077578" cy="2595548"/>
          </a:xfrm>
          <a:prstGeom prst="rect">
            <a:avLst/>
          </a:prstGeom>
        </p:spPr>
      </p:pic>
    </p:spTree>
    <p:extLst>
      <p:ext uri="{BB962C8B-B14F-4D97-AF65-F5344CB8AC3E}">
        <p14:creationId xmlns:p14="http://schemas.microsoft.com/office/powerpoint/2010/main" val="56350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1A90A2-00BF-4007-9241-4DCB04571EF6}"/>
              </a:ext>
            </a:extLst>
          </p:cNvPr>
          <p:cNvGraphicFramePr>
            <a:graphicFrameLocks noGrp="1"/>
          </p:cNvGraphicFramePr>
          <p:nvPr>
            <p:ph idx="1"/>
            <p:extLst>
              <p:ext uri="{D42A27DB-BD31-4B8C-83A1-F6EECF244321}">
                <p14:modId xmlns:p14="http://schemas.microsoft.com/office/powerpoint/2010/main" val="3019615137"/>
              </p:ext>
            </p:extLst>
          </p:nvPr>
        </p:nvGraphicFramePr>
        <p:xfrm>
          <a:off x="108285" y="1766630"/>
          <a:ext cx="11995483" cy="3571240"/>
        </p:xfrm>
        <a:graphic>
          <a:graphicData uri="http://schemas.openxmlformats.org/drawingml/2006/table">
            <a:tbl>
              <a:tblPr firstRow="1" bandRow="1">
                <a:tableStyleId>{0660B408-B3CF-4A94-85FC-2B1E0A45F4A2}</a:tableStyleId>
              </a:tblPr>
              <a:tblGrid>
                <a:gridCol w="1287378">
                  <a:extLst>
                    <a:ext uri="{9D8B030D-6E8A-4147-A177-3AD203B41FA5}">
                      <a16:colId xmlns:a16="http://schemas.microsoft.com/office/drawing/2014/main" val="2584516900"/>
                    </a:ext>
                  </a:extLst>
                </a:gridCol>
                <a:gridCol w="649705">
                  <a:extLst>
                    <a:ext uri="{9D8B030D-6E8A-4147-A177-3AD203B41FA5}">
                      <a16:colId xmlns:a16="http://schemas.microsoft.com/office/drawing/2014/main" val="3715632055"/>
                    </a:ext>
                  </a:extLst>
                </a:gridCol>
                <a:gridCol w="1117600">
                  <a:extLst>
                    <a:ext uri="{9D8B030D-6E8A-4147-A177-3AD203B41FA5}">
                      <a16:colId xmlns:a16="http://schemas.microsoft.com/office/drawing/2014/main" val="139788018"/>
                    </a:ext>
                  </a:extLst>
                </a:gridCol>
                <a:gridCol w="1117600">
                  <a:extLst>
                    <a:ext uri="{9D8B030D-6E8A-4147-A177-3AD203B41FA5}">
                      <a16:colId xmlns:a16="http://schemas.microsoft.com/office/drawing/2014/main" val="4213606064"/>
                    </a:ext>
                  </a:extLst>
                </a:gridCol>
                <a:gridCol w="1117600">
                  <a:extLst>
                    <a:ext uri="{9D8B030D-6E8A-4147-A177-3AD203B41FA5}">
                      <a16:colId xmlns:a16="http://schemas.microsoft.com/office/drawing/2014/main" val="3046080796"/>
                    </a:ext>
                  </a:extLst>
                </a:gridCol>
                <a:gridCol w="1117600">
                  <a:extLst>
                    <a:ext uri="{9D8B030D-6E8A-4147-A177-3AD203B41FA5}">
                      <a16:colId xmlns:a16="http://schemas.microsoft.com/office/drawing/2014/main" val="1639252830"/>
                    </a:ext>
                  </a:extLst>
                </a:gridCol>
                <a:gridCol w="1117600">
                  <a:extLst>
                    <a:ext uri="{9D8B030D-6E8A-4147-A177-3AD203B41FA5}">
                      <a16:colId xmlns:a16="http://schemas.microsoft.com/office/drawing/2014/main" val="616931332"/>
                    </a:ext>
                  </a:extLst>
                </a:gridCol>
                <a:gridCol w="1117600">
                  <a:extLst>
                    <a:ext uri="{9D8B030D-6E8A-4147-A177-3AD203B41FA5}">
                      <a16:colId xmlns:a16="http://schemas.microsoft.com/office/drawing/2014/main" val="4069078374"/>
                    </a:ext>
                  </a:extLst>
                </a:gridCol>
                <a:gridCol w="1117600">
                  <a:extLst>
                    <a:ext uri="{9D8B030D-6E8A-4147-A177-3AD203B41FA5}">
                      <a16:colId xmlns:a16="http://schemas.microsoft.com/office/drawing/2014/main" val="2955510489"/>
                    </a:ext>
                  </a:extLst>
                </a:gridCol>
                <a:gridCol w="1117600">
                  <a:extLst>
                    <a:ext uri="{9D8B030D-6E8A-4147-A177-3AD203B41FA5}">
                      <a16:colId xmlns:a16="http://schemas.microsoft.com/office/drawing/2014/main" val="661046998"/>
                    </a:ext>
                  </a:extLst>
                </a:gridCol>
                <a:gridCol w="1117600">
                  <a:extLst>
                    <a:ext uri="{9D8B030D-6E8A-4147-A177-3AD203B41FA5}">
                      <a16:colId xmlns:a16="http://schemas.microsoft.com/office/drawing/2014/main" val="1336013780"/>
                    </a:ext>
                  </a:extLst>
                </a:gridCol>
              </a:tblGrid>
              <a:tr h="370840">
                <a:tc>
                  <a:txBody>
                    <a:bodyPr/>
                    <a:lstStyle/>
                    <a:p>
                      <a:r>
                        <a:rPr lang="hr-HR" sz="1600" dirty="0"/>
                        <a:t>aktivnosti</a:t>
                      </a:r>
                    </a:p>
                  </a:txBody>
                  <a:tcPr/>
                </a:tc>
                <a:tc>
                  <a:txBody>
                    <a:bodyPr/>
                    <a:lstStyle/>
                    <a:p>
                      <a:r>
                        <a:rPr lang="hr-HR" sz="1600" dirty="0"/>
                        <a:t>rujan</a:t>
                      </a:r>
                    </a:p>
                  </a:txBody>
                  <a:tcPr/>
                </a:tc>
                <a:tc>
                  <a:txBody>
                    <a:bodyPr/>
                    <a:lstStyle/>
                    <a:p>
                      <a:r>
                        <a:rPr lang="hr-HR" sz="1600" dirty="0"/>
                        <a:t>listopad</a:t>
                      </a:r>
                    </a:p>
                  </a:txBody>
                  <a:tcPr/>
                </a:tc>
                <a:tc>
                  <a:txBody>
                    <a:bodyPr/>
                    <a:lstStyle/>
                    <a:p>
                      <a:r>
                        <a:rPr lang="hr-HR" sz="1600" dirty="0"/>
                        <a:t>studeni</a:t>
                      </a:r>
                    </a:p>
                  </a:txBody>
                  <a:tcPr/>
                </a:tc>
                <a:tc>
                  <a:txBody>
                    <a:bodyPr/>
                    <a:lstStyle/>
                    <a:p>
                      <a:r>
                        <a:rPr lang="hr-HR" sz="1600" dirty="0"/>
                        <a:t>prosinac</a:t>
                      </a:r>
                    </a:p>
                  </a:txBody>
                  <a:tcPr/>
                </a:tc>
                <a:tc>
                  <a:txBody>
                    <a:bodyPr/>
                    <a:lstStyle/>
                    <a:p>
                      <a:r>
                        <a:rPr lang="hr-HR" sz="1600" dirty="0"/>
                        <a:t>siječanj</a:t>
                      </a:r>
                    </a:p>
                  </a:txBody>
                  <a:tcPr/>
                </a:tc>
                <a:tc>
                  <a:txBody>
                    <a:bodyPr/>
                    <a:lstStyle/>
                    <a:p>
                      <a:r>
                        <a:rPr lang="hr-HR" sz="1600" dirty="0"/>
                        <a:t>veljača</a:t>
                      </a:r>
                    </a:p>
                  </a:txBody>
                  <a:tcPr/>
                </a:tc>
                <a:tc>
                  <a:txBody>
                    <a:bodyPr/>
                    <a:lstStyle/>
                    <a:p>
                      <a:r>
                        <a:rPr lang="hr-HR" sz="1600" dirty="0"/>
                        <a:t>ožujak</a:t>
                      </a:r>
                    </a:p>
                  </a:txBody>
                  <a:tcPr/>
                </a:tc>
                <a:tc>
                  <a:txBody>
                    <a:bodyPr/>
                    <a:lstStyle/>
                    <a:p>
                      <a:r>
                        <a:rPr lang="hr-HR" sz="1600" dirty="0"/>
                        <a:t>travanj</a:t>
                      </a:r>
                    </a:p>
                  </a:txBody>
                  <a:tcPr/>
                </a:tc>
                <a:tc>
                  <a:txBody>
                    <a:bodyPr/>
                    <a:lstStyle/>
                    <a:p>
                      <a:r>
                        <a:rPr lang="hr-HR" sz="1600" dirty="0"/>
                        <a:t>svibanj</a:t>
                      </a:r>
                    </a:p>
                  </a:txBody>
                  <a:tcPr/>
                </a:tc>
                <a:tc>
                  <a:txBody>
                    <a:bodyPr/>
                    <a:lstStyle/>
                    <a:p>
                      <a:r>
                        <a:rPr lang="hr-HR" sz="1600" dirty="0"/>
                        <a:t>lipanj</a:t>
                      </a:r>
                    </a:p>
                  </a:txBody>
                  <a:tcPr/>
                </a:tc>
                <a:extLst>
                  <a:ext uri="{0D108BD9-81ED-4DB2-BD59-A6C34878D82A}">
                    <a16:rowId xmlns:a16="http://schemas.microsoft.com/office/drawing/2014/main" val="3300005581"/>
                  </a:ext>
                </a:extLst>
              </a:tr>
              <a:tr h="370840">
                <a:tc>
                  <a:txBody>
                    <a:bodyPr/>
                    <a:lstStyle/>
                    <a:p>
                      <a:r>
                        <a:rPr lang="hr-HR" sz="1600" dirty="0"/>
                        <a:t>Radionice s mentorom</a:t>
                      </a:r>
                    </a:p>
                  </a:txBody>
                  <a:tcPr/>
                </a:tc>
                <a:tc rowSpan="3">
                  <a:txBody>
                    <a:bodyPr/>
                    <a:lstStyle/>
                    <a:p>
                      <a:pPr algn="ctr"/>
                      <a:r>
                        <a:rPr lang="hr-HR" sz="1600" b="1" dirty="0" err="1"/>
                        <a:t>Welcome</a:t>
                      </a:r>
                      <a:r>
                        <a:rPr lang="hr-HR" sz="1600" b="1" dirty="0"/>
                        <a:t> </a:t>
                      </a:r>
                      <a:r>
                        <a:rPr lang="hr-HR" sz="1600" b="1" dirty="0" err="1"/>
                        <a:t>day</a:t>
                      </a:r>
                      <a:endParaRPr lang="hr-HR" sz="1600" b="1" dirty="0"/>
                    </a:p>
                  </a:txBody>
                  <a:tcPr vert="vert270" anchor="ctr"/>
                </a:tc>
                <a:tc>
                  <a:txBody>
                    <a:bodyPr/>
                    <a:lstStyle/>
                    <a:p>
                      <a:endParaRPr lang="hr-H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dirty="0"/>
                        <a:t>Prva radionica s mentorom</a:t>
                      </a:r>
                    </a:p>
                  </a:txBody>
                  <a:tcPr/>
                </a:tc>
                <a:tc>
                  <a:txBody>
                    <a:bodyPr/>
                    <a:lstStyle/>
                    <a:p>
                      <a:endParaRPr lang="hr-H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dirty="0"/>
                        <a:t>Druga radionica s mentorom</a:t>
                      </a:r>
                    </a:p>
                  </a:txBody>
                  <a:tcPr/>
                </a:tc>
                <a:tc>
                  <a:txBody>
                    <a:bodyPr/>
                    <a:lstStyle/>
                    <a:p>
                      <a:endParaRPr lang="hr-HR" sz="1600" dirty="0"/>
                    </a:p>
                  </a:txBody>
                  <a:tcPr/>
                </a:tc>
                <a:tc>
                  <a:txBody>
                    <a:bodyPr/>
                    <a:lstStyle/>
                    <a:p>
                      <a:r>
                        <a:rPr lang="hr-HR" sz="1600" dirty="0"/>
                        <a:t>Treća radionica s mentorom</a:t>
                      </a:r>
                    </a:p>
                  </a:txBody>
                  <a:tcPr/>
                </a:tc>
                <a:tc>
                  <a:txBody>
                    <a:bodyPr/>
                    <a:lstStyle/>
                    <a:p>
                      <a:endParaRPr lang="hr-HR" sz="1600" dirty="0"/>
                    </a:p>
                  </a:txBody>
                  <a:tcPr/>
                </a:tc>
                <a:tc>
                  <a:txBody>
                    <a:bodyPr/>
                    <a:lstStyle/>
                    <a:p>
                      <a:r>
                        <a:rPr lang="hr-HR" sz="1600" dirty="0"/>
                        <a:t>Četvrta radionica s mentorom</a:t>
                      </a:r>
                    </a:p>
                  </a:txBody>
                  <a:tcPr/>
                </a:tc>
                <a:tc>
                  <a:txBody>
                    <a:bodyPr/>
                    <a:lstStyle/>
                    <a:p>
                      <a:endParaRPr lang="hr-HR" sz="1600"/>
                    </a:p>
                  </a:txBody>
                  <a:tcPr/>
                </a:tc>
                <a:extLst>
                  <a:ext uri="{0D108BD9-81ED-4DB2-BD59-A6C34878D82A}">
                    <a16:rowId xmlns:a16="http://schemas.microsoft.com/office/drawing/2014/main" val="3644911087"/>
                  </a:ext>
                </a:extLst>
              </a:tr>
              <a:tr h="370840">
                <a:tc>
                  <a:txBody>
                    <a:bodyPr/>
                    <a:lstStyle/>
                    <a:p>
                      <a:r>
                        <a:rPr lang="hr-HR" sz="1600" dirty="0"/>
                        <a:t>Mjesečni </a:t>
                      </a:r>
                      <a:r>
                        <a:rPr lang="hr-HR" sz="1600" dirty="0" err="1"/>
                        <a:t>check-in</a:t>
                      </a:r>
                      <a:r>
                        <a:rPr lang="hr-HR" sz="1600" dirty="0"/>
                        <a:t> s mentorom (mail i/ili telefonski)</a:t>
                      </a:r>
                    </a:p>
                  </a:txBody>
                  <a:tcPr/>
                </a:tc>
                <a:tc vMerge="1">
                  <a:txBody>
                    <a:bodyPr/>
                    <a:lstStyle/>
                    <a:p>
                      <a:endParaRPr lang="hr-HR" dirty="0"/>
                    </a:p>
                  </a:txBody>
                  <a:tcPr/>
                </a:tc>
                <a:tc>
                  <a:txBody>
                    <a:bodyPr/>
                    <a:lstStyle/>
                    <a:p>
                      <a:pPr algn="ct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sym typeface="Wingdings 2" panose="05020102010507070707" pitchFamily="18" charset="2"/>
                        </a:rPr>
                        <a:t></a:t>
                      </a:r>
                      <a:endParaRPr lang="hr-HR" sz="1600" dirty="0"/>
                    </a:p>
                  </a:txBody>
                  <a:tcPr anchor="ctr"/>
                </a:tc>
                <a:extLst>
                  <a:ext uri="{0D108BD9-81ED-4DB2-BD59-A6C34878D82A}">
                    <a16:rowId xmlns:a16="http://schemas.microsoft.com/office/drawing/2014/main" val="793273875"/>
                  </a:ext>
                </a:extLst>
              </a:tr>
              <a:tr h="370840">
                <a:tc>
                  <a:txBody>
                    <a:bodyPr/>
                    <a:lstStyle/>
                    <a:p>
                      <a:r>
                        <a:rPr lang="hr-HR" sz="1400" dirty="0"/>
                        <a:t>Radionice</a:t>
                      </a:r>
                      <a:r>
                        <a:rPr lang="hr-HR" sz="1600" dirty="0"/>
                        <a:t> sa </a:t>
                      </a:r>
                      <a:r>
                        <a:rPr lang="hr-HR" sz="1600" dirty="0" err="1"/>
                        <a:t>specijalizi</a:t>
                      </a:r>
                      <a:r>
                        <a:rPr lang="hr-HR" sz="1600" dirty="0"/>
                        <a:t>-ranim stručnjacima</a:t>
                      </a:r>
                    </a:p>
                  </a:txBody>
                  <a:tcPr/>
                </a:tc>
                <a:tc vMerge="1">
                  <a:txBody>
                    <a:bodyPr/>
                    <a:lstStyle/>
                    <a:p>
                      <a:endParaRPr lang="hr-HR" dirty="0"/>
                    </a:p>
                  </a:txBody>
                  <a:tcPr/>
                </a:tc>
                <a:tc>
                  <a:txBody>
                    <a:bodyPr/>
                    <a:lstStyle/>
                    <a:p>
                      <a:endParaRPr lang="hr-HR" sz="1600" dirty="0"/>
                    </a:p>
                  </a:txBody>
                  <a:tcPr/>
                </a:tc>
                <a:tc>
                  <a:txBody>
                    <a:bodyPr/>
                    <a:lstStyle/>
                    <a:p>
                      <a:endParaRPr lang="hr-HR" sz="1600" dirty="0"/>
                    </a:p>
                  </a:txBody>
                  <a:tcPr/>
                </a:tc>
                <a:tc>
                  <a:txBody>
                    <a:bodyPr/>
                    <a:lstStyle/>
                    <a:p>
                      <a:endParaRPr lang="hr-HR" sz="1600" dirty="0"/>
                    </a:p>
                  </a:txBody>
                  <a:tcPr/>
                </a:tc>
                <a:tc>
                  <a:txBody>
                    <a:bodyPr/>
                    <a:lstStyle/>
                    <a:p>
                      <a:endParaRPr lang="hr-HR" sz="1600" dirty="0"/>
                    </a:p>
                  </a:txBody>
                  <a:tcPr/>
                </a:tc>
                <a:tc>
                  <a:txBody>
                    <a:bodyPr/>
                    <a:lstStyle/>
                    <a:p>
                      <a:endParaRPr lang="hr-H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dirty="0"/>
                        <a:t>Radionica: Kako učiti - metode</a:t>
                      </a:r>
                    </a:p>
                    <a:p>
                      <a:endParaRPr lang="hr-HR" sz="1600" dirty="0"/>
                    </a:p>
                  </a:txBody>
                  <a:tcPr/>
                </a:tc>
                <a:tc>
                  <a:txBody>
                    <a:bodyPr/>
                    <a:lstStyle/>
                    <a:p>
                      <a:r>
                        <a:rPr lang="hr-HR" sz="1600" dirty="0"/>
                        <a:t>Radionica: Upravlja-nje vremenom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dirty="0"/>
                        <a:t>Radionica: </a:t>
                      </a:r>
                      <a:r>
                        <a:rPr lang="hr-HR" sz="1600" dirty="0" err="1"/>
                        <a:t>komunika-cijske</a:t>
                      </a:r>
                      <a:r>
                        <a:rPr lang="hr-HR" sz="1600" dirty="0"/>
                        <a:t> vještine</a:t>
                      </a:r>
                    </a:p>
                  </a:txBody>
                  <a:tcPr/>
                </a:tc>
                <a:tc>
                  <a:txBody>
                    <a:bodyPr/>
                    <a:lstStyle/>
                    <a:p>
                      <a:endParaRPr lang="hr-HR" sz="1600" dirty="0"/>
                    </a:p>
                  </a:txBody>
                  <a:tcPr/>
                </a:tc>
                <a:extLst>
                  <a:ext uri="{0D108BD9-81ED-4DB2-BD59-A6C34878D82A}">
                    <a16:rowId xmlns:a16="http://schemas.microsoft.com/office/drawing/2014/main" val="2114827107"/>
                  </a:ext>
                </a:extLst>
              </a:tr>
            </a:tbl>
          </a:graphicData>
        </a:graphic>
      </p:graphicFrame>
      <p:pic>
        <p:nvPicPr>
          <p:cNvPr id="5" name="Graphic 4">
            <a:extLst>
              <a:ext uri="{FF2B5EF4-FFF2-40B4-BE49-F238E27FC236}">
                <a16:creationId xmlns:a16="http://schemas.microsoft.com/office/drawing/2014/main" id="{C0B27357-1122-480A-9F8A-0905579C4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571" y="52223"/>
            <a:ext cx="8862128" cy="1371217"/>
          </a:xfrm>
          <a:prstGeom prst="rect">
            <a:avLst/>
          </a:prstGeom>
        </p:spPr>
      </p:pic>
      <p:sp>
        <p:nvSpPr>
          <p:cNvPr id="6" name="Title 1">
            <a:extLst>
              <a:ext uri="{FF2B5EF4-FFF2-40B4-BE49-F238E27FC236}">
                <a16:creationId xmlns:a16="http://schemas.microsoft.com/office/drawing/2014/main" id="{8404A173-B20A-44A6-9E64-D6C0DABBF7BA}"/>
              </a:ext>
            </a:extLst>
          </p:cNvPr>
          <p:cNvSpPr>
            <a:spLocks noGrp="1"/>
          </p:cNvSpPr>
          <p:nvPr>
            <p:ph type="title"/>
          </p:nvPr>
        </p:nvSpPr>
        <p:spPr>
          <a:xfrm>
            <a:off x="706530" y="395413"/>
            <a:ext cx="8058374" cy="570790"/>
          </a:xfrm>
        </p:spPr>
        <p:txBody>
          <a:bodyPr/>
          <a:lstStyle/>
          <a:p>
            <a:r>
              <a:rPr lang="hr-HR" sz="3600" b="0" dirty="0">
                <a:latin typeface="Stolzl Book" panose="00000500000000000000" pitchFamily="50" charset="-18"/>
              </a:rPr>
              <a:t>Plan rada mentorskih radionica</a:t>
            </a:r>
          </a:p>
        </p:txBody>
      </p:sp>
    </p:spTree>
    <p:extLst>
      <p:ext uri="{BB962C8B-B14F-4D97-AF65-F5344CB8AC3E}">
        <p14:creationId xmlns:p14="http://schemas.microsoft.com/office/powerpoint/2010/main" val="260688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4EDDC6E-BE58-40DE-9562-A7AAD3EBE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571" y="365125"/>
            <a:ext cx="7506662" cy="1371217"/>
          </a:xfrm>
          <a:prstGeom prst="rect">
            <a:avLst/>
          </a:prstGeom>
        </p:spPr>
      </p:pic>
      <p:sp>
        <p:nvSpPr>
          <p:cNvPr id="2" name="Title 1">
            <a:extLst>
              <a:ext uri="{FF2B5EF4-FFF2-40B4-BE49-F238E27FC236}">
                <a16:creationId xmlns:a16="http://schemas.microsoft.com/office/drawing/2014/main" id="{DA4A3F34-2C5D-4248-8B1F-88E10A5A4914}"/>
              </a:ext>
            </a:extLst>
          </p:cNvPr>
          <p:cNvSpPr>
            <a:spLocks noGrp="1"/>
          </p:cNvSpPr>
          <p:nvPr>
            <p:ph type="title"/>
          </p:nvPr>
        </p:nvSpPr>
        <p:spPr>
          <a:xfrm>
            <a:off x="666077" y="666656"/>
            <a:ext cx="6745941" cy="603063"/>
          </a:xfrm>
        </p:spPr>
        <p:txBody>
          <a:bodyPr/>
          <a:lstStyle/>
          <a:p>
            <a:r>
              <a:rPr lang="hr-HR" sz="3600" b="0" dirty="0">
                <a:latin typeface="Stolzl Book" panose="00000500000000000000" pitchFamily="50" charset="-18"/>
              </a:rPr>
              <a:t>Kome se možete obratiti…</a:t>
            </a:r>
          </a:p>
        </p:txBody>
      </p:sp>
      <p:sp>
        <p:nvSpPr>
          <p:cNvPr id="3" name="Content Placeholder 2">
            <a:extLst>
              <a:ext uri="{FF2B5EF4-FFF2-40B4-BE49-F238E27FC236}">
                <a16:creationId xmlns:a16="http://schemas.microsoft.com/office/drawing/2014/main" id="{8A83BFDD-B2EB-4D83-A934-7DC3CBD8853F}"/>
              </a:ext>
            </a:extLst>
          </p:cNvPr>
          <p:cNvSpPr>
            <a:spLocks noGrp="1"/>
          </p:cNvSpPr>
          <p:nvPr>
            <p:ph idx="1"/>
          </p:nvPr>
        </p:nvSpPr>
        <p:spPr>
          <a:xfrm>
            <a:off x="666077" y="1833208"/>
            <a:ext cx="10515600" cy="2803338"/>
          </a:xfrm>
        </p:spPr>
        <p:txBody>
          <a:bodyPr/>
          <a:lstStyle/>
          <a:p>
            <a:r>
              <a:rPr lang="hr-HR" dirty="0">
                <a:latin typeface="Stolzl Book" panose="00000500000000000000" pitchFamily="50" charset="-18"/>
              </a:rPr>
              <a:t>Za pitanja vezano uz predmet: nositelj kolegija</a:t>
            </a:r>
          </a:p>
          <a:p>
            <a:r>
              <a:rPr lang="hr-HR" dirty="0">
                <a:latin typeface="Stolzl Book" panose="00000500000000000000" pitchFamily="50" charset="-18"/>
              </a:rPr>
              <a:t>Mentor: Silvio Papić </a:t>
            </a:r>
            <a:r>
              <a:rPr lang="hr-HR" dirty="0">
                <a:latin typeface="Stolzl Book" panose="00000500000000000000" pitchFamily="50" charset="-18"/>
                <a:hlinkClick r:id="rId5"/>
              </a:rPr>
              <a:t>silvio.papic@algebra.hr</a:t>
            </a:r>
            <a:r>
              <a:rPr lang="hr-HR" dirty="0">
                <a:latin typeface="Stolzl Book" panose="00000500000000000000" pitchFamily="50" charset="-18"/>
              </a:rPr>
              <a:t> </a:t>
            </a:r>
          </a:p>
          <a:p>
            <a:r>
              <a:rPr lang="hr-HR" dirty="0">
                <a:latin typeface="Stolzl Book" panose="00000500000000000000" pitchFamily="50" charset="-18"/>
              </a:rPr>
              <a:t>Studentska referada: </a:t>
            </a:r>
            <a:r>
              <a:rPr lang="hr-HR" dirty="0">
                <a:latin typeface="Stolzl Book" panose="00000500000000000000" pitchFamily="50" charset="-18"/>
                <a:hlinkClick r:id="rId6"/>
              </a:rPr>
              <a:t>studentska.referada@algebra.hr</a:t>
            </a:r>
            <a:r>
              <a:rPr lang="hr-HR" dirty="0">
                <a:latin typeface="Stolzl Book" panose="00000500000000000000" pitchFamily="50" charset="-18"/>
              </a:rPr>
              <a:t> </a:t>
            </a:r>
          </a:p>
        </p:txBody>
      </p:sp>
    </p:spTree>
    <p:extLst>
      <p:ext uri="{BB962C8B-B14F-4D97-AF65-F5344CB8AC3E}">
        <p14:creationId xmlns:p14="http://schemas.microsoft.com/office/powerpoint/2010/main" val="53641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0662" y="1460183"/>
            <a:ext cx="5170713" cy="1680429"/>
          </a:xfrm>
          <a:prstGeom prst="rect">
            <a:avLst/>
          </a:prstGeom>
        </p:spPr>
        <p:txBody>
          <a:bodyPr/>
          <a:lstStyle/>
          <a:p>
            <a:pPr algn="r"/>
            <a:r>
              <a:rPr lang="en-US" b="0" dirty="0" err="1">
                <a:solidFill>
                  <a:schemeClr val="bg1"/>
                </a:solidFill>
                <a:latin typeface="Stolzl Bold" panose="00000800000000000000" pitchFamily="50" charset="-18"/>
              </a:rPr>
              <a:t>Hvala</a:t>
            </a:r>
            <a:r>
              <a:rPr lang="en-US" b="0" dirty="0">
                <a:solidFill>
                  <a:schemeClr val="bg1"/>
                </a:solidFill>
                <a:latin typeface="Stolzl Bold" panose="00000800000000000000" pitchFamily="50" charset="-18"/>
              </a:rPr>
              <a:t> </a:t>
            </a:r>
            <a:r>
              <a:rPr lang="en-US" b="0" dirty="0" err="1">
                <a:solidFill>
                  <a:schemeClr val="bg1"/>
                </a:solidFill>
                <a:latin typeface="Stolzl Bold" panose="00000800000000000000" pitchFamily="50" charset="-18"/>
              </a:rPr>
              <a:t>na</a:t>
            </a:r>
            <a:r>
              <a:rPr lang="en-US" b="0" dirty="0">
                <a:solidFill>
                  <a:schemeClr val="bg1"/>
                </a:solidFill>
                <a:latin typeface="Stolzl Bold" panose="00000800000000000000" pitchFamily="50" charset="-18"/>
              </a:rPr>
              <a:t> </a:t>
            </a:r>
            <a:r>
              <a:rPr lang="en-US" b="0" dirty="0" err="1">
                <a:solidFill>
                  <a:schemeClr val="bg1"/>
                </a:solidFill>
                <a:latin typeface="Stolzl Bold" panose="00000800000000000000" pitchFamily="50" charset="-18"/>
              </a:rPr>
              <a:t>pažnji</a:t>
            </a:r>
            <a:r>
              <a:rPr lang="en-US" b="0" dirty="0">
                <a:solidFill>
                  <a:schemeClr val="bg1"/>
                </a:solidFill>
                <a:latin typeface="Stolzl Bold" panose="00000800000000000000" pitchFamily="50" charset="-18"/>
              </a:rPr>
              <a:t>!</a:t>
            </a:r>
          </a:p>
        </p:txBody>
      </p:sp>
    </p:spTree>
    <p:extLst>
      <p:ext uri="{BB962C8B-B14F-4D97-AF65-F5344CB8AC3E}">
        <p14:creationId xmlns:p14="http://schemas.microsoft.com/office/powerpoint/2010/main" val="335293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62F691A-DF8D-42C9-B2A2-C87FD9843D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9246" y="645185"/>
            <a:ext cx="5286257" cy="5386811"/>
          </a:xfrm>
          <a:prstGeom prst="rect">
            <a:avLst/>
          </a:prstGeom>
        </p:spPr>
      </p:pic>
      <p:pic>
        <p:nvPicPr>
          <p:cNvPr id="6" name="Picture 5">
            <a:extLst>
              <a:ext uri="{FF2B5EF4-FFF2-40B4-BE49-F238E27FC236}">
                <a16:creationId xmlns:a16="http://schemas.microsoft.com/office/drawing/2014/main" id="{6A2DCCC3-24A2-4B3A-969B-563813716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078" y="1194175"/>
            <a:ext cx="5112979" cy="966666"/>
          </a:xfrm>
          <a:prstGeom prst="rect">
            <a:avLst/>
          </a:prstGeom>
        </p:spPr>
      </p:pic>
      <p:sp>
        <p:nvSpPr>
          <p:cNvPr id="12" name="Title 8">
            <a:extLst>
              <a:ext uri="{FF2B5EF4-FFF2-40B4-BE49-F238E27FC236}">
                <a16:creationId xmlns:a16="http://schemas.microsoft.com/office/drawing/2014/main" id="{06B5FDF6-0FFD-4CE5-BD46-5327C33BC212}"/>
              </a:ext>
            </a:extLst>
          </p:cNvPr>
          <p:cNvSpPr>
            <a:spLocks noGrp="1"/>
          </p:cNvSpPr>
          <p:nvPr>
            <p:ph type="title"/>
          </p:nvPr>
        </p:nvSpPr>
        <p:spPr>
          <a:xfrm>
            <a:off x="2818755" y="1362474"/>
            <a:ext cx="4998018" cy="1325563"/>
          </a:xfrm>
        </p:spPr>
        <p:txBody>
          <a:bodyPr>
            <a:normAutofit/>
          </a:bodyPr>
          <a:lstStyle/>
          <a:p>
            <a:r>
              <a:rPr lang="hr-HR" sz="3600" b="0" dirty="0">
                <a:latin typeface="Stolzl Book" panose="00000500000000000000" pitchFamily="50" charset="-18"/>
              </a:rPr>
              <a:t>ZLATNO PRAVILO 1</a:t>
            </a:r>
          </a:p>
        </p:txBody>
      </p:sp>
      <p:pic>
        <p:nvPicPr>
          <p:cNvPr id="23" name="Graphic 22">
            <a:extLst>
              <a:ext uri="{FF2B5EF4-FFF2-40B4-BE49-F238E27FC236}">
                <a16:creationId xmlns:a16="http://schemas.microsoft.com/office/drawing/2014/main" id="{02F4BAF1-4C27-4827-835E-8BF3080C46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035" y="1675271"/>
            <a:ext cx="6406335" cy="2508978"/>
          </a:xfrm>
          <a:prstGeom prst="rect">
            <a:avLst/>
          </a:prstGeom>
        </p:spPr>
      </p:pic>
      <p:pic>
        <p:nvPicPr>
          <p:cNvPr id="24" name="Graphic 23">
            <a:extLst>
              <a:ext uri="{FF2B5EF4-FFF2-40B4-BE49-F238E27FC236}">
                <a16:creationId xmlns:a16="http://schemas.microsoft.com/office/drawing/2014/main" id="{4AADCB71-A7AA-4DCE-80C3-110474AE01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990170" y="4109935"/>
            <a:ext cx="808883" cy="738665"/>
          </a:xfrm>
          <a:prstGeom prst="rect">
            <a:avLst/>
          </a:prstGeom>
        </p:spPr>
      </p:pic>
      <p:sp>
        <p:nvSpPr>
          <p:cNvPr id="15" name="Rectangle 14">
            <a:extLst>
              <a:ext uri="{FF2B5EF4-FFF2-40B4-BE49-F238E27FC236}">
                <a16:creationId xmlns:a16="http://schemas.microsoft.com/office/drawing/2014/main" id="{B866B742-D3A8-4B65-9A97-289430F27E94}"/>
              </a:ext>
            </a:extLst>
          </p:cNvPr>
          <p:cNvSpPr/>
          <p:nvPr/>
        </p:nvSpPr>
        <p:spPr>
          <a:xfrm>
            <a:off x="1109710" y="2134748"/>
            <a:ext cx="5542004" cy="1200329"/>
          </a:xfrm>
          <a:prstGeom prst="rect">
            <a:avLst/>
          </a:prstGeom>
        </p:spPr>
        <p:txBody>
          <a:bodyPr wrap="square">
            <a:spAutoFit/>
          </a:bodyPr>
          <a:lstStyle/>
          <a:p>
            <a:r>
              <a:rPr lang="en-US" dirty="0" err="1">
                <a:solidFill>
                  <a:srgbClr val="000000"/>
                </a:solidFill>
                <a:latin typeface="Stolzl Book" panose="00000500000000000000" pitchFamily="50" charset="-18"/>
              </a:rPr>
              <a:t>Dolaznost</a:t>
            </a:r>
            <a:r>
              <a:rPr lang="en-US" dirty="0">
                <a:solidFill>
                  <a:srgbClr val="000000"/>
                </a:solidFill>
                <a:latin typeface="Stolzl Book" panose="00000500000000000000" pitchFamily="50" charset="-18"/>
              </a:rPr>
              <a:t> se </a:t>
            </a:r>
            <a:r>
              <a:rPr lang="en-US" dirty="0" err="1">
                <a:solidFill>
                  <a:srgbClr val="000000"/>
                </a:solidFill>
                <a:latin typeface="Stolzl Book" panose="00000500000000000000" pitchFamily="50" charset="-18"/>
              </a:rPr>
              <a:t>kod</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nas</a:t>
            </a:r>
            <a:r>
              <a:rPr lang="en-US" dirty="0">
                <a:solidFill>
                  <a:srgbClr val="000000"/>
                </a:solidFill>
                <a:latin typeface="Stolzl Book" panose="00000500000000000000" pitchFamily="50" charset="-18"/>
              </a:rPr>
              <a:t> ne </a:t>
            </a:r>
            <a:r>
              <a:rPr lang="en-US" dirty="0" err="1">
                <a:solidFill>
                  <a:srgbClr val="000000"/>
                </a:solidFill>
                <a:latin typeface="Stolzl Book" panose="00000500000000000000" pitchFamily="50" charset="-18"/>
              </a:rPr>
              <a:t>može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užicati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Jedino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što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možeš</a:t>
            </a:r>
            <a:r>
              <a:rPr lang="en-US" dirty="0">
                <a:solidFill>
                  <a:srgbClr val="000000"/>
                </a:solidFill>
                <a:latin typeface="Stolzl Book" panose="00000500000000000000" pitchFamily="50" charset="-18"/>
              </a:rPr>
              <a:t> je </a:t>
            </a:r>
            <a:r>
              <a:rPr lang="en-US" dirty="0" err="1">
                <a:solidFill>
                  <a:srgbClr val="000000"/>
                </a:solidFill>
                <a:latin typeface="Stolzl Book" panose="00000500000000000000" pitchFamily="50" charset="-18"/>
              </a:rPr>
              <a:t>doći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50% </a:t>
            </a:r>
            <a:r>
              <a:rPr lang="en-US" dirty="0" err="1">
                <a:solidFill>
                  <a:srgbClr val="000000"/>
                </a:solidFill>
                <a:latin typeface="Stolzl Book" panose="00000500000000000000" pitchFamily="50" charset="-18"/>
              </a:rPr>
              <a:t>predavanja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60% </a:t>
            </a:r>
            <a:r>
              <a:rPr lang="en-US" dirty="0" err="1">
                <a:solidFill>
                  <a:srgbClr val="000000"/>
                </a:solidFill>
                <a:latin typeface="Stolzl Book" panose="00000500000000000000" pitchFamily="50" charset="-18"/>
              </a:rPr>
              <a:t>vježbi</a:t>
            </a:r>
            <a:r>
              <a:rPr lang="en-US" dirty="0">
                <a:solidFill>
                  <a:srgbClr val="000000"/>
                </a:solidFill>
                <a:latin typeface="Stolzl Book" panose="00000500000000000000" pitchFamily="50" charset="-18"/>
              </a:rPr>
              <a:t>, a mi </a:t>
            </a:r>
            <a:r>
              <a:rPr lang="en-US" dirty="0" err="1">
                <a:solidFill>
                  <a:srgbClr val="000000"/>
                </a:solidFill>
                <a:latin typeface="Stolzl Book" panose="00000500000000000000" pitchFamily="50" charset="-18"/>
              </a:rPr>
              <a:t>bismo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voljeli</a:t>
            </a:r>
            <a:r>
              <a:rPr lang="en-US" dirty="0">
                <a:solidFill>
                  <a:srgbClr val="000000"/>
                </a:solidFill>
                <a:latin typeface="Stolzl Book" panose="00000500000000000000" pitchFamily="50" charset="-18"/>
              </a:rPr>
              <a:t> da </a:t>
            </a:r>
            <a:r>
              <a:rPr lang="en-US" dirty="0" err="1">
                <a:solidFill>
                  <a:srgbClr val="000000"/>
                </a:solidFill>
                <a:latin typeface="Stolzl Book" panose="00000500000000000000" pitchFamily="50" charset="-18"/>
              </a:rPr>
              <a:t>dođeš</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100% </a:t>
            </a:r>
            <a:r>
              <a:rPr lang="en-US" dirty="0" err="1">
                <a:solidFill>
                  <a:srgbClr val="000000"/>
                </a:solidFill>
                <a:latin typeface="Stolzl Book" panose="00000500000000000000" pitchFamily="50" charset="-18"/>
              </a:rPr>
              <a:t>nastave</a:t>
            </a:r>
            <a:r>
              <a:rPr lang="en-US" dirty="0">
                <a:solidFill>
                  <a:srgbClr val="000000"/>
                </a:solidFill>
                <a:latin typeface="Stolzl Book" panose="00000500000000000000" pitchFamily="50" charset="-18"/>
              </a:rPr>
              <a:t>. </a:t>
            </a:r>
            <a:r>
              <a:rPr lang="en-US" dirty="0">
                <a:solidFill>
                  <a:srgbClr val="000000"/>
                </a:solidFill>
                <a:latin typeface="Stolzl Bold" panose="00000800000000000000" pitchFamily="50" charset="-18"/>
              </a:rPr>
              <a:t>Mi </a:t>
            </a:r>
            <a:r>
              <a:rPr lang="en-US" dirty="0" err="1">
                <a:solidFill>
                  <a:srgbClr val="000000"/>
                </a:solidFill>
                <a:latin typeface="Stolzl Bold" panose="00000800000000000000" pitchFamily="50" charset="-18"/>
              </a:rPr>
              <a:t>smo</a:t>
            </a:r>
            <a:r>
              <a:rPr lang="en-US" dirty="0">
                <a:solidFill>
                  <a:srgbClr val="000000"/>
                </a:solidFill>
                <a:latin typeface="Stolzl Bold" panose="00000800000000000000" pitchFamily="50" charset="-18"/>
              </a:rPr>
              <a:t> 100% </a:t>
            </a:r>
            <a:r>
              <a:rPr lang="en-US" dirty="0" err="1">
                <a:solidFill>
                  <a:srgbClr val="000000"/>
                </a:solidFill>
                <a:latin typeface="Stolzl Bold" panose="00000800000000000000" pitchFamily="50" charset="-18"/>
              </a:rPr>
              <a:t>tu</a:t>
            </a:r>
            <a:r>
              <a:rPr lang="en-US" dirty="0">
                <a:solidFill>
                  <a:srgbClr val="000000"/>
                </a:solidFill>
                <a:latin typeface="Stolzl Bold" panose="00000800000000000000" pitchFamily="50" charset="-18"/>
              </a:rPr>
              <a:t> za </a:t>
            </a:r>
            <a:r>
              <a:rPr lang="en-US" dirty="0" err="1">
                <a:solidFill>
                  <a:srgbClr val="000000"/>
                </a:solidFill>
                <a:latin typeface="Stolzl Bold" panose="00000800000000000000" pitchFamily="50" charset="-18"/>
              </a:rPr>
              <a:t>tebe</a:t>
            </a:r>
            <a:r>
              <a:rPr lang="en-US" dirty="0">
                <a:solidFill>
                  <a:srgbClr val="000000"/>
                </a:solidFill>
                <a:latin typeface="Stolzl Bold" panose="00000800000000000000" pitchFamily="50" charset="-18"/>
              </a:rPr>
              <a:t>.</a:t>
            </a:r>
          </a:p>
        </p:txBody>
      </p:sp>
    </p:spTree>
    <p:extLst>
      <p:ext uri="{BB962C8B-B14F-4D97-AF65-F5344CB8AC3E}">
        <p14:creationId xmlns:p14="http://schemas.microsoft.com/office/powerpoint/2010/main" val="130492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17E129A-8B90-4601-B192-FF2237F08E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0375" y="2566182"/>
            <a:ext cx="836634" cy="1179162"/>
          </a:xfrm>
          <a:prstGeom prst="rect">
            <a:avLst/>
          </a:prstGeom>
        </p:spPr>
      </p:pic>
      <p:pic>
        <p:nvPicPr>
          <p:cNvPr id="6" name="Graphic 5">
            <a:extLst>
              <a:ext uri="{FF2B5EF4-FFF2-40B4-BE49-F238E27FC236}">
                <a16:creationId xmlns:a16="http://schemas.microsoft.com/office/drawing/2014/main" id="{39B9FB24-63AE-4900-BC26-F4FD7A5369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164" y="2130668"/>
            <a:ext cx="5981252" cy="2508978"/>
          </a:xfrm>
          <a:prstGeom prst="rect">
            <a:avLst/>
          </a:prstGeom>
        </p:spPr>
      </p:pic>
      <p:pic>
        <p:nvPicPr>
          <p:cNvPr id="7" name="Graphic 6">
            <a:extLst>
              <a:ext uri="{FF2B5EF4-FFF2-40B4-BE49-F238E27FC236}">
                <a16:creationId xmlns:a16="http://schemas.microsoft.com/office/drawing/2014/main" id="{922CE16B-184D-401A-9ABE-0ED62974FE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964858" y="4402201"/>
            <a:ext cx="808883" cy="738665"/>
          </a:xfrm>
          <a:prstGeom prst="rect">
            <a:avLst/>
          </a:prstGeom>
        </p:spPr>
      </p:pic>
      <p:pic>
        <p:nvPicPr>
          <p:cNvPr id="8" name="Picture 7">
            <a:extLst>
              <a:ext uri="{FF2B5EF4-FFF2-40B4-BE49-F238E27FC236}">
                <a16:creationId xmlns:a16="http://schemas.microsoft.com/office/drawing/2014/main" id="{213DA276-E4E8-4E3F-9772-D0AE0F02D9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15" y="1164002"/>
            <a:ext cx="5141491" cy="966666"/>
          </a:xfrm>
          <a:prstGeom prst="rect">
            <a:avLst/>
          </a:prstGeom>
        </p:spPr>
      </p:pic>
      <p:sp>
        <p:nvSpPr>
          <p:cNvPr id="9" name="Title 8">
            <a:extLst>
              <a:ext uri="{FF2B5EF4-FFF2-40B4-BE49-F238E27FC236}">
                <a16:creationId xmlns:a16="http://schemas.microsoft.com/office/drawing/2014/main" id="{32881E3E-0E3D-475E-A896-EA516C6DDC20}"/>
              </a:ext>
            </a:extLst>
          </p:cNvPr>
          <p:cNvSpPr txBox="1">
            <a:spLocks/>
          </p:cNvSpPr>
          <p:nvPr/>
        </p:nvSpPr>
        <p:spPr>
          <a:xfrm>
            <a:off x="3905278" y="1332301"/>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2</a:t>
            </a:r>
          </a:p>
        </p:txBody>
      </p:sp>
      <p:sp>
        <p:nvSpPr>
          <p:cNvPr id="10" name="Rectangle 9">
            <a:extLst>
              <a:ext uri="{FF2B5EF4-FFF2-40B4-BE49-F238E27FC236}">
                <a16:creationId xmlns:a16="http://schemas.microsoft.com/office/drawing/2014/main" id="{480A8228-F432-4292-954D-F97B1343D601}"/>
              </a:ext>
            </a:extLst>
          </p:cNvPr>
          <p:cNvSpPr/>
          <p:nvPr/>
        </p:nvSpPr>
        <p:spPr>
          <a:xfrm>
            <a:off x="5202995" y="2566182"/>
            <a:ext cx="5141491" cy="1200329"/>
          </a:xfrm>
          <a:prstGeom prst="rect">
            <a:avLst/>
          </a:prstGeom>
        </p:spPr>
        <p:txBody>
          <a:bodyPr wrap="square">
            <a:spAutoFit/>
          </a:bodyPr>
          <a:lstStyle/>
          <a:p>
            <a:r>
              <a:rPr lang="en-US" dirty="0">
                <a:solidFill>
                  <a:srgbClr val="000000"/>
                </a:solidFill>
                <a:latin typeface="Stolzl Book" panose="00000500000000000000" pitchFamily="50" charset="-18"/>
              </a:rPr>
              <a:t>Pola </a:t>
            </a:r>
            <a:r>
              <a:rPr lang="en-US" dirty="0" err="1">
                <a:solidFill>
                  <a:srgbClr val="000000"/>
                </a:solidFill>
                <a:latin typeface="Stolzl Book" panose="00000500000000000000" pitchFamily="50" charset="-18"/>
              </a:rPr>
              <a:t>boda</a:t>
            </a:r>
            <a:r>
              <a:rPr lang="en-US" dirty="0">
                <a:solidFill>
                  <a:srgbClr val="000000"/>
                </a:solidFill>
                <a:latin typeface="Stolzl Book" panose="00000500000000000000" pitchFamily="50" charset="-18"/>
              </a:rPr>
              <a:t> do </a:t>
            </a:r>
            <a:r>
              <a:rPr lang="en-US" dirty="0" err="1">
                <a:solidFill>
                  <a:srgbClr val="000000"/>
                </a:solidFill>
                <a:latin typeface="Stolzl Book" panose="00000500000000000000" pitchFamily="50" charset="-18"/>
              </a:rPr>
              <a:t>prolaza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nažalost</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prolaz</a:t>
            </a:r>
            <a:r>
              <a:rPr lang="en-US" dirty="0">
                <a:solidFill>
                  <a:srgbClr val="000000"/>
                </a:solidFill>
                <a:latin typeface="Stolzl Book" panose="00000500000000000000" pitchFamily="50" charset="-18"/>
              </a:rPr>
              <a:t>. I </a:t>
            </a:r>
            <a:r>
              <a:rPr lang="en-US" dirty="0" err="1">
                <a:solidFill>
                  <a:srgbClr val="000000"/>
                </a:solidFill>
                <a:latin typeface="Stolzl Book" panose="00000500000000000000" pitchFamily="50" charset="-18"/>
              </a:rPr>
              <a:t>svi</a:t>
            </a:r>
            <a:r>
              <a:rPr lang="en-US" dirty="0">
                <a:solidFill>
                  <a:srgbClr val="000000"/>
                </a:solidFill>
                <a:latin typeface="Stolzl Book" panose="00000500000000000000" pitchFamily="50" charset="-18"/>
              </a:rPr>
              <a:t> to </a:t>
            </a:r>
            <a:r>
              <a:rPr lang="en-US" dirty="0" err="1">
                <a:solidFill>
                  <a:srgbClr val="000000"/>
                </a:solidFill>
                <a:latin typeface="Stolzl Book" panose="00000500000000000000" pitchFamily="50" charset="-18"/>
              </a:rPr>
              <a:t>znamo</a:t>
            </a:r>
            <a:r>
              <a:rPr lang="en-US" dirty="0">
                <a:solidFill>
                  <a:srgbClr val="000000"/>
                </a:solidFill>
                <a:latin typeface="Stolzl Book" panose="00000500000000000000" pitchFamily="50" charset="-18"/>
              </a:rPr>
              <a:t>. I </a:t>
            </a:r>
            <a:r>
              <a:rPr lang="en-US" dirty="0" err="1">
                <a:solidFill>
                  <a:srgbClr val="000000"/>
                </a:solidFill>
                <a:latin typeface="Stolzl Book" panose="00000500000000000000" pitchFamily="50" charset="-18"/>
              </a:rPr>
              <a:t>znamo</a:t>
            </a:r>
            <a:r>
              <a:rPr lang="en-US" dirty="0">
                <a:solidFill>
                  <a:srgbClr val="000000"/>
                </a:solidFill>
                <a:latin typeface="Stolzl Book" panose="00000500000000000000" pitchFamily="50" charset="-18"/>
              </a:rPr>
              <a:t> da </a:t>
            </a:r>
            <a:r>
              <a:rPr lang="en-US" dirty="0" err="1">
                <a:solidFill>
                  <a:srgbClr val="000000"/>
                </a:solidFill>
                <a:latin typeface="Stolzl Book" panose="00000500000000000000" pitchFamily="50" charset="-18"/>
              </a:rPr>
              <a:t>ćeš</a:t>
            </a:r>
            <a:r>
              <a:rPr lang="en-US" dirty="0">
                <a:solidFill>
                  <a:srgbClr val="000000"/>
                </a:solidFill>
                <a:latin typeface="Stolzl Book" panose="00000500000000000000" pitchFamily="50" charset="-18"/>
              </a:rPr>
              <a:t> se </a:t>
            </a:r>
            <a:r>
              <a:rPr lang="en-US" dirty="0" err="1">
                <a:solidFill>
                  <a:srgbClr val="000000"/>
                </a:solidFill>
                <a:latin typeface="Stolzl Book" panose="00000500000000000000" pitchFamily="50" charset="-18"/>
              </a:rPr>
              <a:t>potruditi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već</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sljedećem</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tih</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pola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boda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pretvoriti</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potpunu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pobjedu</a:t>
            </a:r>
            <a:r>
              <a:rPr lang="en-US" dirty="0">
                <a:solidFill>
                  <a:srgbClr val="000000"/>
                </a:solidFill>
                <a:latin typeface="Stolzl Book" panose="00000500000000000000" pitchFamily="50" charset="-18"/>
              </a:rPr>
              <a:t>.</a:t>
            </a:r>
          </a:p>
        </p:txBody>
      </p:sp>
      <p:pic>
        <p:nvPicPr>
          <p:cNvPr id="11" name="Graphic 10">
            <a:extLst>
              <a:ext uri="{FF2B5EF4-FFF2-40B4-BE49-F238E27FC236}">
                <a16:creationId xmlns:a16="http://schemas.microsoft.com/office/drawing/2014/main" id="{D49ED242-1DC0-4329-8F0A-EBB7DDA2E87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425" y="1332301"/>
            <a:ext cx="3085175" cy="4361697"/>
          </a:xfrm>
          <a:prstGeom prst="rect">
            <a:avLst/>
          </a:prstGeom>
        </p:spPr>
      </p:pic>
    </p:spTree>
    <p:extLst>
      <p:ext uri="{BB962C8B-B14F-4D97-AF65-F5344CB8AC3E}">
        <p14:creationId xmlns:p14="http://schemas.microsoft.com/office/powerpoint/2010/main" val="363170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CC3D20A-143A-4E66-9C5E-89F5C587C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3135" y="1557461"/>
            <a:ext cx="5981252" cy="2946599"/>
          </a:xfrm>
          <a:prstGeom prst="rect">
            <a:avLst/>
          </a:prstGeom>
        </p:spPr>
      </p:pic>
      <p:pic>
        <p:nvPicPr>
          <p:cNvPr id="9" name="Graphic 8">
            <a:extLst>
              <a:ext uri="{FF2B5EF4-FFF2-40B4-BE49-F238E27FC236}">
                <a16:creationId xmlns:a16="http://schemas.microsoft.com/office/drawing/2014/main" id="{A2D6D213-FD29-45B7-A3E4-C41A621EE9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3167" y="4443797"/>
            <a:ext cx="808883" cy="738665"/>
          </a:xfrm>
          <a:prstGeom prst="rect">
            <a:avLst/>
          </a:prstGeom>
        </p:spPr>
      </p:pic>
      <p:pic>
        <p:nvPicPr>
          <p:cNvPr id="10" name="Picture 9">
            <a:extLst>
              <a:ext uri="{FF2B5EF4-FFF2-40B4-BE49-F238E27FC236}">
                <a16:creationId xmlns:a16="http://schemas.microsoft.com/office/drawing/2014/main" id="{9BEEB013-4317-4844-8178-F5829E107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65" y="726381"/>
            <a:ext cx="5141491" cy="966666"/>
          </a:xfrm>
          <a:prstGeom prst="rect">
            <a:avLst/>
          </a:prstGeom>
        </p:spPr>
      </p:pic>
      <p:sp>
        <p:nvSpPr>
          <p:cNvPr id="11" name="Title 8">
            <a:extLst>
              <a:ext uri="{FF2B5EF4-FFF2-40B4-BE49-F238E27FC236}">
                <a16:creationId xmlns:a16="http://schemas.microsoft.com/office/drawing/2014/main" id="{9587CAE8-2EA6-44BA-B6D1-C611BCF6E765}"/>
              </a:ext>
            </a:extLst>
          </p:cNvPr>
          <p:cNvSpPr txBox="1">
            <a:spLocks/>
          </p:cNvSpPr>
          <p:nvPr/>
        </p:nvSpPr>
        <p:spPr>
          <a:xfrm>
            <a:off x="1022228" y="894680"/>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3</a:t>
            </a:r>
          </a:p>
        </p:txBody>
      </p:sp>
      <p:sp>
        <p:nvSpPr>
          <p:cNvPr id="12" name="Rectangle 11">
            <a:extLst>
              <a:ext uri="{FF2B5EF4-FFF2-40B4-BE49-F238E27FC236}">
                <a16:creationId xmlns:a16="http://schemas.microsoft.com/office/drawing/2014/main" id="{C02C66C1-93EE-4234-829E-3B1AE6D9D0EE}"/>
              </a:ext>
            </a:extLst>
          </p:cNvPr>
          <p:cNvSpPr/>
          <p:nvPr/>
        </p:nvSpPr>
        <p:spPr>
          <a:xfrm>
            <a:off x="1973542" y="2057560"/>
            <a:ext cx="5141491" cy="1477328"/>
          </a:xfrm>
          <a:prstGeom prst="rect">
            <a:avLst/>
          </a:prstGeom>
        </p:spPr>
        <p:txBody>
          <a:bodyPr wrap="square">
            <a:spAutoFit/>
          </a:bodyPr>
          <a:lstStyle/>
          <a:p>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prijave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rokove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predaja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radova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Uzmi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kalendar</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svoje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obveze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izvršavaj</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vrijeme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obećajemo</a:t>
            </a:r>
            <a:r>
              <a:rPr lang="en-US" dirty="0">
                <a:solidFill>
                  <a:srgbClr val="000000"/>
                </a:solidFill>
                <a:latin typeface="Stolzl Bold" panose="00000800000000000000" pitchFamily="50" charset="-18"/>
              </a:rPr>
              <a:t> da </a:t>
            </a:r>
            <a:r>
              <a:rPr lang="en-US" dirty="0" err="1">
                <a:solidFill>
                  <a:srgbClr val="000000"/>
                </a:solidFill>
                <a:latin typeface="Stolzl Bold" panose="00000800000000000000" pitchFamily="50" charset="-18"/>
              </a:rPr>
              <a:t>ćeš</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imati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dobru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naknadu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vlastiti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uspjeh</a:t>
            </a:r>
            <a:r>
              <a:rPr lang="hr-HR" dirty="0">
                <a:solidFill>
                  <a:srgbClr val="000000"/>
                </a:solidFill>
                <a:latin typeface="Stolzl Book" panose="00000500000000000000" pitchFamily="50" charset="-18"/>
              </a:rPr>
              <a:t>.</a:t>
            </a:r>
            <a:endParaRPr lang="en-US" dirty="0">
              <a:solidFill>
                <a:srgbClr val="000000"/>
              </a:solidFill>
              <a:latin typeface="Stolzl Book" panose="00000500000000000000" pitchFamily="50" charset="-18"/>
            </a:endParaRPr>
          </a:p>
        </p:txBody>
      </p:sp>
      <p:pic>
        <p:nvPicPr>
          <p:cNvPr id="13" name="Graphic 12">
            <a:extLst>
              <a:ext uri="{FF2B5EF4-FFF2-40B4-BE49-F238E27FC236}">
                <a16:creationId xmlns:a16="http://schemas.microsoft.com/office/drawing/2014/main" id="{16D9C902-47FB-4EDC-9004-4A6B1BA6F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4387" y="570621"/>
            <a:ext cx="3665141" cy="5012793"/>
          </a:xfrm>
          <a:prstGeom prst="rect">
            <a:avLst/>
          </a:prstGeom>
        </p:spPr>
      </p:pic>
    </p:spTree>
    <p:extLst>
      <p:ext uri="{BB962C8B-B14F-4D97-AF65-F5344CB8AC3E}">
        <p14:creationId xmlns:p14="http://schemas.microsoft.com/office/powerpoint/2010/main" val="30714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8BAEC3-AEA5-4BE7-9BEE-A4F9DDA43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370" y="833957"/>
            <a:ext cx="5141491" cy="966666"/>
          </a:xfrm>
          <a:prstGeom prst="rect">
            <a:avLst/>
          </a:prstGeom>
        </p:spPr>
      </p:pic>
      <p:sp>
        <p:nvSpPr>
          <p:cNvPr id="11" name="Title 8">
            <a:extLst>
              <a:ext uri="{FF2B5EF4-FFF2-40B4-BE49-F238E27FC236}">
                <a16:creationId xmlns:a16="http://schemas.microsoft.com/office/drawing/2014/main" id="{E357661C-92C5-45F9-83B0-2A5EE2C25532}"/>
              </a:ext>
            </a:extLst>
          </p:cNvPr>
          <p:cNvSpPr txBox="1">
            <a:spLocks/>
          </p:cNvSpPr>
          <p:nvPr/>
        </p:nvSpPr>
        <p:spPr>
          <a:xfrm>
            <a:off x="2291633" y="1002256"/>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4</a:t>
            </a:r>
          </a:p>
        </p:txBody>
      </p:sp>
      <p:pic>
        <p:nvPicPr>
          <p:cNvPr id="13" name="Graphic 12">
            <a:extLst>
              <a:ext uri="{FF2B5EF4-FFF2-40B4-BE49-F238E27FC236}">
                <a16:creationId xmlns:a16="http://schemas.microsoft.com/office/drawing/2014/main" id="{8BADD988-8476-481B-841D-AFF664A77B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112" y="1768113"/>
            <a:ext cx="4046259" cy="4009244"/>
          </a:xfrm>
          <a:prstGeom prst="rect">
            <a:avLst/>
          </a:prstGeom>
        </p:spPr>
      </p:pic>
      <p:pic>
        <p:nvPicPr>
          <p:cNvPr id="8" name="Graphic 7">
            <a:extLst>
              <a:ext uri="{FF2B5EF4-FFF2-40B4-BE49-F238E27FC236}">
                <a16:creationId xmlns:a16="http://schemas.microsoft.com/office/drawing/2014/main" id="{82F4B371-1882-4504-99C1-FEE847757F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5634" y="1166301"/>
            <a:ext cx="5948601" cy="3821363"/>
          </a:xfrm>
          <a:prstGeom prst="rect">
            <a:avLst/>
          </a:prstGeom>
        </p:spPr>
      </p:pic>
      <p:pic>
        <p:nvPicPr>
          <p:cNvPr id="9" name="Graphic 8">
            <a:extLst>
              <a:ext uri="{FF2B5EF4-FFF2-40B4-BE49-F238E27FC236}">
                <a16:creationId xmlns:a16="http://schemas.microsoft.com/office/drawing/2014/main" id="{AD538B49-5215-438E-8A24-C897DC4FFA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150882" y="4775658"/>
            <a:ext cx="808883" cy="738665"/>
          </a:xfrm>
          <a:prstGeom prst="rect">
            <a:avLst/>
          </a:prstGeom>
        </p:spPr>
      </p:pic>
      <p:sp>
        <p:nvSpPr>
          <p:cNvPr id="12" name="Rectangle 11">
            <a:extLst>
              <a:ext uri="{FF2B5EF4-FFF2-40B4-BE49-F238E27FC236}">
                <a16:creationId xmlns:a16="http://schemas.microsoft.com/office/drawing/2014/main" id="{B30912D1-8ECE-48B5-8819-BA1E776EF4E2}"/>
              </a:ext>
            </a:extLst>
          </p:cNvPr>
          <p:cNvSpPr/>
          <p:nvPr/>
        </p:nvSpPr>
        <p:spPr>
          <a:xfrm>
            <a:off x="5440770" y="1768113"/>
            <a:ext cx="4990887" cy="2031325"/>
          </a:xfrm>
          <a:prstGeom prst="rect">
            <a:avLst/>
          </a:prstGeom>
        </p:spPr>
        <p:txBody>
          <a:bodyPr wrap="square">
            <a:spAutoFit/>
          </a:bodyPr>
          <a:lstStyle/>
          <a:p>
            <a:r>
              <a:rPr lang="en-US" dirty="0" err="1">
                <a:solidFill>
                  <a:srgbClr val="000000"/>
                </a:solidFill>
                <a:latin typeface="Stolzl Book" panose="00000500000000000000" pitchFamily="50" charset="-18"/>
              </a:rPr>
              <a:t>Nemojte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pokušati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prepisivati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jer</a:t>
            </a:r>
            <a:r>
              <a:rPr lang="en-US" dirty="0">
                <a:solidFill>
                  <a:srgbClr val="000000"/>
                </a:solidFill>
                <a:latin typeface="Stolzl Book" panose="00000500000000000000" pitchFamily="50" charset="-18"/>
              </a:rPr>
              <a:t> ne </a:t>
            </a:r>
            <a:r>
              <a:rPr lang="en-US" dirty="0" err="1">
                <a:solidFill>
                  <a:srgbClr val="000000"/>
                </a:solidFill>
                <a:latin typeface="Stolzl Book" panose="00000500000000000000" pitchFamily="50" charset="-18"/>
              </a:rPr>
              <a:t>toleriramo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varanje</a:t>
            </a:r>
            <a:r>
              <a:rPr lang="en-US" dirty="0">
                <a:solidFill>
                  <a:srgbClr val="000000"/>
                </a:solidFill>
                <a:latin typeface="Stolzl Book" panose="00000500000000000000" pitchFamily="50" charset="-18"/>
              </a:rPr>
              <a:t> u </a:t>
            </a:r>
            <a:r>
              <a:rPr lang="en-US" dirty="0" err="1">
                <a:solidFill>
                  <a:srgbClr val="000000"/>
                </a:solidFill>
                <a:latin typeface="Stolzl Book" panose="00000500000000000000" pitchFamily="50" charset="-18"/>
              </a:rPr>
              <a:t>bilo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kojem</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smislu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Zamislite</a:t>
            </a:r>
            <a:r>
              <a:rPr lang="en-US" dirty="0">
                <a:solidFill>
                  <a:srgbClr val="000000"/>
                </a:solidFill>
                <a:latin typeface="Stolzl Book" panose="00000500000000000000" pitchFamily="50" charset="-18"/>
              </a:rPr>
              <a:t> da mi </a:t>
            </a:r>
            <a:r>
              <a:rPr lang="en-US" dirty="0" err="1">
                <a:solidFill>
                  <a:srgbClr val="000000"/>
                </a:solidFill>
                <a:latin typeface="Stolzl Book" panose="00000500000000000000" pitchFamily="50" charset="-18"/>
              </a:rPr>
              <a:t>prepišemo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vašu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diplomu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stavimo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drugo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nju</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Zajedno</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gradimo</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svijet</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poštenja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integriteta</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kojem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će</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vaša</a:t>
            </a:r>
            <a:r>
              <a:rPr lang="en-US" dirty="0">
                <a:solidFill>
                  <a:srgbClr val="000000"/>
                </a:solidFill>
                <a:latin typeface="Stolzl Bold" panose="00000800000000000000" pitchFamily="50" charset="-18"/>
              </a:rPr>
              <a:t> diploma </a:t>
            </a:r>
            <a:r>
              <a:rPr lang="en-US" dirty="0" err="1">
                <a:solidFill>
                  <a:srgbClr val="000000"/>
                </a:solidFill>
                <a:latin typeface="Stolzl Bold" panose="00000800000000000000" pitchFamily="50" charset="-18"/>
              </a:rPr>
              <a:t>svakim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poštenim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korakom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vrijediti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više</a:t>
            </a:r>
            <a:r>
              <a:rPr lang="en-US" dirty="0">
                <a:solidFill>
                  <a:srgbClr val="000000"/>
                </a:solidFill>
                <a:latin typeface="Stolzl Book" panose="00000500000000000000" pitchFamily="50" charset="-18"/>
              </a:rPr>
              <a:t>.</a:t>
            </a:r>
          </a:p>
        </p:txBody>
      </p:sp>
    </p:spTree>
    <p:extLst>
      <p:ext uri="{BB962C8B-B14F-4D97-AF65-F5344CB8AC3E}">
        <p14:creationId xmlns:p14="http://schemas.microsoft.com/office/powerpoint/2010/main" val="92083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A054E5C-3F6E-4659-9F6B-0E67CBBC37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8" y="197533"/>
            <a:ext cx="8240358" cy="1371217"/>
          </a:xfrm>
          <a:prstGeom prst="rect">
            <a:avLst/>
          </a:prstGeom>
        </p:spPr>
      </p:pic>
      <p:sp>
        <p:nvSpPr>
          <p:cNvPr id="2" name="Title 1">
            <a:extLst>
              <a:ext uri="{FF2B5EF4-FFF2-40B4-BE49-F238E27FC236}">
                <a16:creationId xmlns:a16="http://schemas.microsoft.com/office/drawing/2014/main" id="{D71F23F4-320C-483B-B862-C240741DE895}"/>
              </a:ext>
            </a:extLst>
          </p:cNvPr>
          <p:cNvSpPr>
            <a:spLocks noGrp="1"/>
          </p:cNvSpPr>
          <p:nvPr>
            <p:ph type="title"/>
          </p:nvPr>
        </p:nvSpPr>
        <p:spPr>
          <a:xfrm>
            <a:off x="547743" y="535570"/>
            <a:ext cx="7595796" cy="613268"/>
          </a:xfrm>
        </p:spPr>
        <p:txBody>
          <a:bodyPr/>
          <a:lstStyle/>
          <a:p>
            <a:r>
              <a:rPr lang="hr-HR" sz="3600" b="0" dirty="0" err="1">
                <a:latin typeface="Stolzl Book" panose="00000500000000000000" pitchFamily="50" charset="-18"/>
              </a:rPr>
              <a:t>Infoeduka</a:t>
            </a:r>
            <a:r>
              <a:rPr lang="hr-HR" sz="3600" b="0" dirty="0">
                <a:latin typeface="Stolzl Book" panose="00000500000000000000" pitchFamily="50" charset="-18"/>
              </a:rPr>
              <a:t> – digitalna referada</a:t>
            </a:r>
          </a:p>
        </p:txBody>
      </p:sp>
      <p:pic>
        <p:nvPicPr>
          <p:cNvPr id="4" name="Content Placeholder 3">
            <a:extLst>
              <a:ext uri="{FF2B5EF4-FFF2-40B4-BE49-F238E27FC236}">
                <a16:creationId xmlns:a16="http://schemas.microsoft.com/office/drawing/2014/main" id="{2C0977DD-D806-40EE-A058-6CF262C3374C}"/>
              </a:ext>
            </a:extLst>
          </p:cNvPr>
          <p:cNvPicPr>
            <a:picLocks noGrp="1" noChangeAspect="1"/>
          </p:cNvPicPr>
          <p:nvPr>
            <p:ph idx="1"/>
          </p:nvPr>
        </p:nvPicPr>
        <p:blipFill>
          <a:blip r:embed="rId5"/>
          <a:stretch>
            <a:fillRect/>
          </a:stretch>
        </p:blipFill>
        <p:spPr>
          <a:xfrm>
            <a:off x="515471" y="1674117"/>
            <a:ext cx="10515600" cy="2711396"/>
          </a:xfrm>
          <a:prstGeom prst="rect">
            <a:avLst/>
          </a:prstGeom>
        </p:spPr>
      </p:pic>
      <p:sp>
        <p:nvSpPr>
          <p:cNvPr id="5" name="Oval 4">
            <a:extLst>
              <a:ext uri="{FF2B5EF4-FFF2-40B4-BE49-F238E27FC236}">
                <a16:creationId xmlns:a16="http://schemas.microsoft.com/office/drawing/2014/main" id="{195C0E0A-1E0F-4820-B0E4-18BEC0503AE6}"/>
              </a:ext>
            </a:extLst>
          </p:cNvPr>
          <p:cNvSpPr/>
          <p:nvPr/>
        </p:nvSpPr>
        <p:spPr>
          <a:xfrm>
            <a:off x="1560500" y="1877895"/>
            <a:ext cx="2079171" cy="5334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a:extLst>
              <a:ext uri="{FF2B5EF4-FFF2-40B4-BE49-F238E27FC236}">
                <a16:creationId xmlns:a16="http://schemas.microsoft.com/office/drawing/2014/main" id="{5399E41C-3387-4BA6-B3E7-4B43D2ACCB8B}"/>
              </a:ext>
            </a:extLst>
          </p:cNvPr>
          <p:cNvSpPr/>
          <p:nvPr/>
        </p:nvSpPr>
        <p:spPr>
          <a:xfrm>
            <a:off x="8886585" y="2188138"/>
            <a:ext cx="1099457" cy="446314"/>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3698AC93-1BB5-4C8B-8D55-C7EBECB33778}"/>
              </a:ext>
            </a:extLst>
          </p:cNvPr>
          <p:cNvSpPr txBox="1"/>
          <p:nvPr/>
        </p:nvSpPr>
        <p:spPr>
          <a:xfrm>
            <a:off x="515471" y="5185943"/>
            <a:ext cx="4291559" cy="523220"/>
          </a:xfrm>
          <a:prstGeom prst="rect">
            <a:avLst/>
          </a:prstGeom>
          <a:noFill/>
        </p:spPr>
        <p:txBody>
          <a:bodyPr wrap="none" rtlCol="0">
            <a:spAutoFit/>
          </a:bodyPr>
          <a:lstStyle/>
          <a:p>
            <a:r>
              <a:rPr lang="hr-HR" sz="2800" dirty="0">
                <a:latin typeface="Stolzl Book" panose="00000500000000000000" pitchFamily="50" charset="-18"/>
              </a:rPr>
              <a:t>Ili: </a:t>
            </a:r>
            <a:r>
              <a:rPr lang="hr-HR" sz="2800" dirty="0">
                <a:latin typeface="Stolzl Book" panose="00000500000000000000" pitchFamily="50" charset="-18"/>
                <a:hlinkClick r:id="rId6" action="ppaction://hlinkfile"/>
              </a:rPr>
              <a:t>student.algebra.hr </a:t>
            </a:r>
            <a:endParaRPr lang="hr-HR" sz="2800" dirty="0">
              <a:latin typeface="Stolzl Book" panose="00000500000000000000" pitchFamily="50" charset="-18"/>
            </a:endParaRPr>
          </a:p>
        </p:txBody>
      </p:sp>
    </p:spTree>
    <p:extLst>
      <p:ext uri="{BB962C8B-B14F-4D97-AF65-F5344CB8AC3E}">
        <p14:creationId xmlns:p14="http://schemas.microsoft.com/office/powerpoint/2010/main" val="26336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8E6824-995A-4ACA-82E3-18488D661262}"/>
              </a:ext>
            </a:extLst>
          </p:cNvPr>
          <p:cNvPicPr>
            <a:picLocks noChangeAspect="1"/>
          </p:cNvPicPr>
          <p:nvPr/>
        </p:nvPicPr>
        <p:blipFill>
          <a:blip r:embed="rId3"/>
          <a:stretch>
            <a:fillRect/>
          </a:stretch>
        </p:blipFill>
        <p:spPr>
          <a:xfrm>
            <a:off x="525469" y="1216819"/>
            <a:ext cx="6727194" cy="3455533"/>
          </a:xfrm>
          <a:prstGeom prst="rect">
            <a:avLst/>
          </a:prstGeom>
        </p:spPr>
      </p:pic>
      <p:pic>
        <p:nvPicPr>
          <p:cNvPr id="5" name="Picture 4">
            <a:extLst>
              <a:ext uri="{FF2B5EF4-FFF2-40B4-BE49-F238E27FC236}">
                <a16:creationId xmlns:a16="http://schemas.microsoft.com/office/drawing/2014/main" id="{B40385EE-794B-422D-B499-B55C7FA221BA}"/>
              </a:ext>
            </a:extLst>
          </p:cNvPr>
          <p:cNvPicPr>
            <a:picLocks noChangeAspect="1"/>
          </p:cNvPicPr>
          <p:nvPr/>
        </p:nvPicPr>
        <p:blipFill>
          <a:blip r:embed="rId4"/>
          <a:stretch>
            <a:fillRect/>
          </a:stretch>
        </p:blipFill>
        <p:spPr>
          <a:xfrm>
            <a:off x="7612822" y="500743"/>
            <a:ext cx="3890423" cy="4887686"/>
          </a:xfrm>
          <a:prstGeom prst="rect">
            <a:avLst/>
          </a:prstGeom>
        </p:spPr>
      </p:pic>
    </p:spTree>
    <p:extLst>
      <p:ext uri="{BB962C8B-B14F-4D97-AF65-F5344CB8AC3E}">
        <p14:creationId xmlns:p14="http://schemas.microsoft.com/office/powerpoint/2010/main" val="51285822"/>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1EB859BF9D5CB42B6C5AA1B592005E7" ma:contentTypeVersion="11" ma:contentTypeDescription="Stvaranje novog dokumenta." ma:contentTypeScope="" ma:versionID="ebb5370f7826048d3191b6479091845d">
  <xsd:schema xmlns:xsd="http://www.w3.org/2001/XMLSchema" xmlns:xs="http://www.w3.org/2001/XMLSchema" xmlns:p="http://schemas.microsoft.com/office/2006/metadata/properties" xmlns:ns3="1e4b1c32-fe0f-40f9-b34b-9b261415326a" targetNamespace="http://schemas.microsoft.com/office/2006/metadata/properties" ma:root="true" ma:fieldsID="e4a2f7179ad78e77daa01dea96ef0511" ns3:_="">
    <xsd:import namespace="1e4b1c32-fe0f-40f9-b34b-9b26141532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1c32-fe0f-40f9-b34b-9b2614153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07B63-4BD1-433F-AEFE-5C2185437616}">
  <ds:schemaRefs>
    <ds:schemaRef ds:uri="http://schemas.microsoft.com/sharepoint/v3/contenttype/forms"/>
  </ds:schemaRefs>
</ds:datastoreItem>
</file>

<file path=customXml/itemProps2.xml><?xml version="1.0" encoding="utf-8"?>
<ds:datastoreItem xmlns:ds="http://schemas.openxmlformats.org/officeDocument/2006/customXml" ds:itemID="{545F5C11-0FA3-4608-9D3E-8539EE143F87}">
  <ds:schemaRefs>
    <ds:schemaRef ds:uri="1e4b1c32-fe0f-40f9-b34b-9b261415326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732DACC-5BCE-4362-A440-CC11170A4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1c32-fe0f-40f9-b34b-9b2614153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TotalTime>
  <Words>2151</Words>
  <Application>Microsoft Office PowerPoint</Application>
  <PresentationFormat>Widescreen</PresentationFormat>
  <Paragraphs>179</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Wingdings 2</vt:lpstr>
      <vt:lpstr>Stolzl Book</vt:lpstr>
      <vt:lpstr>Stolzl Bold</vt:lpstr>
      <vt:lpstr>Office Theme</vt:lpstr>
      <vt:lpstr>Dobrodošli na Visoko učilište Algebra!</vt:lpstr>
      <vt:lpstr>Predstavljanje</vt:lpstr>
      <vt:lpstr>PowerPoint Presentation</vt:lpstr>
      <vt:lpstr>ZLATNO PRAVILO 1</vt:lpstr>
      <vt:lpstr>PowerPoint Presentation</vt:lpstr>
      <vt:lpstr>PowerPoint Presentation</vt:lpstr>
      <vt:lpstr>PowerPoint Presentation</vt:lpstr>
      <vt:lpstr>Infoeduka – digitalna referada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Važno – ulazna anketa</vt:lpstr>
      <vt:lpstr>Gdje se nalaze opće informacije? </vt:lpstr>
      <vt:lpstr>PowerPoint Presentation</vt:lpstr>
      <vt:lpstr>PowerPoint Presentation</vt:lpstr>
      <vt:lpstr>Kalendar nastave</vt:lpstr>
      <vt:lpstr>Dokumenti – službeni dokumenti i pravilnici</vt:lpstr>
      <vt:lpstr>e-građani </vt:lpstr>
      <vt:lpstr>PowerPoint Presentation</vt:lpstr>
      <vt:lpstr>PowerPoint Presentation</vt:lpstr>
      <vt:lpstr>Što ako se dogode nepredviđeni problemi?</vt:lpstr>
      <vt:lpstr>Sve što želite reći</vt:lpstr>
      <vt:lpstr>Vodič za studente</vt:lpstr>
      <vt:lpstr>Studentska prehrana</vt:lpstr>
      <vt:lpstr>Plan rada mentorskih radionica</vt:lpstr>
      <vt:lpstr>Kome se možete obratiti…</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Silvio Papić @ Racunarstvo</cp:lastModifiedBy>
  <cp:revision>113</cp:revision>
  <cp:lastPrinted>2022-09-12T10:06:13Z</cp:lastPrinted>
  <dcterms:created xsi:type="dcterms:W3CDTF">2018-01-24T13:33:55Z</dcterms:created>
  <dcterms:modified xsi:type="dcterms:W3CDTF">2023-10-01T19:31:56Z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0x01010021EB859BF9D5CB42B6C5AA1B592005E7</vt:lpwstr>
  </property>
</Properties>
</file>