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6"/>
  </p:notesMasterIdLst>
  <p:sldIdLst>
    <p:sldId id="28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7" r:id="rId16"/>
    <p:sldId id="304" r:id="rId17"/>
    <p:sldId id="305" r:id="rId18"/>
    <p:sldId id="306" r:id="rId19"/>
    <p:sldId id="625" r:id="rId20"/>
    <p:sldId id="626" r:id="rId21"/>
    <p:sldId id="627" r:id="rId22"/>
    <p:sldId id="628" r:id="rId23"/>
    <p:sldId id="629" r:id="rId24"/>
    <p:sldId id="284" r:id="rId25"/>
  </p:sldIdLst>
  <p:sldSz cx="12192000" cy="6858000"/>
  <p:notesSz cx="6669088" cy="9926638"/>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Stolzl Bold" panose="00000800000000000000" charset="0"/>
      <p:bold r:id="rId33"/>
    </p:embeddedFont>
    <p:embeddedFont>
      <p:font typeface="Stolzl Book" panose="00000500000000000000"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87766" autoAdjust="0"/>
  </p:normalViewPr>
  <p:slideViewPr>
    <p:cSldViewPr snapToGrid="0" snapToObjects="1">
      <p:cViewPr varScale="1">
        <p:scale>
          <a:sx n="96" d="100"/>
          <a:sy n="96" d="100"/>
        </p:scale>
        <p:origin x="10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t>10/8/2023</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324275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381892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102001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a:p>
        </p:txBody>
      </p:sp>
    </p:spTree>
    <p:extLst>
      <p:ext uri="{BB962C8B-B14F-4D97-AF65-F5344CB8AC3E}">
        <p14:creationId xmlns:p14="http://schemas.microsoft.com/office/powerpoint/2010/main" val="361003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a:p>
        </p:txBody>
      </p:sp>
    </p:spTree>
    <p:extLst>
      <p:ext uri="{BB962C8B-B14F-4D97-AF65-F5344CB8AC3E}">
        <p14:creationId xmlns:p14="http://schemas.microsoft.com/office/powerpoint/2010/main" val="345356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a:p>
        </p:txBody>
      </p:sp>
    </p:spTree>
    <p:extLst>
      <p:ext uri="{BB962C8B-B14F-4D97-AF65-F5344CB8AC3E}">
        <p14:creationId xmlns:p14="http://schemas.microsoft.com/office/powerpoint/2010/main" val="331490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15</a:t>
            </a:fld>
            <a:endParaRPr lang="en-US"/>
          </a:p>
        </p:txBody>
      </p:sp>
    </p:spTree>
    <p:extLst>
      <p:ext uri="{BB962C8B-B14F-4D97-AF65-F5344CB8AC3E}">
        <p14:creationId xmlns:p14="http://schemas.microsoft.com/office/powerpoint/2010/main" val="129837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16</a:t>
            </a:fld>
            <a:endParaRPr lang="en-US"/>
          </a:p>
        </p:txBody>
      </p:sp>
    </p:spTree>
    <p:extLst>
      <p:ext uri="{BB962C8B-B14F-4D97-AF65-F5344CB8AC3E}">
        <p14:creationId xmlns:p14="http://schemas.microsoft.com/office/powerpoint/2010/main" val="359284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17</a:t>
            </a:fld>
            <a:endParaRPr lang="en-US"/>
          </a:p>
        </p:txBody>
      </p:sp>
    </p:spTree>
    <p:extLst>
      <p:ext uri="{BB962C8B-B14F-4D97-AF65-F5344CB8AC3E}">
        <p14:creationId xmlns:p14="http://schemas.microsoft.com/office/powerpoint/2010/main" val="291528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18</a:t>
            </a:fld>
            <a:endParaRPr lang="en-US"/>
          </a:p>
        </p:txBody>
      </p:sp>
    </p:spTree>
    <p:extLst>
      <p:ext uri="{BB962C8B-B14F-4D97-AF65-F5344CB8AC3E}">
        <p14:creationId xmlns:p14="http://schemas.microsoft.com/office/powerpoint/2010/main" val="3811188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vi-VN" dirty="0"/>
              <a:t>skupina mrežnih uređaja zadužena za prosljeđivanje paketa velikim brzinama, te mediji za prijenos podataka koji također omogućavaju velike brzine prijenosa podataka jer povezuju ukupni promet sa distribucijske razine</a:t>
            </a:r>
            <a:endParaRPr lang="hr-HR" dirty="0"/>
          </a:p>
          <a:p>
            <a:pPr lvl="1"/>
            <a:r>
              <a:rPr lang="vi-VN" dirty="0"/>
              <a:t>središte mreže kroz koje prolazi sav promet, vrlo je važno da bude stalno dostupna</a:t>
            </a:r>
            <a:endParaRPr lang="hr-HR" dirty="0"/>
          </a:p>
          <a:p>
            <a:pPr lvl="1"/>
            <a:r>
              <a:rPr lang="hr-HR" dirty="0"/>
              <a:t>d</a:t>
            </a:r>
            <a:r>
              <a:rPr lang="vi-VN" dirty="0"/>
              <a:t>a bi se osigurala </a:t>
            </a:r>
            <a:r>
              <a:rPr lang="hr-HR" dirty="0"/>
              <a:t>visoka </a:t>
            </a:r>
            <a:r>
              <a:rPr lang="vi-VN" dirty="0"/>
              <a:t>dostupnost, veza između uređaja na tom sloju mora biti redundantna i sami uređaji moraju po mogućnosti biti redudantni</a:t>
            </a:r>
          </a:p>
          <a:p>
            <a:endParaRPr lang="hr-HR" dirty="0"/>
          </a:p>
        </p:txBody>
      </p:sp>
      <p:sp>
        <p:nvSpPr>
          <p:cNvPr id="4" name="Slide Number Placeholder 3"/>
          <p:cNvSpPr>
            <a:spLocks noGrp="1"/>
          </p:cNvSpPr>
          <p:nvPr>
            <p:ph type="sldNum" sz="quarter" idx="10"/>
          </p:nvPr>
        </p:nvSpPr>
        <p:spPr/>
        <p:txBody>
          <a:bodyPr/>
          <a:lstStyle/>
          <a:p>
            <a:pPr>
              <a:defRPr/>
            </a:pPr>
            <a:fld id="{288CF33A-607D-46B4-88B2-C93B26BF1B96}" type="slidenum">
              <a:rPr lang="en-US" smtClean="0"/>
              <a:pPr>
                <a:defRPr/>
              </a:pPr>
              <a:t>22</a:t>
            </a:fld>
            <a:endParaRPr lang="en-US"/>
          </a:p>
        </p:txBody>
      </p:sp>
    </p:spTree>
    <p:extLst>
      <p:ext uri="{BB962C8B-B14F-4D97-AF65-F5344CB8AC3E}">
        <p14:creationId xmlns:p14="http://schemas.microsoft.com/office/powerpoint/2010/main" val="205355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13784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hr-HR" dirty="0"/>
          </a:p>
        </p:txBody>
      </p:sp>
      <p:sp>
        <p:nvSpPr>
          <p:cNvPr id="4" name="Slide Number Placeholder 3"/>
          <p:cNvSpPr>
            <a:spLocks noGrp="1"/>
          </p:cNvSpPr>
          <p:nvPr>
            <p:ph type="sldNum" sz="quarter" idx="10"/>
          </p:nvPr>
        </p:nvSpPr>
        <p:spPr/>
        <p:txBody>
          <a:bodyPr/>
          <a:lstStyle/>
          <a:p>
            <a:pPr>
              <a:defRPr/>
            </a:pPr>
            <a:fld id="{A165E4CB-8E6F-422C-886F-C393CA5AE67A}" type="slidenum">
              <a:rPr lang="en-US" smtClean="0"/>
              <a:pPr>
                <a:defRPr/>
              </a:pPr>
              <a:t>23</a:t>
            </a:fld>
            <a:endParaRPr lang="en-US"/>
          </a:p>
        </p:txBody>
      </p:sp>
    </p:spTree>
    <p:extLst>
      <p:ext uri="{BB962C8B-B14F-4D97-AF65-F5344CB8AC3E}">
        <p14:creationId xmlns:p14="http://schemas.microsoft.com/office/powerpoint/2010/main" val="56492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422580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131559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a:p>
        </p:txBody>
      </p:sp>
    </p:spTree>
    <p:extLst>
      <p:ext uri="{BB962C8B-B14F-4D97-AF65-F5344CB8AC3E}">
        <p14:creationId xmlns:p14="http://schemas.microsoft.com/office/powerpoint/2010/main" val="295450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400872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217892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a:p>
        </p:txBody>
      </p:sp>
    </p:spTree>
    <p:extLst>
      <p:ext uri="{BB962C8B-B14F-4D97-AF65-F5344CB8AC3E}">
        <p14:creationId xmlns:p14="http://schemas.microsoft.com/office/powerpoint/2010/main" val="292758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371839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Prilagođeni izgled">
    <p:spTree>
      <p:nvGrpSpPr>
        <p:cNvPr id="1" name=""/>
        <p:cNvGrpSpPr/>
        <p:nvPr/>
      </p:nvGrpSpPr>
      <p:grpSpPr>
        <a:xfrm>
          <a:off x="0" y="0"/>
          <a:ext cx="0" cy="0"/>
          <a:chOff x="0" y="0"/>
          <a:chExt cx="0" cy="0"/>
        </a:xfrm>
      </p:grpSpPr>
      <p:sp>
        <p:nvSpPr>
          <p:cNvPr id="2" name="Naslov 1"/>
          <p:cNvSpPr>
            <a:spLocks noGrp="1"/>
          </p:cNvSpPr>
          <p:nvPr>
            <p:ph type="title"/>
          </p:nvPr>
        </p:nvSpPr>
        <p:spPr>
          <a:xfrm>
            <a:off x="336551" y="228600"/>
            <a:ext cx="11521016" cy="1112838"/>
          </a:xfrm>
          <a:prstGeom prst="rect">
            <a:avLst/>
          </a:prstGeom>
        </p:spPr>
        <p:txBody>
          <a:bodyPr/>
          <a:lstStyle/>
          <a:p>
            <a:r>
              <a:rPr lang="hr-HR"/>
              <a:t>Kliknite da biste uredili stil naslova matrice</a:t>
            </a:r>
          </a:p>
        </p:txBody>
      </p:sp>
      <p:sp>
        <p:nvSpPr>
          <p:cNvPr id="3" name="Date Placeholder 13"/>
          <p:cNvSpPr>
            <a:spLocks noGrp="1"/>
          </p:cNvSpPr>
          <p:nvPr>
            <p:ph type="dt" sz="half" idx="10"/>
          </p:nvPr>
        </p:nvSpPr>
        <p:spPr>
          <a:xfrm>
            <a:off x="6671734" y="6405564"/>
            <a:ext cx="1919817" cy="365125"/>
          </a:xfrm>
          <a:prstGeom prst="rect">
            <a:avLst/>
          </a:prstGeom>
        </p:spPr>
        <p:txBody>
          <a:bodyPr/>
          <a:lstStyle>
            <a:lvl1pPr>
              <a:defRPr/>
            </a:lvl1pPr>
          </a:lstStyle>
          <a:p>
            <a:pPr>
              <a:defRPr/>
            </a:pPr>
            <a:fld id="{F3569139-1A42-4EE4-B154-D943C54853F0}" type="datetimeFigureOut">
              <a:rPr lang="en-US"/>
              <a:pPr>
                <a:defRPr/>
              </a:pPr>
              <a:t>10/8/2023</a:t>
            </a:fld>
            <a:endParaRPr lang="en-US" sz="900" dirty="0"/>
          </a:p>
        </p:txBody>
      </p:sp>
      <p:sp>
        <p:nvSpPr>
          <p:cNvPr id="4" name="Footer Placeholder 2"/>
          <p:cNvSpPr>
            <a:spLocks noGrp="1"/>
          </p:cNvSpPr>
          <p:nvPr>
            <p:ph type="ftr" sz="quarter" idx="11"/>
          </p:nvPr>
        </p:nvSpPr>
        <p:spPr>
          <a:xfrm>
            <a:off x="336552" y="6410326"/>
            <a:ext cx="6165849" cy="366713"/>
          </a:xfrm>
          <a:prstGeom prst="rect">
            <a:avLst/>
          </a:prstGeom>
        </p:spPr>
        <p:txBody>
          <a:bodyPr/>
          <a:lstStyle>
            <a:lvl1pPr>
              <a:defRPr/>
            </a:lvl1pPr>
          </a:lstStyle>
          <a:p>
            <a:pPr>
              <a:defRPr/>
            </a:pPr>
            <a:r>
              <a:rPr lang="hr-HR"/>
              <a:t>Footer</a:t>
            </a:r>
            <a:endParaRPr lang="en-US"/>
          </a:p>
        </p:txBody>
      </p:sp>
    </p:spTree>
    <p:extLst>
      <p:ext uri="{BB962C8B-B14F-4D97-AF65-F5344CB8AC3E}">
        <p14:creationId xmlns:p14="http://schemas.microsoft.com/office/powerpoint/2010/main" val="109903963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10/8/2023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10/8/2023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10/8/2023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 id="214748366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netac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ablemap.info/_default.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hyperlink" Target="http://www.router-switch.com/ws-c3750x-48p-l-p-1532.html" TargetMode="External"/><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7.jpeg"/><Relationship Id="rId11" Type="http://schemas.openxmlformats.org/officeDocument/2006/relationships/image" Target="../media/image41.jpeg"/><Relationship Id="rId5" Type="http://schemas.openxmlformats.org/officeDocument/2006/relationships/image" Target="../media/image36.png"/><Relationship Id="rId10" Type="http://schemas.openxmlformats.org/officeDocument/2006/relationships/image" Target="../media/image40.jpeg"/><Relationship Id="rId4" Type="http://schemas.openxmlformats.org/officeDocument/2006/relationships/image" Target="../media/image35.jpe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953" y="355861"/>
            <a:ext cx="6304709" cy="2166098"/>
          </a:xfrm>
        </p:spPr>
        <p:txBody>
          <a:bodyPr>
            <a:noAutofit/>
          </a:bodyPr>
          <a:lstStyle/>
          <a:p>
            <a:pPr algn="ctr"/>
            <a:r>
              <a:rPr lang="hr-HR" sz="4400" dirty="0"/>
              <a:t>Komponente mreže i tipovi mreža</a:t>
            </a:r>
            <a:endParaRPr lang="en-US" sz="2400" b="0" dirty="0"/>
          </a:p>
        </p:txBody>
      </p:sp>
      <p:pic>
        <p:nvPicPr>
          <p:cNvPr id="5" name="Picture 4">
            <a:extLst>
              <a:ext uri="{FF2B5EF4-FFF2-40B4-BE49-F238E27FC236}">
                <a16:creationId xmlns:a16="http://schemas.microsoft.com/office/drawing/2014/main" id="{CC5932ED-F1D5-67EF-A0A2-A394750207A5}"/>
              </a:ext>
            </a:extLst>
          </p:cNvPr>
          <p:cNvPicPr>
            <a:picLocks noChangeAspect="1"/>
          </p:cNvPicPr>
          <p:nvPr/>
        </p:nvPicPr>
        <p:blipFill>
          <a:blip r:embed="rId3"/>
          <a:stretch>
            <a:fillRect/>
          </a:stretch>
        </p:blipFill>
        <p:spPr>
          <a:xfrm>
            <a:off x="7037525" y="2149765"/>
            <a:ext cx="3676858" cy="4598722"/>
          </a:xfrm>
          <a:prstGeom prst="rect">
            <a:avLst/>
          </a:prstGeom>
        </p:spPr>
      </p:pic>
      <p:sp>
        <p:nvSpPr>
          <p:cNvPr id="7" name="TextBox 6">
            <a:extLst>
              <a:ext uri="{FF2B5EF4-FFF2-40B4-BE49-F238E27FC236}">
                <a16:creationId xmlns:a16="http://schemas.microsoft.com/office/drawing/2014/main" id="{C62EF1F4-5AA8-3955-284F-64B7BDBFA310}"/>
              </a:ext>
            </a:extLst>
          </p:cNvPr>
          <p:cNvSpPr txBox="1"/>
          <p:nvPr/>
        </p:nvSpPr>
        <p:spPr>
          <a:xfrm>
            <a:off x="4373218" y="1965099"/>
            <a:ext cx="6102626" cy="369332"/>
          </a:xfrm>
          <a:prstGeom prst="rect">
            <a:avLst/>
          </a:prstGeom>
          <a:noFill/>
        </p:spPr>
        <p:txBody>
          <a:bodyPr wrap="square">
            <a:spAutoFit/>
          </a:bodyPr>
          <a:lstStyle/>
          <a:p>
            <a:r>
              <a:rPr lang="hr-HR" dirty="0">
                <a:solidFill>
                  <a:schemeClr val="bg1"/>
                </a:solidFill>
                <a:hlinkClick r:id="rId4">
                  <a:extLst>
                    <a:ext uri="{A12FA001-AC4F-418D-AE19-62706E023703}">
                      <ahyp:hlinkClr xmlns:ahyp="http://schemas.microsoft.com/office/drawing/2018/hyperlinkcolor" val="tx"/>
                    </a:ext>
                  </a:extLst>
                </a:hlinkClick>
              </a:rPr>
              <a:t>https://www.netacad.com</a:t>
            </a:r>
            <a:r>
              <a:rPr lang="hr-HR" dirty="0">
                <a:solidFill>
                  <a:schemeClr val="bg1"/>
                </a:solidFill>
              </a:rPr>
              <a:t> </a:t>
            </a:r>
          </a:p>
        </p:txBody>
      </p:sp>
    </p:spTree>
    <p:extLst>
      <p:ext uri="{BB962C8B-B14F-4D97-AF65-F5344CB8AC3E}">
        <p14:creationId xmlns:p14="http://schemas.microsoft.com/office/powerpoint/2010/main" val="77351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89F98-F419-4820-1A69-B791A8F94E50}"/>
              </a:ext>
            </a:extLst>
          </p:cNvPr>
          <p:cNvPicPr>
            <a:picLocks noChangeAspect="1"/>
          </p:cNvPicPr>
          <p:nvPr/>
        </p:nvPicPr>
        <p:blipFill>
          <a:blip r:embed="rId3"/>
          <a:stretch>
            <a:fillRect/>
          </a:stretch>
        </p:blipFill>
        <p:spPr>
          <a:xfrm>
            <a:off x="2325755" y="111138"/>
            <a:ext cx="9667924" cy="6160453"/>
          </a:xfrm>
          <a:prstGeom prst="rect">
            <a:avLst/>
          </a:prstGeom>
        </p:spPr>
      </p:pic>
      <p:sp>
        <p:nvSpPr>
          <p:cNvPr id="6" name="TextBox 5">
            <a:extLst>
              <a:ext uri="{FF2B5EF4-FFF2-40B4-BE49-F238E27FC236}">
                <a16:creationId xmlns:a16="http://schemas.microsoft.com/office/drawing/2014/main" id="{CE5A1409-34C9-7290-5818-D97A5E90F428}"/>
              </a:ext>
            </a:extLst>
          </p:cNvPr>
          <p:cNvSpPr txBox="1"/>
          <p:nvPr/>
        </p:nvSpPr>
        <p:spPr>
          <a:xfrm>
            <a:off x="69574" y="111138"/>
            <a:ext cx="3009350" cy="369332"/>
          </a:xfrm>
          <a:prstGeom prst="rect">
            <a:avLst/>
          </a:prstGeom>
          <a:noFill/>
        </p:spPr>
        <p:txBody>
          <a:bodyPr wrap="none" rtlCol="0">
            <a:spAutoFit/>
          </a:bodyPr>
          <a:lstStyle/>
          <a:p>
            <a:r>
              <a:rPr lang="hr-HR" dirty="0"/>
              <a:t>Prikaz mreže-fizička topologija</a:t>
            </a:r>
          </a:p>
        </p:txBody>
      </p:sp>
      <p:sp>
        <p:nvSpPr>
          <p:cNvPr id="7" name="TextBox 6">
            <a:extLst>
              <a:ext uri="{FF2B5EF4-FFF2-40B4-BE49-F238E27FC236}">
                <a16:creationId xmlns:a16="http://schemas.microsoft.com/office/drawing/2014/main" id="{BBD3D48A-6E82-9F4D-1184-14B35E3CF60A}"/>
              </a:ext>
            </a:extLst>
          </p:cNvPr>
          <p:cNvSpPr txBox="1"/>
          <p:nvPr/>
        </p:nvSpPr>
        <p:spPr>
          <a:xfrm>
            <a:off x="137660" y="4512366"/>
            <a:ext cx="5120140" cy="1200329"/>
          </a:xfrm>
          <a:prstGeom prst="rect">
            <a:avLst/>
          </a:prstGeom>
          <a:noFill/>
        </p:spPr>
        <p:txBody>
          <a:bodyPr wrap="square" rtlCol="0">
            <a:spAutoFit/>
          </a:bodyPr>
          <a:lstStyle/>
          <a:p>
            <a:r>
              <a:rPr lang="hr-HR" dirty="0"/>
              <a:t>Označeno je:</a:t>
            </a:r>
          </a:p>
          <a:p>
            <a:pPr marL="285750" indent="-285750">
              <a:buFont typeface="Arial" panose="020B0604020202020204" pitchFamily="34" charset="0"/>
              <a:buChar char="•"/>
            </a:pPr>
            <a:r>
              <a:rPr lang="hr-HR" dirty="0"/>
              <a:t>Fizička lokacija uređaja (Server room 2158</a:t>
            </a:r>
          </a:p>
          <a:p>
            <a:pPr marL="285750" indent="-285750">
              <a:buFont typeface="Arial" panose="020B0604020202020204" pitchFamily="34" charset="0"/>
              <a:buChar char="•"/>
            </a:pPr>
            <a:r>
              <a:rPr lang="hr-HR" dirty="0"/>
              <a:t>Mjesto u mrežnom ormaru (</a:t>
            </a:r>
            <a:r>
              <a:rPr lang="hr-HR" dirty="0" err="1"/>
              <a:t>shelf</a:t>
            </a:r>
            <a:r>
              <a:rPr lang="hr-HR" dirty="0"/>
              <a:t> 2, </a:t>
            </a:r>
            <a:r>
              <a:rPr lang="hr-HR" dirty="0" err="1"/>
              <a:t>rack</a:t>
            </a:r>
            <a:r>
              <a:rPr lang="hr-HR" dirty="0"/>
              <a:t> 2)</a:t>
            </a:r>
          </a:p>
          <a:p>
            <a:pPr marL="285750" indent="-285750">
              <a:buFont typeface="Arial" panose="020B0604020202020204" pitchFamily="34" charset="0"/>
              <a:buChar char="•"/>
            </a:pPr>
            <a:r>
              <a:rPr lang="hr-HR" dirty="0"/>
              <a:t>Boje kabela i oznake kabela</a:t>
            </a:r>
          </a:p>
        </p:txBody>
      </p:sp>
    </p:spTree>
    <p:extLst>
      <p:ext uri="{BB962C8B-B14F-4D97-AF65-F5344CB8AC3E}">
        <p14:creationId xmlns:p14="http://schemas.microsoft.com/office/powerpoint/2010/main" val="333978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89F98-F419-4820-1A69-B791A8F94E50}"/>
              </a:ext>
            </a:extLst>
          </p:cNvPr>
          <p:cNvPicPr>
            <a:picLocks noChangeAspect="1"/>
          </p:cNvPicPr>
          <p:nvPr/>
        </p:nvPicPr>
        <p:blipFill>
          <a:blip r:embed="rId3"/>
          <a:srcRect/>
          <a:stretch/>
        </p:blipFill>
        <p:spPr>
          <a:xfrm>
            <a:off x="2628750" y="111138"/>
            <a:ext cx="9061934" cy="6160453"/>
          </a:xfrm>
          <a:prstGeom prst="rect">
            <a:avLst/>
          </a:prstGeom>
        </p:spPr>
      </p:pic>
      <p:sp>
        <p:nvSpPr>
          <p:cNvPr id="6" name="TextBox 5">
            <a:extLst>
              <a:ext uri="{FF2B5EF4-FFF2-40B4-BE49-F238E27FC236}">
                <a16:creationId xmlns:a16="http://schemas.microsoft.com/office/drawing/2014/main" id="{CE5A1409-34C9-7290-5818-D97A5E90F428}"/>
              </a:ext>
            </a:extLst>
          </p:cNvPr>
          <p:cNvSpPr txBox="1"/>
          <p:nvPr/>
        </p:nvSpPr>
        <p:spPr>
          <a:xfrm>
            <a:off x="69574" y="111138"/>
            <a:ext cx="3078279" cy="369332"/>
          </a:xfrm>
          <a:prstGeom prst="rect">
            <a:avLst/>
          </a:prstGeom>
          <a:noFill/>
        </p:spPr>
        <p:txBody>
          <a:bodyPr wrap="none" rtlCol="0">
            <a:spAutoFit/>
          </a:bodyPr>
          <a:lstStyle/>
          <a:p>
            <a:r>
              <a:rPr lang="hr-HR" dirty="0"/>
              <a:t>Prikaz mreže-logička topologija</a:t>
            </a:r>
          </a:p>
        </p:txBody>
      </p:sp>
      <p:sp>
        <p:nvSpPr>
          <p:cNvPr id="2" name="TextBox 1">
            <a:extLst>
              <a:ext uri="{FF2B5EF4-FFF2-40B4-BE49-F238E27FC236}">
                <a16:creationId xmlns:a16="http://schemas.microsoft.com/office/drawing/2014/main" id="{894633DA-1FE3-284A-D7CA-BA87B5A7606E}"/>
              </a:ext>
            </a:extLst>
          </p:cNvPr>
          <p:cNvSpPr txBox="1"/>
          <p:nvPr/>
        </p:nvSpPr>
        <p:spPr>
          <a:xfrm>
            <a:off x="137660" y="4512366"/>
            <a:ext cx="5120140" cy="1754326"/>
          </a:xfrm>
          <a:prstGeom prst="rect">
            <a:avLst/>
          </a:prstGeom>
          <a:noFill/>
        </p:spPr>
        <p:txBody>
          <a:bodyPr wrap="square" rtlCol="0">
            <a:spAutoFit/>
          </a:bodyPr>
          <a:lstStyle/>
          <a:p>
            <a:r>
              <a:rPr lang="hr-HR" dirty="0"/>
              <a:t>Označeno je:</a:t>
            </a:r>
          </a:p>
          <a:p>
            <a:pPr marL="285750" indent="-285750">
              <a:buFont typeface="Arial" panose="020B0604020202020204" pitchFamily="34" charset="0"/>
              <a:buChar char="•"/>
            </a:pPr>
            <a:r>
              <a:rPr lang="hr-HR" dirty="0"/>
              <a:t>Uloga pojedinih uređaja</a:t>
            </a:r>
          </a:p>
          <a:p>
            <a:pPr marL="285750" indent="-285750">
              <a:buFont typeface="Arial" panose="020B0604020202020204" pitchFamily="34" charset="0"/>
              <a:buChar char="•"/>
            </a:pPr>
            <a:r>
              <a:rPr lang="hr-HR" dirty="0"/>
              <a:t>IP adrese mreža i IP adrese računala (na ovoj slici nema IP računala)</a:t>
            </a:r>
          </a:p>
          <a:p>
            <a:pPr marL="285750" indent="-285750">
              <a:buFont typeface="Arial" panose="020B0604020202020204" pitchFamily="34" charset="0"/>
              <a:buChar char="•"/>
            </a:pPr>
            <a:r>
              <a:rPr lang="hr-HR" dirty="0"/>
              <a:t>Nazivi uređaja i oznake sučelja</a:t>
            </a:r>
          </a:p>
          <a:p>
            <a:pPr marL="285750" indent="-285750">
              <a:buFont typeface="Arial" panose="020B0604020202020204" pitchFamily="34" charset="0"/>
              <a:buChar char="•"/>
            </a:pPr>
            <a:r>
              <a:rPr lang="hr-HR" dirty="0"/>
              <a:t>Odjeli, VLAN </a:t>
            </a:r>
            <a:r>
              <a:rPr lang="hr-HR" dirty="0" err="1"/>
              <a:t>itd</a:t>
            </a:r>
            <a:r>
              <a:rPr lang="hr-HR" dirty="0"/>
              <a:t>…</a:t>
            </a:r>
          </a:p>
        </p:txBody>
      </p:sp>
    </p:spTree>
    <p:extLst>
      <p:ext uri="{BB962C8B-B14F-4D97-AF65-F5344CB8AC3E}">
        <p14:creationId xmlns:p14="http://schemas.microsoft.com/office/powerpoint/2010/main" val="284037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83D173B2-7607-00A7-C831-19268CB1D339}"/>
              </a:ext>
            </a:extLst>
          </p:cNvPr>
          <p:cNvPicPr>
            <a:picLocks noChangeAspect="1"/>
          </p:cNvPicPr>
          <p:nvPr/>
        </p:nvPicPr>
        <p:blipFill>
          <a:blip r:embed="rId3"/>
          <a:stretch>
            <a:fillRect/>
          </a:stretch>
        </p:blipFill>
        <p:spPr>
          <a:xfrm>
            <a:off x="1608713" y="0"/>
            <a:ext cx="9135503" cy="6452558"/>
          </a:xfrm>
          <a:prstGeom prst="rect">
            <a:avLst/>
          </a:prstGeom>
        </p:spPr>
      </p:pic>
      <p:sp>
        <p:nvSpPr>
          <p:cNvPr id="6" name="TextBox 5">
            <a:extLst>
              <a:ext uri="{FF2B5EF4-FFF2-40B4-BE49-F238E27FC236}">
                <a16:creationId xmlns:a16="http://schemas.microsoft.com/office/drawing/2014/main" id="{CE5A1409-34C9-7290-5818-D97A5E90F428}"/>
              </a:ext>
            </a:extLst>
          </p:cNvPr>
          <p:cNvSpPr txBox="1"/>
          <p:nvPr/>
        </p:nvSpPr>
        <p:spPr>
          <a:xfrm>
            <a:off x="69574" y="111138"/>
            <a:ext cx="3084691" cy="369332"/>
          </a:xfrm>
          <a:prstGeom prst="rect">
            <a:avLst/>
          </a:prstGeom>
          <a:noFill/>
        </p:spPr>
        <p:txBody>
          <a:bodyPr wrap="none" rtlCol="0">
            <a:spAutoFit/>
          </a:bodyPr>
          <a:lstStyle/>
          <a:p>
            <a:r>
              <a:rPr lang="hr-HR" dirty="0"/>
              <a:t>Prikaz mreže-stvarni dokument</a:t>
            </a:r>
          </a:p>
        </p:txBody>
      </p:sp>
    </p:spTree>
    <p:extLst>
      <p:ext uri="{BB962C8B-B14F-4D97-AF65-F5344CB8AC3E}">
        <p14:creationId xmlns:p14="http://schemas.microsoft.com/office/powerpoint/2010/main" val="172158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4538807" cy="461665"/>
          </a:xfrm>
          <a:prstGeom prst="rect">
            <a:avLst/>
          </a:prstGeom>
          <a:noFill/>
        </p:spPr>
        <p:txBody>
          <a:bodyPr wrap="none" rtlCol="0">
            <a:spAutoFit/>
          </a:bodyPr>
          <a:lstStyle/>
          <a:p>
            <a:r>
              <a:rPr lang="hr-HR" sz="2400" dirty="0"/>
              <a:t>Uobičajeni tipovi mreža LAN i WAN</a:t>
            </a:r>
          </a:p>
        </p:txBody>
      </p:sp>
      <p:sp>
        <p:nvSpPr>
          <p:cNvPr id="2" name="TextBox 1">
            <a:extLst>
              <a:ext uri="{FF2B5EF4-FFF2-40B4-BE49-F238E27FC236}">
                <a16:creationId xmlns:a16="http://schemas.microsoft.com/office/drawing/2014/main" id="{14536048-131A-EEEA-0D14-25ED446FEF33}"/>
              </a:ext>
            </a:extLst>
          </p:cNvPr>
          <p:cNvSpPr txBox="1"/>
          <p:nvPr/>
        </p:nvSpPr>
        <p:spPr>
          <a:xfrm>
            <a:off x="159026" y="675860"/>
            <a:ext cx="2623667" cy="646331"/>
          </a:xfrm>
          <a:prstGeom prst="rect">
            <a:avLst/>
          </a:prstGeom>
          <a:noFill/>
        </p:spPr>
        <p:txBody>
          <a:bodyPr wrap="none" rtlCol="0">
            <a:spAutoFit/>
          </a:bodyPr>
          <a:lstStyle/>
          <a:p>
            <a:r>
              <a:rPr lang="hr-HR" dirty="0"/>
              <a:t>LAN=</a:t>
            </a:r>
            <a:r>
              <a:rPr lang="hr-HR" dirty="0" err="1"/>
              <a:t>Local</a:t>
            </a:r>
            <a:r>
              <a:rPr lang="hr-HR" dirty="0"/>
              <a:t> </a:t>
            </a:r>
            <a:r>
              <a:rPr lang="hr-HR" dirty="0" err="1"/>
              <a:t>Area</a:t>
            </a:r>
            <a:r>
              <a:rPr lang="hr-HR" dirty="0"/>
              <a:t> Network</a:t>
            </a:r>
          </a:p>
          <a:p>
            <a:r>
              <a:rPr lang="hr-HR" dirty="0"/>
              <a:t>WAN=Wide </a:t>
            </a:r>
            <a:r>
              <a:rPr lang="hr-HR" dirty="0" err="1"/>
              <a:t>Area</a:t>
            </a:r>
            <a:r>
              <a:rPr lang="hr-HR" dirty="0"/>
              <a:t> Network</a:t>
            </a:r>
          </a:p>
        </p:txBody>
      </p:sp>
      <p:sp>
        <p:nvSpPr>
          <p:cNvPr id="4" name="TextBox 3">
            <a:extLst>
              <a:ext uri="{FF2B5EF4-FFF2-40B4-BE49-F238E27FC236}">
                <a16:creationId xmlns:a16="http://schemas.microsoft.com/office/drawing/2014/main" id="{3310E821-2236-BBD5-DF46-4D850AED7B5F}"/>
              </a:ext>
            </a:extLst>
          </p:cNvPr>
          <p:cNvSpPr txBox="1"/>
          <p:nvPr/>
        </p:nvSpPr>
        <p:spPr>
          <a:xfrm>
            <a:off x="159027" y="1585147"/>
            <a:ext cx="10854414" cy="646331"/>
          </a:xfrm>
          <a:prstGeom prst="rect">
            <a:avLst/>
          </a:prstGeom>
          <a:noFill/>
        </p:spPr>
        <p:txBody>
          <a:bodyPr wrap="square" rtlCol="0">
            <a:spAutoFit/>
          </a:bodyPr>
          <a:lstStyle/>
          <a:p>
            <a:r>
              <a:rPr lang="hr-HR" dirty="0"/>
              <a:t>Mrežna infrastruktura će varirati u ovisnosti o površini koju pokriva, broju povezanih uređaja, količini i vrsti dostupnih usluga u mreži, području odgovornosti (administracija mreže) i slično.</a:t>
            </a:r>
          </a:p>
        </p:txBody>
      </p:sp>
      <p:pic>
        <p:nvPicPr>
          <p:cNvPr id="7" name="Picture 6">
            <a:extLst>
              <a:ext uri="{FF2B5EF4-FFF2-40B4-BE49-F238E27FC236}">
                <a16:creationId xmlns:a16="http://schemas.microsoft.com/office/drawing/2014/main" id="{B89CDD09-8D3E-12BD-52E6-A8AE847029FD}"/>
              </a:ext>
            </a:extLst>
          </p:cNvPr>
          <p:cNvPicPr>
            <a:picLocks noChangeAspect="1"/>
          </p:cNvPicPr>
          <p:nvPr/>
        </p:nvPicPr>
        <p:blipFill>
          <a:blip r:embed="rId3"/>
          <a:stretch>
            <a:fillRect/>
          </a:stretch>
        </p:blipFill>
        <p:spPr>
          <a:xfrm>
            <a:off x="6897189" y="2413154"/>
            <a:ext cx="5000171" cy="3691532"/>
          </a:xfrm>
          <a:prstGeom prst="rect">
            <a:avLst/>
          </a:prstGeom>
        </p:spPr>
      </p:pic>
      <p:sp>
        <p:nvSpPr>
          <p:cNvPr id="8" name="TextBox 7">
            <a:extLst>
              <a:ext uri="{FF2B5EF4-FFF2-40B4-BE49-F238E27FC236}">
                <a16:creationId xmlns:a16="http://schemas.microsoft.com/office/drawing/2014/main" id="{0A219D50-970E-B06A-0E55-0E693ED5E5FA}"/>
              </a:ext>
            </a:extLst>
          </p:cNvPr>
          <p:cNvSpPr txBox="1"/>
          <p:nvPr/>
        </p:nvSpPr>
        <p:spPr>
          <a:xfrm>
            <a:off x="294640" y="2631440"/>
            <a:ext cx="6817360" cy="2031325"/>
          </a:xfrm>
          <a:prstGeom prst="rect">
            <a:avLst/>
          </a:prstGeom>
          <a:noFill/>
        </p:spPr>
        <p:txBody>
          <a:bodyPr wrap="square" rtlCol="0">
            <a:spAutoFit/>
          </a:bodyPr>
          <a:lstStyle/>
          <a:p>
            <a:pPr marL="285750" indent="-285750">
              <a:buFont typeface="Arial" panose="020B0604020202020204" pitchFamily="34" charset="0"/>
              <a:buChar char="•"/>
            </a:pPr>
            <a:r>
              <a:rPr lang="hr-HR" dirty="0"/>
              <a:t>Najčešće su LAN i WAN mreže.</a:t>
            </a:r>
          </a:p>
          <a:p>
            <a:pPr marL="285750" indent="-285750">
              <a:buFont typeface="Arial" panose="020B0604020202020204" pitchFamily="34" charset="0"/>
              <a:buChar char="•"/>
            </a:pPr>
            <a:r>
              <a:rPr lang="hr-HR" dirty="0"/>
              <a:t>Glavna razlika je u području pokrivenosti tako da LAN mreže pokrivaju malo geografsko područje obično mala tvrtka, jedan odjel na katu neke zgrade, dok je WAN mreža ona koja pokriva velike geografske udaljenosti i to su obično mreže telekoma.</a:t>
            </a:r>
          </a:p>
          <a:p>
            <a:pPr marL="285750" indent="-285750">
              <a:buFont typeface="Arial" panose="020B0604020202020204" pitchFamily="34" charset="0"/>
              <a:buChar char="•"/>
            </a:pPr>
            <a:r>
              <a:rPr lang="hr-HR" dirty="0"/>
              <a:t>Načelno možemo reći da WAN mreže povezuju više LAN mreža u veću cjelinu </a:t>
            </a:r>
          </a:p>
        </p:txBody>
      </p:sp>
    </p:spTree>
    <p:extLst>
      <p:ext uri="{BB962C8B-B14F-4D97-AF65-F5344CB8AC3E}">
        <p14:creationId xmlns:p14="http://schemas.microsoft.com/office/powerpoint/2010/main" val="292032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1528432" cy="461665"/>
          </a:xfrm>
          <a:prstGeom prst="rect">
            <a:avLst/>
          </a:prstGeom>
          <a:noFill/>
        </p:spPr>
        <p:txBody>
          <a:bodyPr wrap="none" rtlCol="0">
            <a:spAutoFit/>
          </a:bodyPr>
          <a:lstStyle/>
          <a:p>
            <a:r>
              <a:rPr lang="hr-HR" sz="2400" dirty="0"/>
              <a:t>LAN mreže</a:t>
            </a:r>
          </a:p>
        </p:txBody>
      </p:sp>
      <p:sp>
        <p:nvSpPr>
          <p:cNvPr id="8" name="TextBox 7">
            <a:extLst>
              <a:ext uri="{FF2B5EF4-FFF2-40B4-BE49-F238E27FC236}">
                <a16:creationId xmlns:a16="http://schemas.microsoft.com/office/drawing/2014/main" id="{0A219D50-970E-B06A-0E55-0E693ED5E5FA}"/>
              </a:ext>
            </a:extLst>
          </p:cNvPr>
          <p:cNvSpPr txBox="1"/>
          <p:nvPr/>
        </p:nvSpPr>
        <p:spPr>
          <a:xfrm>
            <a:off x="175370" y="822518"/>
            <a:ext cx="10429681" cy="3416320"/>
          </a:xfrm>
          <a:prstGeom prst="rect">
            <a:avLst/>
          </a:prstGeom>
          <a:noFill/>
        </p:spPr>
        <p:txBody>
          <a:bodyPr wrap="square" rtlCol="0">
            <a:spAutoFit/>
          </a:bodyPr>
          <a:lstStyle/>
          <a:p>
            <a:r>
              <a:rPr lang="hr-HR" sz="2400" dirty="0"/>
              <a:t>Karakteristike LAN mreža su:</a:t>
            </a:r>
          </a:p>
          <a:p>
            <a:pPr marL="285750" indent="-285750">
              <a:buFont typeface="Arial" panose="020B0604020202020204" pitchFamily="34" charset="0"/>
              <a:buChar char="•"/>
            </a:pPr>
            <a:r>
              <a:rPr lang="hr-HR" sz="2400" dirty="0"/>
              <a:t>Povezuju uređaje na malim udaljenostima i jednom zatvorenom geografskom prostoru poput škola, bolnica, uredskih zgrada, sveučilišnih kampusa itd.</a:t>
            </a:r>
          </a:p>
          <a:p>
            <a:pPr marL="285750" indent="-285750">
              <a:buFont typeface="Arial" panose="020B0604020202020204" pitchFamily="34" charset="0"/>
              <a:buChar char="•"/>
            </a:pPr>
            <a:r>
              <a:rPr lang="hr-HR" sz="2400" dirty="0"/>
              <a:t>LAN mreže održava jedna organizacija ili pojedinac</a:t>
            </a:r>
          </a:p>
          <a:p>
            <a:pPr marL="285750" indent="-285750">
              <a:buFont typeface="Arial" panose="020B0604020202020204" pitchFamily="34" charset="0"/>
              <a:buChar char="•"/>
            </a:pPr>
            <a:r>
              <a:rPr lang="hr-HR" sz="2400" dirty="0"/>
              <a:t>Veze između uređaja su relativno brze (obično 1Gbps) isto kao i veze između posredničkih uređaja (preklopnika i </a:t>
            </a:r>
            <a:r>
              <a:rPr lang="hr-HR" sz="2400" dirty="0" err="1"/>
              <a:t>usmjernika</a:t>
            </a:r>
            <a:r>
              <a:rPr lang="hr-HR" sz="2400" dirty="0"/>
              <a:t>) 1Gbps i više</a:t>
            </a:r>
          </a:p>
          <a:p>
            <a:pPr marL="285750" indent="-285750">
              <a:buFont typeface="Arial" panose="020B0604020202020204" pitchFamily="34" charset="0"/>
              <a:buChar char="•"/>
            </a:pPr>
            <a:r>
              <a:rPr lang="hr-HR" sz="2400" dirty="0"/>
              <a:t>Glavni uređaji u LAN mrežama su preklopnici koji imaju veliku gustoću sučelja kako bi povezali što više krajnjih uređaja na mrežu</a:t>
            </a:r>
          </a:p>
          <a:p>
            <a:pPr marL="285750" indent="-285750">
              <a:buFont typeface="Arial" panose="020B0604020202020204" pitchFamily="34" charset="0"/>
              <a:buChar char="•"/>
            </a:pPr>
            <a:r>
              <a:rPr lang="hr-HR" sz="2400" dirty="0"/>
              <a:t>Bežična komunikacija je uobičajena u LAN mrežama</a:t>
            </a:r>
          </a:p>
        </p:txBody>
      </p:sp>
      <p:pic>
        <p:nvPicPr>
          <p:cNvPr id="5" name="Picture 4">
            <a:extLst>
              <a:ext uri="{FF2B5EF4-FFF2-40B4-BE49-F238E27FC236}">
                <a16:creationId xmlns:a16="http://schemas.microsoft.com/office/drawing/2014/main" id="{9C3B2D25-C9D9-97A9-099C-8B5F211F7387}"/>
              </a:ext>
            </a:extLst>
          </p:cNvPr>
          <p:cNvPicPr>
            <a:picLocks noChangeAspect="1"/>
          </p:cNvPicPr>
          <p:nvPr/>
        </p:nvPicPr>
        <p:blipFill>
          <a:blip r:embed="rId3"/>
          <a:stretch>
            <a:fillRect/>
          </a:stretch>
        </p:blipFill>
        <p:spPr>
          <a:xfrm>
            <a:off x="7587298" y="3647102"/>
            <a:ext cx="4310062" cy="2562225"/>
          </a:xfrm>
          <a:prstGeom prst="rect">
            <a:avLst/>
          </a:prstGeom>
        </p:spPr>
      </p:pic>
    </p:spTree>
    <p:extLst>
      <p:ext uri="{BB962C8B-B14F-4D97-AF65-F5344CB8AC3E}">
        <p14:creationId xmlns:p14="http://schemas.microsoft.com/office/powerpoint/2010/main" val="300068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4551182" cy="461665"/>
          </a:xfrm>
          <a:prstGeom prst="rect">
            <a:avLst/>
          </a:prstGeom>
          <a:noFill/>
        </p:spPr>
        <p:txBody>
          <a:bodyPr wrap="none" rtlCol="0">
            <a:spAutoFit/>
          </a:bodyPr>
          <a:lstStyle/>
          <a:p>
            <a:r>
              <a:rPr lang="hr-HR" sz="2400" dirty="0"/>
              <a:t>LAN mreže - primjer </a:t>
            </a:r>
            <a:r>
              <a:rPr lang="hr-HR" sz="2400" dirty="0" err="1"/>
              <a:t>campus</a:t>
            </a:r>
            <a:r>
              <a:rPr lang="hr-HR" sz="2400" dirty="0"/>
              <a:t> mreže</a:t>
            </a:r>
          </a:p>
        </p:txBody>
      </p:sp>
      <p:pic>
        <p:nvPicPr>
          <p:cNvPr id="2" name="Picture 1">
            <a:extLst>
              <a:ext uri="{FF2B5EF4-FFF2-40B4-BE49-F238E27FC236}">
                <a16:creationId xmlns:a16="http://schemas.microsoft.com/office/drawing/2014/main" id="{B784B786-EFB9-E39B-0483-F96F4D6CB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5616" y="1134110"/>
            <a:ext cx="10854452" cy="4193264"/>
          </a:xfrm>
          <a:prstGeom prst="rect">
            <a:avLst/>
          </a:prstGeom>
          <a:noFill/>
          <a:ln w="9525">
            <a:noFill/>
            <a:miter lim="800000"/>
            <a:headEnd/>
            <a:tailEnd/>
          </a:ln>
          <a:effectLst/>
        </p:spPr>
      </p:pic>
    </p:spTree>
    <p:extLst>
      <p:ext uri="{BB962C8B-B14F-4D97-AF65-F5344CB8AC3E}">
        <p14:creationId xmlns:p14="http://schemas.microsoft.com/office/powerpoint/2010/main" val="132435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1658724" cy="461665"/>
          </a:xfrm>
          <a:prstGeom prst="rect">
            <a:avLst/>
          </a:prstGeom>
          <a:noFill/>
        </p:spPr>
        <p:txBody>
          <a:bodyPr wrap="none" rtlCol="0">
            <a:spAutoFit/>
          </a:bodyPr>
          <a:lstStyle/>
          <a:p>
            <a:r>
              <a:rPr lang="hr-HR" sz="2400" dirty="0"/>
              <a:t>WAN mreže</a:t>
            </a:r>
          </a:p>
        </p:txBody>
      </p:sp>
      <p:sp>
        <p:nvSpPr>
          <p:cNvPr id="8" name="TextBox 7">
            <a:extLst>
              <a:ext uri="{FF2B5EF4-FFF2-40B4-BE49-F238E27FC236}">
                <a16:creationId xmlns:a16="http://schemas.microsoft.com/office/drawing/2014/main" id="{0A219D50-970E-B06A-0E55-0E693ED5E5FA}"/>
              </a:ext>
            </a:extLst>
          </p:cNvPr>
          <p:cNvSpPr txBox="1"/>
          <p:nvPr/>
        </p:nvSpPr>
        <p:spPr>
          <a:xfrm>
            <a:off x="175370" y="822518"/>
            <a:ext cx="11731708" cy="3046988"/>
          </a:xfrm>
          <a:prstGeom prst="rect">
            <a:avLst/>
          </a:prstGeom>
          <a:noFill/>
        </p:spPr>
        <p:txBody>
          <a:bodyPr wrap="square" rtlCol="0">
            <a:spAutoFit/>
          </a:bodyPr>
          <a:lstStyle/>
          <a:p>
            <a:r>
              <a:rPr lang="hr-HR" sz="2400" dirty="0"/>
              <a:t>Karakteristike WAN mreža su:</a:t>
            </a:r>
          </a:p>
          <a:p>
            <a:pPr marL="285750" indent="-285750">
              <a:buFont typeface="Arial" panose="020B0604020202020204" pitchFamily="34" charset="0"/>
              <a:buChar char="•"/>
            </a:pPr>
            <a:r>
              <a:rPr lang="hr-HR" sz="2400" dirty="0"/>
              <a:t>Povezuju cijele mreže međusobno (bilo LAN ili manje WAN mreže) preko većih geografskih udaljenosti (između gradova, između država, između kontinenata)</a:t>
            </a:r>
          </a:p>
          <a:p>
            <a:pPr marL="285750" indent="-285750">
              <a:buFont typeface="Arial" panose="020B0604020202020204" pitchFamily="34" charset="0"/>
              <a:buChar char="•"/>
            </a:pPr>
            <a:r>
              <a:rPr lang="hr-HR" sz="2400" dirty="0"/>
              <a:t>WAN mreže su obično u vlasništvu telekoma (Internet Service </a:t>
            </a:r>
            <a:r>
              <a:rPr lang="hr-HR" sz="2400" dirty="0" err="1"/>
              <a:t>Provider</a:t>
            </a:r>
            <a:r>
              <a:rPr lang="hr-HR" sz="2400" dirty="0"/>
              <a:t>)</a:t>
            </a:r>
          </a:p>
          <a:p>
            <a:pPr marL="285750" indent="-285750">
              <a:buFont typeface="Arial" panose="020B0604020202020204" pitchFamily="34" charset="0"/>
              <a:buChar char="•"/>
            </a:pPr>
            <a:r>
              <a:rPr lang="hr-HR" sz="2400" dirty="0"/>
              <a:t>Ima mnogo WAN mreža na svijetu i svaka je administrirana od specifičnog ISP-a</a:t>
            </a:r>
          </a:p>
          <a:p>
            <a:pPr marL="285750" indent="-285750">
              <a:buFont typeface="Arial" panose="020B0604020202020204" pitchFamily="34" charset="0"/>
              <a:buChar char="•"/>
            </a:pPr>
            <a:r>
              <a:rPr lang="hr-HR" sz="2400" dirty="0"/>
              <a:t>Brzine komunikacije korištenjem WAN mreža su obično sporije nego unutar LAN mreže (iako je kapacitet telekom mreže puno veći)</a:t>
            </a:r>
          </a:p>
          <a:p>
            <a:pPr marL="285750" indent="-285750">
              <a:buFont typeface="Arial" panose="020B0604020202020204" pitchFamily="34" charset="0"/>
              <a:buChar char="•"/>
            </a:pPr>
            <a:endParaRPr lang="hr-HR" sz="2400" dirty="0"/>
          </a:p>
        </p:txBody>
      </p:sp>
      <p:pic>
        <p:nvPicPr>
          <p:cNvPr id="3" name="Picture 2">
            <a:extLst>
              <a:ext uri="{FF2B5EF4-FFF2-40B4-BE49-F238E27FC236}">
                <a16:creationId xmlns:a16="http://schemas.microsoft.com/office/drawing/2014/main" id="{A2FB4AF4-9CF7-2BEF-A404-061A4CF92360}"/>
              </a:ext>
            </a:extLst>
          </p:cNvPr>
          <p:cNvPicPr>
            <a:picLocks noChangeAspect="1"/>
          </p:cNvPicPr>
          <p:nvPr/>
        </p:nvPicPr>
        <p:blipFill>
          <a:blip r:embed="rId3"/>
          <a:stretch>
            <a:fillRect/>
          </a:stretch>
        </p:blipFill>
        <p:spPr>
          <a:xfrm>
            <a:off x="6096000" y="3761155"/>
            <a:ext cx="5942358" cy="2488279"/>
          </a:xfrm>
          <a:prstGeom prst="rect">
            <a:avLst/>
          </a:prstGeom>
        </p:spPr>
      </p:pic>
      <p:sp>
        <p:nvSpPr>
          <p:cNvPr id="4" name="TextBox 3">
            <a:extLst>
              <a:ext uri="{FF2B5EF4-FFF2-40B4-BE49-F238E27FC236}">
                <a16:creationId xmlns:a16="http://schemas.microsoft.com/office/drawing/2014/main" id="{216996FC-CB68-5FE2-A535-11ACDCD23C07}"/>
              </a:ext>
            </a:extLst>
          </p:cNvPr>
          <p:cNvSpPr txBox="1"/>
          <p:nvPr/>
        </p:nvSpPr>
        <p:spPr>
          <a:xfrm>
            <a:off x="437322" y="3657600"/>
            <a:ext cx="4522304" cy="1754326"/>
          </a:xfrm>
          <a:prstGeom prst="rect">
            <a:avLst/>
          </a:prstGeom>
          <a:noFill/>
        </p:spPr>
        <p:txBody>
          <a:bodyPr wrap="square" rtlCol="0">
            <a:spAutoFit/>
          </a:bodyPr>
          <a:lstStyle/>
          <a:p>
            <a:r>
              <a:rPr lang="hr-HR" dirty="0" err="1"/>
              <a:t>Oversubsription</a:t>
            </a:r>
            <a:r>
              <a:rPr lang="hr-HR" dirty="0"/>
              <a:t>=Prodaja brzine pristupa internetu više nego što telekom zaista ima na raspolaganju.</a:t>
            </a:r>
          </a:p>
          <a:p>
            <a:r>
              <a:rPr lang="hr-HR" dirty="0"/>
              <a:t>Npr. telekom ima 100Gbps </a:t>
            </a:r>
            <a:r>
              <a:rPr lang="hr-HR" dirty="0" err="1"/>
              <a:t>uplink</a:t>
            </a:r>
            <a:r>
              <a:rPr lang="hr-HR" dirty="0"/>
              <a:t> prema internetu, a prodao svakome od 200 korisnika po 1Gbps </a:t>
            </a:r>
          </a:p>
        </p:txBody>
      </p:sp>
      <p:sp>
        <p:nvSpPr>
          <p:cNvPr id="9" name="TextBox 8">
            <a:extLst>
              <a:ext uri="{FF2B5EF4-FFF2-40B4-BE49-F238E27FC236}">
                <a16:creationId xmlns:a16="http://schemas.microsoft.com/office/drawing/2014/main" id="{D9E4A0A5-C7A8-7007-8D48-32DC11FD9D93}"/>
              </a:ext>
            </a:extLst>
          </p:cNvPr>
          <p:cNvSpPr txBox="1"/>
          <p:nvPr/>
        </p:nvSpPr>
        <p:spPr>
          <a:xfrm>
            <a:off x="2181640" y="157304"/>
            <a:ext cx="6112564" cy="369332"/>
          </a:xfrm>
          <a:prstGeom prst="rect">
            <a:avLst/>
          </a:prstGeom>
          <a:noFill/>
        </p:spPr>
        <p:txBody>
          <a:bodyPr wrap="square">
            <a:spAutoFit/>
          </a:bodyPr>
          <a:lstStyle/>
          <a:p>
            <a:r>
              <a:rPr lang="hr-HR" dirty="0">
                <a:solidFill>
                  <a:srgbClr val="0000FF"/>
                </a:solidFill>
                <a:hlinkClick r:id="rId4">
                  <a:extLst>
                    <a:ext uri="{A12FA001-AC4F-418D-AE19-62706E023703}">
                      <ahyp:hlinkClr xmlns:ahyp="http://schemas.microsoft.com/office/drawing/2018/hyperlinkcolor" val="tx"/>
                    </a:ext>
                  </a:extLst>
                </a:hlinkClick>
              </a:rPr>
              <a:t>https://cablemap.info/_default.aspx</a:t>
            </a:r>
            <a:r>
              <a:rPr lang="hr-HR" dirty="0">
                <a:solidFill>
                  <a:srgbClr val="0000FF"/>
                </a:solidFill>
              </a:rPr>
              <a:t> </a:t>
            </a:r>
          </a:p>
        </p:txBody>
      </p:sp>
    </p:spTree>
    <p:extLst>
      <p:ext uri="{BB962C8B-B14F-4D97-AF65-F5344CB8AC3E}">
        <p14:creationId xmlns:p14="http://schemas.microsoft.com/office/powerpoint/2010/main" val="238324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1197892" cy="461665"/>
          </a:xfrm>
          <a:prstGeom prst="rect">
            <a:avLst/>
          </a:prstGeom>
          <a:noFill/>
        </p:spPr>
        <p:txBody>
          <a:bodyPr wrap="none" rtlCol="0">
            <a:spAutoFit/>
          </a:bodyPr>
          <a:lstStyle/>
          <a:p>
            <a:r>
              <a:rPr lang="hr-HR" sz="2400" dirty="0"/>
              <a:t>Internet</a:t>
            </a:r>
          </a:p>
        </p:txBody>
      </p:sp>
      <p:sp>
        <p:nvSpPr>
          <p:cNvPr id="8" name="TextBox 7">
            <a:extLst>
              <a:ext uri="{FF2B5EF4-FFF2-40B4-BE49-F238E27FC236}">
                <a16:creationId xmlns:a16="http://schemas.microsoft.com/office/drawing/2014/main" id="{0A219D50-970E-B06A-0E55-0E693ED5E5FA}"/>
              </a:ext>
            </a:extLst>
          </p:cNvPr>
          <p:cNvSpPr txBox="1"/>
          <p:nvPr/>
        </p:nvSpPr>
        <p:spPr>
          <a:xfrm>
            <a:off x="175370" y="822518"/>
            <a:ext cx="11731708" cy="1569660"/>
          </a:xfrm>
          <a:prstGeom prst="rect">
            <a:avLst/>
          </a:prstGeom>
          <a:noFill/>
        </p:spPr>
        <p:txBody>
          <a:bodyPr wrap="square" rtlCol="0">
            <a:spAutoFit/>
          </a:bodyPr>
          <a:lstStyle/>
          <a:p>
            <a:pPr marL="342900" indent="-342900">
              <a:buFont typeface="Arial" panose="020B0604020202020204" pitchFamily="34" charset="0"/>
              <a:buChar char="•"/>
            </a:pPr>
            <a:r>
              <a:rPr lang="hr-HR" sz="2400" dirty="0"/>
              <a:t>Internet je „mreža svih mreža”. </a:t>
            </a:r>
          </a:p>
          <a:p>
            <a:pPr marL="342900" indent="-342900">
              <a:buFont typeface="Arial" panose="020B0604020202020204" pitchFamily="34" charset="0"/>
              <a:buChar char="•"/>
            </a:pPr>
            <a:r>
              <a:rPr lang="hr-HR" sz="2400" dirty="0"/>
              <a:t>Internet čini veliki broj međusobno povezanih LAN i WAN mreža na razini svijeta.</a:t>
            </a:r>
          </a:p>
          <a:p>
            <a:pPr marL="342900" indent="-342900">
              <a:buFont typeface="Arial" panose="020B0604020202020204" pitchFamily="34" charset="0"/>
              <a:buChar char="•"/>
            </a:pPr>
            <a:r>
              <a:rPr lang="hr-HR" sz="2400" dirty="0"/>
              <a:t>Nitko nije vlasnik interneta niti itko direktno upravlja internetom.</a:t>
            </a:r>
          </a:p>
          <a:p>
            <a:pPr marL="342900" indent="-342900">
              <a:buFont typeface="Arial" panose="020B0604020202020204" pitchFamily="34" charset="0"/>
              <a:buChar char="•"/>
            </a:pPr>
            <a:r>
              <a:rPr lang="hr-HR" sz="2400" dirty="0"/>
              <a:t>Internet je ono što se dogodi kada se poveže puno LAN i WAN mreža međusobno </a:t>
            </a:r>
          </a:p>
        </p:txBody>
      </p:sp>
      <p:sp>
        <p:nvSpPr>
          <p:cNvPr id="13" name="TextBox 12">
            <a:extLst>
              <a:ext uri="{FF2B5EF4-FFF2-40B4-BE49-F238E27FC236}">
                <a16:creationId xmlns:a16="http://schemas.microsoft.com/office/drawing/2014/main" id="{46EFEC2A-EBAD-6EC3-5403-7DE263052DCD}"/>
              </a:ext>
            </a:extLst>
          </p:cNvPr>
          <p:cNvSpPr txBox="1"/>
          <p:nvPr/>
        </p:nvSpPr>
        <p:spPr>
          <a:xfrm>
            <a:off x="1803954" y="186899"/>
            <a:ext cx="6112564" cy="369332"/>
          </a:xfrm>
          <a:prstGeom prst="rect">
            <a:avLst/>
          </a:prstGeom>
          <a:noFill/>
        </p:spPr>
        <p:txBody>
          <a:bodyPr wrap="square">
            <a:spAutoFit/>
          </a:bodyPr>
          <a:lstStyle/>
          <a:p>
            <a:r>
              <a:rPr lang="hr-HR" sz="1800" b="0" i="0" u="none" strike="noStrike" baseline="0" dirty="0">
                <a:solidFill>
                  <a:srgbClr val="0000FF"/>
                </a:solidFill>
                <a:latin typeface="Arial" panose="020B0604020202020204" pitchFamily="34" charset="0"/>
              </a:rPr>
              <a:t>http://whatismyipaddress.com/ </a:t>
            </a:r>
          </a:p>
        </p:txBody>
      </p:sp>
      <p:pic>
        <p:nvPicPr>
          <p:cNvPr id="1026" name="Picture 2">
            <a:extLst>
              <a:ext uri="{FF2B5EF4-FFF2-40B4-BE49-F238E27FC236}">
                <a16:creationId xmlns:a16="http://schemas.microsoft.com/office/drawing/2014/main" id="{902957B0-C4EB-100B-1609-9795E9814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376" y="2394101"/>
            <a:ext cx="4147930" cy="41479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0C100E1-72E7-C99E-ED4D-992F5F6FFBAA}"/>
              </a:ext>
            </a:extLst>
          </p:cNvPr>
          <p:cNvPicPr>
            <a:picLocks noChangeAspect="1"/>
          </p:cNvPicPr>
          <p:nvPr/>
        </p:nvPicPr>
        <p:blipFill>
          <a:blip r:embed="rId4"/>
          <a:stretch>
            <a:fillRect/>
          </a:stretch>
        </p:blipFill>
        <p:spPr>
          <a:xfrm>
            <a:off x="909665" y="2710070"/>
            <a:ext cx="4944482" cy="2988468"/>
          </a:xfrm>
          <a:prstGeom prst="rect">
            <a:avLst/>
          </a:prstGeom>
        </p:spPr>
      </p:pic>
    </p:spTree>
    <p:extLst>
      <p:ext uri="{BB962C8B-B14F-4D97-AF65-F5344CB8AC3E}">
        <p14:creationId xmlns:p14="http://schemas.microsoft.com/office/powerpoint/2010/main" val="310004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2572051" cy="461665"/>
          </a:xfrm>
          <a:prstGeom prst="rect">
            <a:avLst/>
          </a:prstGeom>
          <a:noFill/>
        </p:spPr>
        <p:txBody>
          <a:bodyPr wrap="none" rtlCol="0">
            <a:spAutoFit/>
          </a:bodyPr>
          <a:lstStyle/>
          <a:p>
            <a:r>
              <a:rPr lang="hr-HR" sz="2400" dirty="0">
                <a:solidFill>
                  <a:srgbClr val="0000FF"/>
                </a:solidFill>
              </a:rPr>
              <a:t>Intra</a:t>
            </a:r>
            <a:r>
              <a:rPr lang="hr-HR" sz="2400" dirty="0"/>
              <a:t>net i </a:t>
            </a:r>
            <a:r>
              <a:rPr lang="hr-HR" sz="2400" dirty="0">
                <a:solidFill>
                  <a:srgbClr val="FF0000"/>
                </a:solidFill>
              </a:rPr>
              <a:t>ekstra</a:t>
            </a:r>
            <a:r>
              <a:rPr lang="hr-HR" sz="2400" dirty="0"/>
              <a:t>net</a:t>
            </a:r>
          </a:p>
        </p:txBody>
      </p:sp>
      <p:sp>
        <p:nvSpPr>
          <p:cNvPr id="8" name="TextBox 7">
            <a:extLst>
              <a:ext uri="{FF2B5EF4-FFF2-40B4-BE49-F238E27FC236}">
                <a16:creationId xmlns:a16="http://schemas.microsoft.com/office/drawing/2014/main" id="{0A219D50-970E-B06A-0E55-0E693ED5E5FA}"/>
              </a:ext>
            </a:extLst>
          </p:cNvPr>
          <p:cNvSpPr txBox="1"/>
          <p:nvPr/>
        </p:nvSpPr>
        <p:spPr>
          <a:xfrm>
            <a:off x="175370" y="822518"/>
            <a:ext cx="5678778" cy="4893647"/>
          </a:xfrm>
          <a:prstGeom prst="rect">
            <a:avLst/>
          </a:prstGeom>
          <a:noFill/>
        </p:spPr>
        <p:txBody>
          <a:bodyPr wrap="square" rtlCol="0">
            <a:spAutoFit/>
          </a:bodyPr>
          <a:lstStyle/>
          <a:p>
            <a:pPr marL="342900" indent="-342900">
              <a:buFont typeface="Arial" panose="020B0604020202020204" pitchFamily="34" charset="0"/>
              <a:buChar char="•"/>
            </a:pPr>
            <a:r>
              <a:rPr lang="hr-HR" sz="2400" dirty="0"/>
              <a:t>Intranet je mreža koju koristi jedna organizacija isključivo za svoje potrebe (zaposlenici) i nitko drugi nema pristup toj mreži (bez odobrenja)</a:t>
            </a:r>
          </a:p>
          <a:p>
            <a:pPr marL="342900" indent="-342900">
              <a:buFont typeface="Arial" panose="020B0604020202020204" pitchFamily="34" charset="0"/>
              <a:buChar char="•"/>
            </a:pPr>
            <a:r>
              <a:rPr lang="hr-HR" sz="2400" dirty="0"/>
              <a:t>Kako bi neka organizacija omogućila vanjskim suradnicima, partnerima, korisnicima ili klijentima pristup svojoj infrastrukturi za to koristi ekstranet (npr. tvrtka koja omogućava pristup određenim podatcima vanjskim partnerima ili pristup određenim resursima svojim klijentima, škola pristup virtualnoj okolini za svoje studente itd..)</a:t>
            </a:r>
          </a:p>
        </p:txBody>
      </p:sp>
      <p:pic>
        <p:nvPicPr>
          <p:cNvPr id="3" name="Picture 2">
            <a:extLst>
              <a:ext uri="{FF2B5EF4-FFF2-40B4-BE49-F238E27FC236}">
                <a16:creationId xmlns:a16="http://schemas.microsoft.com/office/drawing/2014/main" id="{3779CD09-F086-93CA-CD00-13CD0DEDAA7E}"/>
              </a:ext>
            </a:extLst>
          </p:cNvPr>
          <p:cNvPicPr>
            <a:picLocks noChangeAspect="1"/>
          </p:cNvPicPr>
          <p:nvPr/>
        </p:nvPicPr>
        <p:blipFill>
          <a:blip r:embed="rId3"/>
          <a:stretch>
            <a:fillRect/>
          </a:stretch>
        </p:blipFill>
        <p:spPr>
          <a:xfrm>
            <a:off x="6251712" y="822518"/>
            <a:ext cx="5456583" cy="5236914"/>
          </a:xfrm>
          <a:prstGeom prst="rect">
            <a:avLst/>
          </a:prstGeom>
        </p:spPr>
      </p:pic>
    </p:spTree>
    <p:extLst>
      <p:ext uri="{BB962C8B-B14F-4D97-AF65-F5344CB8AC3E}">
        <p14:creationId xmlns:p14="http://schemas.microsoft.com/office/powerpoint/2010/main" val="1088423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0" y="9697"/>
            <a:ext cx="11521016" cy="1112838"/>
          </a:xfrm>
        </p:spPr>
        <p:txBody>
          <a:bodyPr/>
          <a:lstStyle/>
          <a:p>
            <a:r>
              <a:rPr lang="hr-HR" dirty="0"/>
              <a:t>Koje uređaje odabrati?</a:t>
            </a:r>
          </a:p>
        </p:txBody>
      </p:sp>
      <p:pic>
        <p:nvPicPr>
          <p:cNvPr id="3" name="Picture 2" descr="cisco-asr-9001.jpg"/>
          <p:cNvPicPr>
            <a:picLocks noChangeAspect="1"/>
          </p:cNvPicPr>
          <p:nvPr/>
        </p:nvPicPr>
        <p:blipFill>
          <a:blip r:embed="rId2"/>
          <a:stretch>
            <a:fillRect/>
          </a:stretch>
        </p:blipFill>
        <p:spPr>
          <a:xfrm>
            <a:off x="5816549" y="1122535"/>
            <a:ext cx="5429288" cy="4071966"/>
          </a:xfrm>
          <a:prstGeom prst="rect">
            <a:avLst/>
          </a:prstGeom>
        </p:spPr>
      </p:pic>
      <p:pic>
        <p:nvPicPr>
          <p:cNvPr id="4" name="Picture 3" descr="Cisco 800.jpg"/>
          <p:cNvPicPr>
            <a:picLocks noChangeAspect="1"/>
          </p:cNvPicPr>
          <p:nvPr/>
        </p:nvPicPr>
        <p:blipFill>
          <a:blip r:embed="rId3"/>
          <a:stretch>
            <a:fillRect/>
          </a:stretch>
        </p:blipFill>
        <p:spPr>
          <a:xfrm>
            <a:off x="859384" y="1671788"/>
            <a:ext cx="3548064" cy="2838451"/>
          </a:xfrm>
          <a:prstGeom prst="rect">
            <a:avLst/>
          </a:prstGeom>
        </p:spPr>
      </p:pic>
      <p:sp>
        <p:nvSpPr>
          <p:cNvPr id="5" name="TextBox 4"/>
          <p:cNvSpPr txBox="1"/>
          <p:nvPr/>
        </p:nvSpPr>
        <p:spPr>
          <a:xfrm>
            <a:off x="6036141" y="4416990"/>
            <a:ext cx="6020024" cy="923330"/>
          </a:xfrm>
          <a:prstGeom prst="rect">
            <a:avLst/>
          </a:prstGeom>
          <a:noFill/>
        </p:spPr>
        <p:txBody>
          <a:bodyPr wrap="square" rtlCol="0">
            <a:spAutoFit/>
          </a:bodyPr>
          <a:lstStyle/>
          <a:p>
            <a:r>
              <a:rPr lang="hr-HR" dirty="0"/>
              <a:t>Cisco ASR9001 </a:t>
            </a:r>
            <a:r>
              <a:rPr lang="hr-HR" dirty="0" err="1"/>
              <a:t>edge</a:t>
            </a:r>
            <a:r>
              <a:rPr lang="hr-HR" dirty="0"/>
              <a:t> 120Gbps – Use to </a:t>
            </a:r>
            <a:r>
              <a:rPr lang="hr-HR" dirty="0" err="1"/>
              <a:t>recieve</a:t>
            </a:r>
            <a:r>
              <a:rPr lang="hr-HR" dirty="0"/>
              <a:t> </a:t>
            </a:r>
            <a:r>
              <a:rPr lang="hr-HR" dirty="0" err="1"/>
              <a:t>multiple</a:t>
            </a:r>
            <a:r>
              <a:rPr lang="hr-HR" dirty="0"/>
              <a:t> WAN </a:t>
            </a:r>
            <a:r>
              <a:rPr lang="hr-HR" dirty="0" err="1"/>
              <a:t>connections</a:t>
            </a:r>
            <a:r>
              <a:rPr lang="hr-HR" dirty="0"/>
              <a:t> </a:t>
            </a:r>
            <a:r>
              <a:rPr lang="hr-HR" dirty="0" err="1"/>
              <a:t>comming</a:t>
            </a:r>
            <a:r>
              <a:rPr lang="hr-HR" dirty="0"/>
              <a:t> </a:t>
            </a:r>
            <a:r>
              <a:rPr lang="hr-HR" dirty="0" err="1"/>
              <a:t>from</a:t>
            </a:r>
            <a:r>
              <a:rPr lang="hr-HR" dirty="0"/>
              <a:t> </a:t>
            </a:r>
            <a:r>
              <a:rPr lang="hr-HR" dirty="0" err="1"/>
              <a:t>the</a:t>
            </a:r>
            <a:r>
              <a:rPr lang="hr-HR" dirty="0"/>
              <a:t> </a:t>
            </a:r>
            <a:r>
              <a:rPr lang="hr-HR" dirty="0" err="1"/>
              <a:t>customers</a:t>
            </a:r>
            <a:r>
              <a:rPr lang="hr-HR" dirty="0"/>
              <a:t> (</a:t>
            </a:r>
            <a:r>
              <a:rPr lang="hr-HR" dirty="0" err="1"/>
              <a:t>hundreds</a:t>
            </a:r>
            <a:r>
              <a:rPr lang="hr-HR" dirty="0"/>
              <a:t> </a:t>
            </a:r>
            <a:r>
              <a:rPr lang="hr-HR" dirty="0" err="1"/>
              <a:t>or</a:t>
            </a:r>
            <a:r>
              <a:rPr lang="hr-HR" dirty="0"/>
              <a:t> more </a:t>
            </a:r>
            <a:r>
              <a:rPr lang="hr-HR" dirty="0" err="1"/>
              <a:t>custoemrs</a:t>
            </a:r>
            <a:r>
              <a:rPr lang="hr-HR" dirty="0"/>
              <a:t>)</a:t>
            </a:r>
          </a:p>
        </p:txBody>
      </p:sp>
      <p:sp>
        <p:nvSpPr>
          <p:cNvPr id="6" name="TextBox 5"/>
          <p:cNvSpPr txBox="1"/>
          <p:nvPr/>
        </p:nvSpPr>
        <p:spPr>
          <a:xfrm>
            <a:off x="526474" y="4186157"/>
            <a:ext cx="4779805" cy="1200329"/>
          </a:xfrm>
          <a:prstGeom prst="rect">
            <a:avLst/>
          </a:prstGeom>
          <a:noFill/>
        </p:spPr>
        <p:txBody>
          <a:bodyPr wrap="square" rtlCol="0">
            <a:spAutoFit/>
          </a:bodyPr>
          <a:lstStyle/>
          <a:p>
            <a:r>
              <a:rPr lang="hr-HR" dirty="0"/>
              <a:t>Cisco 800 </a:t>
            </a:r>
            <a:r>
              <a:rPr lang="en-US" dirty="0"/>
              <a:t>Small branch, retail, or managed CPE</a:t>
            </a:r>
          </a:p>
          <a:p>
            <a:r>
              <a:rPr lang="en-US" dirty="0"/>
              <a:t>1 executive up to 20 employees</a:t>
            </a:r>
          </a:p>
          <a:p>
            <a:r>
              <a:rPr lang="hr-HR" dirty="0"/>
              <a:t>u</a:t>
            </a:r>
            <a:r>
              <a:rPr lang="en-US" dirty="0"/>
              <a:t>p to 15 Mbps</a:t>
            </a:r>
            <a:r>
              <a:rPr lang="hr-HR" dirty="0"/>
              <a:t>. </a:t>
            </a:r>
            <a:r>
              <a:rPr lang="hr-HR" dirty="0" err="1"/>
              <a:t>Used</a:t>
            </a:r>
            <a:r>
              <a:rPr lang="hr-HR" dirty="0"/>
              <a:t> to </a:t>
            </a:r>
            <a:r>
              <a:rPr lang="hr-HR" dirty="0" err="1"/>
              <a:t>conenct</a:t>
            </a:r>
            <a:r>
              <a:rPr lang="hr-HR" dirty="0"/>
              <a:t> to </a:t>
            </a:r>
            <a:r>
              <a:rPr lang="hr-HR" dirty="0" err="1"/>
              <a:t>the</a:t>
            </a:r>
            <a:r>
              <a:rPr lang="hr-HR" dirty="0"/>
              <a:t> </a:t>
            </a:r>
            <a:r>
              <a:rPr lang="hr-HR" dirty="0" err="1"/>
              <a:t>telecom</a:t>
            </a:r>
            <a:r>
              <a:rPr lang="hr-HR" dirty="0"/>
              <a:t> WAN network</a:t>
            </a:r>
          </a:p>
        </p:txBody>
      </p:sp>
    </p:spTree>
    <p:extLst>
      <p:ext uri="{BB962C8B-B14F-4D97-AF65-F5344CB8AC3E}">
        <p14:creationId xmlns:p14="http://schemas.microsoft.com/office/powerpoint/2010/main" val="16539279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DE2DF-90B7-49EE-A594-05DAB4A61A81}"/>
              </a:ext>
            </a:extLst>
          </p:cNvPr>
          <p:cNvSpPr>
            <a:spLocks noGrp="1"/>
          </p:cNvSpPr>
          <p:nvPr>
            <p:ph idx="1"/>
          </p:nvPr>
        </p:nvSpPr>
        <p:spPr>
          <a:xfrm>
            <a:off x="263434" y="858973"/>
            <a:ext cx="11832487" cy="3735887"/>
          </a:xfrm>
        </p:spPr>
        <p:txBody>
          <a:bodyPr>
            <a:normAutofit lnSpcReduction="10000"/>
          </a:bodyPr>
          <a:lstStyle/>
          <a:p>
            <a:r>
              <a:rPr lang="hr-HR" sz="2400" dirty="0"/>
              <a:t>Da bi bili dio mreže (privatne-LAN-</a:t>
            </a:r>
            <a:r>
              <a:rPr lang="hr-HR" sz="2400" dirty="0" err="1"/>
              <a:t>Local</a:t>
            </a:r>
            <a:r>
              <a:rPr lang="hr-HR" sz="2400" dirty="0"/>
              <a:t> </a:t>
            </a:r>
            <a:r>
              <a:rPr lang="hr-HR" sz="2400" dirty="0" err="1"/>
              <a:t>Area</a:t>
            </a:r>
            <a:r>
              <a:rPr lang="hr-HR" sz="2400" dirty="0"/>
              <a:t> Network ili javne-Internet) trebamo biti povezani na mrežu</a:t>
            </a:r>
          </a:p>
          <a:p>
            <a:r>
              <a:rPr lang="hr-HR" sz="2400" dirty="0"/>
              <a:t>Obično digitalnim podatcima pristupamo tako da koristimo računala/uređaje koji su povezani na LAN mrežu, a zatim je ta LAN mreža povezana na Internet obično preko uređaja koji zovemo </a:t>
            </a:r>
            <a:r>
              <a:rPr lang="hr-HR" sz="2400" dirty="0" err="1"/>
              <a:t>usmjernik</a:t>
            </a:r>
            <a:r>
              <a:rPr lang="hr-HR" sz="2400" dirty="0"/>
              <a:t>, a koji ima ulogu </a:t>
            </a:r>
            <a:r>
              <a:rPr lang="hr-HR" sz="2400" i="1" dirty="0"/>
              <a:t>mrežnog pristupnika </a:t>
            </a:r>
            <a:r>
              <a:rPr lang="hr-HR" sz="2400" dirty="0"/>
              <a:t>(</a:t>
            </a:r>
            <a:r>
              <a:rPr lang="hr-HR" sz="2400" dirty="0" err="1"/>
              <a:t>Gateway</a:t>
            </a:r>
            <a:r>
              <a:rPr lang="hr-HR" sz="2400" dirty="0"/>
              <a:t>)</a:t>
            </a:r>
          </a:p>
          <a:p>
            <a:r>
              <a:rPr lang="hr-HR" sz="2400" dirty="0"/>
              <a:t>Sva računala koja se povezuju na LAN mrežu nazivamo još i HOST, klijent ili krajnji uređaji (</a:t>
            </a:r>
            <a:r>
              <a:rPr lang="hr-HR" sz="2400" dirty="0" err="1"/>
              <a:t>End</a:t>
            </a:r>
            <a:r>
              <a:rPr lang="hr-HR" sz="2400" dirty="0"/>
              <a:t> </a:t>
            </a:r>
            <a:r>
              <a:rPr lang="hr-HR" sz="2400" dirty="0" err="1"/>
              <a:t>devices</a:t>
            </a:r>
            <a:r>
              <a:rPr lang="hr-HR" sz="2400" dirty="0"/>
              <a:t>)</a:t>
            </a:r>
          </a:p>
          <a:p>
            <a:r>
              <a:rPr lang="hr-HR" sz="2400" dirty="0"/>
              <a:t>Svaki HOST/klijent ima svoju logičku „oznaku” u računalnoj mreži koju nazivamo IP adresa (eng. Internet </a:t>
            </a:r>
            <a:r>
              <a:rPr lang="hr-HR" sz="2400" dirty="0" err="1"/>
              <a:t>Protocol</a:t>
            </a:r>
            <a:r>
              <a:rPr lang="hr-HR" sz="2400" dirty="0"/>
              <a:t> </a:t>
            </a:r>
            <a:r>
              <a:rPr lang="hr-HR" sz="2400" dirty="0" err="1"/>
              <a:t>address</a:t>
            </a:r>
            <a:r>
              <a:rPr lang="hr-HR" sz="2400" dirty="0"/>
              <a:t>)-Primjer na slici ispod</a:t>
            </a:r>
          </a:p>
        </p:txBody>
      </p:sp>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Host</a:t>
            </a:r>
            <a:r>
              <a:rPr lang="hr-HR" i="1" dirty="0">
                <a:solidFill>
                  <a:schemeClr val="tx1">
                    <a:lumMod val="95000"/>
                    <a:lumOff val="5000"/>
                  </a:schemeClr>
                </a:solidFill>
              </a:rPr>
              <a:t>/klijent/računalo/krajnji uređaj</a:t>
            </a:r>
          </a:p>
        </p:txBody>
      </p:sp>
      <p:grpSp>
        <p:nvGrpSpPr>
          <p:cNvPr id="12" name="Group 11">
            <a:extLst>
              <a:ext uri="{FF2B5EF4-FFF2-40B4-BE49-F238E27FC236}">
                <a16:creationId xmlns:a16="http://schemas.microsoft.com/office/drawing/2014/main" id="{B3A0DFC5-7136-06E8-DA23-7E3E23018AEE}"/>
              </a:ext>
            </a:extLst>
          </p:cNvPr>
          <p:cNvGrpSpPr/>
          <p:nvPr/>
        </p:nvGrpSpPr>
        <p:grpSpPr>
          <a:xfrm>
            <a:off x="5919302" y="4971553"/>
            <a:ext cx="6009264" cy="1307757"/>
            <a:chOff x="5172697" y="4711148"/>
            <a:chExt cx="6009264" cy="1307757"/>
          </a:xfrm>
        </p:grpSpPr>
        <p:pic>
          <p:nvPicPr>
            <p:cNvPr id="5" name="Picture 4">
              <a:extLst>
                <a:ext uri="{FF2B5EF4-FFF2-40B4-BE49-F238E27FC236}">
                  <a16:creationId xmlns:a16="http://schemas.microsoft.com/office/drawing/2014/main" id="{EA50AA33-9E52-172B-137E-F6F086076CBD}"/>
                </a:ext>
              </a:extLst>
            </p:cNvPr>
            <p:cNvPicPr>
              <a:picLocks noChangeAspect="1"/>
            </p:cNvPicPr>
            <p:nvPr/>
          </p:nvPicPr>
          <p:blipFill>
            <a:blip r:embed="rId3"/>
            <a:stretch>
              <a:fillRect/>
            </a:stretch>
          </p:blipFill>
          <p:spPr>
            <a:xfrm>
              <a:off x="5172697" y="4711148"/>
              <a:ext cx="6009264" cy="1307757"/>
            </a:xfrm>
            <a:prstGeom prst="rect">
              <a:avLst/>
            </a:prstGeom>
          </p:spPr>
        </p:pic>
        <p:sp>
          <p:nvSpPr>
            <p:cNvPr id="6" name="Rectangle 5">
              <a:extLst>
                <a:ext uri="{FF2B5EF4-FFF2-40B4-BE49-F238E27FC236}">
                  <a16:creationId xmlns:a16="http://schemas.microsoft.com/office/drawing/2014/main" id="{FB530A94-BD67-AF08-45CD-1B2F5A932229}"/>
                </a:ext>
              </a:extLst>
            </p:cNvPr>
            <p:cNvSpPr/>
            <p:nvPr/>
          </p:nvSpPr>
          <p:spPr>
            <a:xfrm>
              <a:off x="9501809" y="5267739"/>
              <a:ext cx="1113182" cy="238539"/>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4589F411-64D2-0635-C8D3-FC8903455076}"/>
                </a:ext>
              </a:extLst>
            </p:cNvPr>
            <p:cNvSpPr/>
            <p:nvPr/>
          </p:nvSpPr>
          <p:spPr>
            <a:xfrm>
              <a:off x="9501809" y="5695521"/>
              <a:ext cx="1318590" cy="238539"/>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5A1A8CC1-0F86-D486-0AC3-D712D4E535CB}"/>
                </a:ext>
              </a:extLst>
            </p:cNvPr>
            <p:cNvSpPr/>
            <p:nvPr/>
          </p:nvSpPr>
          <p:spPr>
            <a:xfrm>
              <a:off x="9501808" y="5493888"/>
              <a:ext cx="1585292" cy="20163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ectangle 10">
              <a:extLst>
                <a:ext uri="{FF2B5EF4-FFF2-40B4-BE49-F238E27FC236}">
                  <a16:creationId xmlns:a16="http://schemas.microsoft.com/office/drawing/2014/main" id="{B15F9C55-EFA4-71EC-C0B1-88FFBA13DD32}"/>
                </a:ext>
              </a:extLst>
            </p:cNvPr>
            <p:cNvSpPr/>
            <p:nvPr/>
          </p:nvSpPr>
          <p:spPr>
            <a:xfrm>
              <a:off x="10658280" y="5240130"/>
              <a:ext cx="289120" cy="266148"/>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4" name="TextBox 13">
            <a:extLst>
              <a:ext uri="{FF2B5EF4-FFF2-40B4-BE49-F238E27FC236}">
                <a16:creationId xmlns:a16="http://schemas.microsoft.com/office/drawing/2014/main" id="{EA6E6453-E15F-D703-7527-2519013F30C9}"/>
              </a:ext>
            </a:extLst>
          </p:cNvPr>
          <p:cNvSpPr txBox="1"/>
          <p:nvPr/>
        </p:nvSpPr>
        <p:spPr>
          <a:xfrm>
            <a:off x="74590" y="4881657"/>
            <a:ext cx="6226628" cy="923330"/>
          </a:xfrm>
          <a:prstGeom prst="rect">
            <a:avLst/>
          </a:prstGeom>
          <a:noFill/>
        </p:spPr>
        <p:txBody>
          <a:bodyPr wrap="square">
            <a:spAutoFit/>
          </a:bodyPr>
          <a:lstStyle/>
          <a:p>
            <a:r>
              <a:rPr lang="hr-HR" sz="1800" dirty="0"/>
              <a:t>Sva računala u nekoj LAN mreži</a:t>
            </a:r>
          </a:p>
          <a:p>
            <a:r>
              <a:rPr lang="hr-HR" sz="1800" dirty="0"/>
              <a:t>Imaju iste elemente (narančasto na slici) i svako računalo ima jedinstvenu IP adresu u nekoj LAN mreži (plavo na slici)</a:t>
            </a:r>
          </a:p>
        </p:txBody>
      </p:sp>
    </p:spTree>
    <p:extLst>
      <p:ext uri="{BB962C8B-B14F-4D97-AF65-F5344CB8AC3E}">
        <p14:creationId xmlns:p14="http://schemas.microsoft.com/office/powerpoint/2010/main" val="156973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sco ASR 9010.jpg"/>
          <p:cNvPicPr>
            <a:picLocks noChangeAspect="1"/>
          </p:cNvPicPr>
          <p:nvPr/>
        </p:nvPicPr>
        <p:blipFill>
          <a:blip r:embed="rId2"/>
          <a:stretch>
            <a:fillRect/>
          </a:stretch>
        </p:blipFill>
        <p:spPr>
          <a:xfrm>
            <a:off x="0" y="802285"/>
            <a:ext cx="2786082" cy="4916615"/>
          </a:xfrm>
          <a:prstGeom prst="rect">
            <a:avLst/>
          </a:prstGeom>
        </p:spPr>
      </p:pic>
      <p:pic>
        <p:nvPicPr>
          <p:cNvPr id="4" name="Picture 3" descr="2900.jpg"/>
          <p:cNvPicPr>
            <a:picLocks noChangeAspect="1"/>
          </p:cNvPicPr>
          <p:nvPr/>
        </p:nvPicPr>
        <p:blipFill>
          <a:blip r:embed="rId3"/>
          <a:stretch>
            <a:fillRect/>
          </a:stretch>
        </p:blipFill>
        <p:spPr>
          <a:xfrm>
            <a:off x="6031852" y="1493979"/>
            <a:ext cx="5715000" cy="2038350"/>
          </a:xfrm>
          <a:prstGeom prst="rect">
            <a:avLst/>
          </a:prstGeom>
        </p:spPr>
      </p:pic>
      <p:sp>
        <p:nvSpPr>
          <p:cNvPr id="5" name="TextBox 4"/>
          <p:cNvSpPr txBox="1"/>
          <p:nvPr/>
        </p:nvSpPr>
        <p:spPr>
          <a:xfrm>
            <a:off x="273233" y="5621769"/>
            <a:ext cx="4368342" cy="646331"/>
          </a:xfrm>
          <a:prstGeom prst="rect">
            <a:avLst/>
          </a:prstGeom>
          <a:noFill/>
        </p:spPr>
        <p:txBody>
          <a:bodyPr wrap="square" rtlCol="0">
            <a:spAutoFit/>
          </a:bodyPr>
          <a:lstStyle/>
          <a:p>
            <a:r>
              <a:rPr lang="hr-HR" dirty="0"/>
              <a:t>Cisco ASR 9010</a:t>
            </a:r>
          </a:p>
          <a:p>
            <a:r>
              <a:rPr lang="hr-HR" dirty="0" err="1"/>
              <a:t>Used</a:t>
            </a:r>
            <a:r>
              <a:rPr lang="hr-HR" dirty="0"/>
              <a:t> to </a:t>
            </a:r>
            <a:r>
              <a:rPr lang="hr-HR" dirty="0" err="1"/>
              <a:t>connect</a:t>
            </a:r>
            <a:r>
              <a:rPr lang="hr-HR" dirty="0"/>
              <a:t> </a:t>
            </a:r>
            <a:r>
              <a:rPr lang="hr-HR" dirty="0" err="1"/>
              <a:t>multiple</a:t>
            </a:r>
            <a:r>
              <a:rPr lang="hr-HR" dirty="0"/>
              <a:t> 120Gbps </a:t>
            </a:r>
            <a:r>
              <a:rPr lang="hr-HR" dirty="0" err="1"/>
              <a:t>routers</a:t>
            </a:r>
            <a:endParaRPr lang="hr-HR" dirty="0"/>
          </a:p>
        </p:txBody>
      </p:sp>
      <p:sp>
        <p:nvSpPr>
          <p:cNvPr id="6" name="TextBox 5"/>
          <p:cNvSpPr txBox="1"/>
          <p:nvPr/>
        </p:nvSpPr>
        <p:spPr>
          <a:xfrm>
            <a:off x="6031852" y="3378059"/>
            <a:ext cx="6160148" cy="1754326"/>
          </a:xfrm>
          <a:prstGeom prst="rect">
            <a:avLst/>
          </a:prstGeom>
          <a:noFill/>
        </p:spPr>
        <p:txBody>
          <a:bodyPr wrap="square" rtlCol="0">
            <a:spAutoFit/>
          </a:bodyPr>
          <a:lstStyle/>
          <a:p>
            <a:r>
              <a:rPr lang="hr-HR" dirty="0"/>
              <a:t>Cisco ISR 2900 </a:t>
            </a:r>
            <a:r>
              <a:rPr lang="en-US" dirty="0"/>
              <a:t>2 RU and 1 RU units with up to</a:t>
            </a:r>
            <a:r>
              <a:rPr lang="hr-HR" dirty="0"/>
              <a:t> </a:t>
            </a:r>
            <a:r>
              <a:rPr lang="en-US" dirty="0"/>
              <a:t> 3 GE ports and up to 1 SFP port</a:t>
            </a:r>
            <a:r>
              <a:rPr lang="hr-HR" dirty="0"/>
              <a:t> </a:t>
            </a:r>
            <a:r>
              <a:rPr lang="en-US" dirty="0"/>
              <a:t>Up to 50 LAN switch ports, 4 Enhanced High-Speed WAN Interface Card</a:t>
            </a:r>
            <a:r>
              <a:rPr lang="hr-HR" dirty="0"/>
              <a:t>  </a:t>
            </a:r>
            <a:r>
              <a:rPr lang="en-US" dirty="0"/>
              <a:t>(EHWIC) slots</a:t>
            </a:r>
            <a:r>
              <a:rPr lang="hr-HR" dirty="0"/>
              <a:t>.</a:t>
            </a:r>
          </a:p>
          <a:p>
            <a:r>
              <a:rPr lang="hr-HR" dirty="0" err="1"/>
              <a:t>Used</a:t>
            </a:r>
            <a:r>
              <a:rPr lang="hr-HR" dirty="0"/>
              <a:t> to </a:t>
            </a:r>
            <a:r>
              <a:rPr lang="hr-HR" dirty="0" err="1"/>
              <a:t>connect</a:t>
            </a:r>
            <a:r>
              <a:rPr lang="hr-HR" dirty="0"/>
              <a:t> </a:t>
            </a:r>
            <a:r>
              <a:rPr lang="hr-HR" dirty="0" err="1"/>
              <a:t>multiple</a:t>
            </a:r>
            <a:r>
              <a:rPr lang="hr-HR" dirty="0"/>
              <a:t> </a:t>
            </a:r>
            <a:r>
              <a:rPr lang="hr-HR" dirty="0" err="1"/>
              <a:t>location</a:t>
            </a:r>
            <a:r>
              <a:rPr lang="hr-HR" dirty="0"/>
              <a:t> </a:t>
            </a:r>
            <a:r>
              <a:rPr lang="hr-HR" dirty="0" err="1"/>
              <a:t>of</a:t>
            </a:r>
            <a:r>
              <a:rPr lang="hr-HR" dirty="0"/>
              <a:t> </a:t>
            </a:r>
            <a:r>
              <a:rPr lang="hr-HR" dirty="0" err="1"/>
              <a:t>the</a:t>
            </a:r>
            <a:r>
              <a:rPr lang="hr-HR" dirty="0"/>
              <a:t> same </a:t>
            </a:r>
            <a:r>
              <a:rPr lang="hr-HR" dirty="0" err="1"/>
              <a:t>company</a:t>
            </a:r>
            <a:r>
              <a:rPr lang="hr-HR" dirty="0"/>
              <a:t> to </a:t>
            </a:r>
            <a:r>
              <a:rPr lang="hr-HR" dirty="0" err="1"/>
              <a:t>the</a:t>
            </a:r>
            <a:r>
              <a:rPr lang="hr-HR" dirty="0"/>
              <a:t> Dana </a:t>
            </a:r>
            <a:r>
              <a:rPr lang="hr-HR" dirty="0" err="1"/>
              <a:t>center</a:t>
            </a:r>
            <a:r>
              <a:rPr lang="hr-HR" dirty="0"/>
              <a:t> </a:t>
            </a:r>
            <a:r>
              <a:rPr lang="hr-HR" dirty="0" err="1"/>
              <a:t>location</a:t>
            </a:r>
            <a:r>
              <a:rPr lang="hr-HR" dirty="0"/>
              <a:t>. </a:t>
            </a:r>
            <a:r>
              <a:rPr lang="hr-HR" dirty="0" err="1"/>
              <a:t>Hub</a:t>
            </a:r>
            <a:r>
              <a:rPr lang="hr-HR" dirty="0"/>
              <a:t> </a:t>
            </a:r>
            <a:r>
              <a:rPr lang="hr-HR" dirty="0" err="1"/>
              <a:t>and</a:t>
            </a:r>
            <a:r>
              <a:rPr lang="hr-HR" dirty="0"/>
              <a:t> </a:t>
            </a:r>
            <a:r>
              <a:rPr lang="hr-HR" dirty="0" err="1"/>
              <a:t>spoke</a:t>
            </a:r>
            <a:r>
              <a:rPr lang="hr-HR" dirty="0"/>
              <a:t> network </a:t>
            </a:r>
            <a:r>
              <a:rPr lang="hr-HR" dirty="0" err="1"/>
              <a:t>topology</a:t>
            </a:r>
            <a:r>
              <a:rPr lang="hr-HR" dirty="0"/>
              <a:t> 100 </a:t>
            </a:r>
            <a:r>
              <a:rPr lang="hr-HR" dirty="0" err="1"/>
              <a:t>location</a:t>
            </a:r>
            <a:r>
              <a:rPr lang="hr-HR" dirty="0"/>
              <a:t> to 1 </a:t>
            </a:r>
            <a:r>
              <a:rPr lang="hr-HR" dirty="0" err="1"/>
              <a:t>Datacenter</a:t>
            </a:r>
            <a:endParaRPr lang="hr-HR" dirty="0"/>
          </a:p>
        </p:txBody>
      </p:sp>
      <p:sp>
        <p:nvSpPr>
          <p:cNvPr id="8" name="Title 2">
            <a:extLst>
              <a:ext uri="{FF2B5EF4-FFF2-40B4-BE49-F238E27FC236}">
                <a16:creationId xmlns:a16="http://schemas.microsoft.com/office/drawing/2014/main" id="{F3B173AD-E34D-3F89-6063-C534B7291348}"/>
              </a:ext>
            </a:extLst>
          </p:cNvPr>
          <p:cNvSpPr txBox="1">
            <a:spLocks/>
          </p:cNvSpPr>
          <p:nvPr/>
        </p:nvSpPr>
        <p:spPr>
          <a:xfrm>
            <a:off x="0" y="9697"/>
            <a:ext cx="11521016" cy="1112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dirty="0"/>
              <a:t>Koje uređaje odabrati?</a:t>
            </a:r>
          </a:p>
        </p:txBody>
      </p:sp>
    </p:spTree>
    <p:extLst>
      <p:ext uri="{BB962C8B-B14F-4D97-AF65-F5344CB8AC3E}">
        <p14:creationId xmlns:p14="http://schemas.microsoft.com/office/powerpoint/2010/main" val="39080374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sco CRX-1 8 slots.jpg"/>
          <p:cNvPicPr>
            <a:picLocks noChangeAspect="1"/>
          </p:cNvPicPr>
          <p:nvPr/>
        </p:nvPicPr>
        <p:blipFill>
          <a:blip r:embed="rId2"/>
          <a:stretch>
            <a:fillRect/>
          </a:stretch>
        </p:blipFill>
        <p:spPr>
          <a:xfrm>
            <a:off x="7744042" y="119244"/>
            <a:ext cx="4500594" cy="5623870"/>
          </a:xfrm>
          <a:prstGeom prst="rect">
            <a:avLst/>
          </a:prstGeom>
        </p:spPr>
      </p:pic>
      <p:pic>
        <p:nvPicPr>
          <p:cNvPr id="5" name="Picture 4" descr="3900.jpg"/>
          <p:cNvPicPr>
            <a:picLocks noChangeAspect="1"/>
          </p:cNvPicPr>
          <p:nvPr/>
        </p:nvPicPr>
        <p:blipFill>
          <a:blip r:embed="rId3"/>
          <a:stretch>
            <a:fillRect/>
          </a:stretch>
        </p:blipFill>
        <p:spPr>
          <a:xfrm>
            <a:off x="0" y="3421392"/>
            <a:ext cx="5357818" cy="2321722"/>
          </a:xfrm>
          <a:prstGeom prst="rect">
            <a:avLst/>
          </a:prstGeom>
        </p:spPr>
      </p:pic>
      <p:sp>
        <p:nvSpPr>
          <p:cNvPr id="6" name="TextBox 5"/>
          <p:cNvSpPr txBox="1"/>
          <p:nvPr/>
        </p:nvSpPr>
        <p:spPr>
          <a:xfrm>
            <a:off x="184153" y="5560410"/>
            <a:ext cx="9810186" cy="646331"/>
          </a:xfrm>
          <a:prstGeom prst="rect">
            <a:avLst/>
          </a:prstGeom>
          <a:noFill/>
        </p:spPr>
        <p:txBody>
          <a:bodyPr wrap="none" rtlCol="0">
            <a:spAutoFit/>
          </a:bodyPr>
          <a:lstStyle/>
          <a:p>
            <a:r>
              <a:rPr lang="hr-HR" dirty="0"/>
              <a:t>Cisco ISR 3945 </a:t>
            </a:r>
            <a:r>
              <a:rPr lang="sv-SE" dirty="0"/>
              <a:t>Four RJ-45 connectors </a:t>
            </a:r>
            <a:endParaRPr lang="hr-HR" dirty="0"/>
          </a:p>
          <a:p>
            <a:r>
              <a:rPr lang="sv-SE" dirty="0"/>
              <a:t>(GE0/0, GE0/1, GE0/2, GE0/3), auto-MDIX</a:t>
            </a:r>
            <a:r>
              <a:rPr lang="hr-HR" dirty="0"/>
              <a:t>, </a:t>
            </a:r>
            <a:r>
              <a:rPr lang="hr-HR" dirty="0" err="1"/>
              <a:t>used</a:t>
            </a:r>
            <a:r>
              <a:rPr lang="hr-HR" dirty="0"/>
              <a:t> to </a:t>
            </a:r>
            <a:r>
              <a:rPr lang="hr-HR" dirty="0" err="1"/>
              <a:t>connect</a:t>
            </a:r>
            <a:r>
              <a:rPr lang="hr-HR" dirty="0"/>
              <a:t> </a:t>
            </a:r>
            <a:r>
              <a:rPr lang="hr-HR" dirty="0" err="1"/>
              <a:t>multiple</a:t>
            </a:r>
            <a:r>
              <a:rPr lang="hr-HR" dirty="0"/>
              <a:t> </a:t>
            </a:r>
            <a:r>
              <a:rPr lang="hr-HR" dirty="0" err="1"/>
              <a:t>Datacenters</a:t>
            </a:r>
            <a:r>
              <a:rPr lang="hr-HR" dirty="0"/>
              <a:t> </a:t>
            </a:r>
            <a:r>
              <a:rPr lang="hr-HR" dirty="0" err="1"/>
              <a:t>of</a:t>
            </a:r>
            <a:r>
              <a:rPr lang="hr-HR" dirty="0"/>
              <a:t> </a:t>
            </a:r>
            <a:r>
              <a:rPr lang="hr-HR" dirty="0" err="1"/>
              <a:t>the</a:t>
            </a:r>
            <a:r>
              <a:rPr lang="hr-HR" dirty="0"/>
              <a:t> same </a:t>
            </a:r>
            <a:r>
              <a:rPr lang="hr-HR" dirty="0" err="1"/>
              <a:t>company</a:t>
            </a:r>
            <a:endParaRPr lang="hr-HR" dirty="0"/>
          </a:p>
        </p:txBody>
      </p:sp>
      <p:sp>
        <p:nvSpPr>
          <p:cNvPr id="8" name="Title 2">
            <a:extLst>
              <a:ext uri="{FF2B5EF4-FFF2-40B4-BE49-F238E27FC236}">
                <a16:creationId xmlns:a16="http://schemas.microsoft.com/office/drawing/2014/main" id="{20A3F4CE-9634-2119-B0FE-E41E35A4123D}"/>
              </a:ext>
            </a:extLst>
          </p:cNvPr>
          <p:cNvSpPr txBox="1">
            <a:spLocks/>
          </p:cNvSpPr>
          <p:nvPr/>
        </p:nvSpPr>
        <p:spPr>
          <a:xfrm>
            <a:off x="0" y="9697"/>
            <a:ext cx="11521016" cy="1112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dirty="0"/>
              <a:t>Koje uređaje odabrati?</a:t>
            </a:r>
          </a:p>
        </p:txBody>
      </p:sp>
      <p:sp>
        <p:nvSpPr>
          <p:cNvPr id="4" name="Content Placeholder 2"/>
          <p:cNvSpPr txBox="1">
            <a:spLocks/>
          </p:cNvSpPr>
          <p:nvPr/>
        </p:nvSpPr>
        <p:spPr>
          <a:xfrm>
            <a:off x="2944645" y="1087543"/>
            <a:ext cx="5563251" cy="4267402"/>
          </a:xfrm>
          <a:prstGeom prst="rect">
            <a:avLst/>
          </a:prstGeom>
        </p:spPr>
        <p:txBody>
          <a:bodyPr/>
          <a:lstStyle/>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Cisco CRS 4-Slot Single-</a:t>
            </a:r>
            <a:r>
              <a:rPr lang="hr-HR" dirty="0" err="1"/>
              <a:t>Shelf</a:t>
            </a:r>
            <a:r>
              <a:rPr lang="hr-HR" dirty="0"/>
              <a:t> System </a:t>
            </a:r>
            <a:r>
              <a:rPr lang="hr-HR" dirty="0" err="1"/>
              <a:t>Up</a:t>
            </a:r>
            <a:r>
              <a:rPr lang="hr-HR" dirty="0"/>
              <a:t> to 1.12 </a:t>
            </a:r>
            <a:r>
              <a:rPr lang="hr-HR" dirty="0" err="1"/>
              <a:t>Tbps</a:t>
            </a:r>
            <a:r>
              <a:rPr lang="hr-HR" dirty="0"/>
              <a:t> </a:t>
            </a:r>
          </a:p>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Cisco CRS 8-Slot Single-</a:t>
            </a:r>
            <a:r>
              <a:rPr lang="hr-HR" dirty="0" err="1"/>
              <a:t>Shelf</a:t>
            </a:r>
            <a:r>
              <a:rPr lang="hr-HR" dirty="0"/>
              <a:t> System </a:t>
            </a:r>
            <a:r>
              <a:rPr lang="hr-HR" dirty="0" err="1"/>
              <a:t>Up</a:t>
            </a:r>
            <a:r>
              <a:rPr lang="hr-HR" dirty="0"/>
              <a:t> to 6.4 </a:t>
            </a:r>
            <a:r>
              <a:rPr lang="hr-HR" dirty="0" err="1"/>
              <a:t>Tbps</a:t>
            </a:r>
            <a:r>
              <a:rPr lang="hr-HR" dirty="0"/>
              <a:t> </a:t>
            </a:r>
          </a:p>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Cisco CRS 16-Slot Single-</a:t>
            </a:r>
            <a:r>
              <a:rPr lang="hr-HR" dirty="0" err="1"/>
              <a:t>Shelf</a:t>
            </a:r>
            <a:r>
              <a:rPr lang="hr-HR" dirty="0"/>
              <a:t> System </a:t>
            </a:r>
            <a:r>
              <a:rPr lang="hr-HR" dirty="0" err="1"/>
              <a:t>Up</a:t>
            </a:r>
            <a:r>
              <a:rPr lang="hr-HR" dirty="0"/>
              <a:t> to 12.8 </a:t>
            </a:r>
            <a:r>
              <a:rPr lang="hr-HR" dirty="0" err="1"/>
              <a:t>Tbps</a:t>
            </a:r>
            <a:r>
              <a:rPr lang="hr-HR" dirty="0"/>
              <a:t> </a:t>
            </a:r>
          </a:p>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Cisco CRS </a:t>
            </a:r>
            <a:r>
              <a:rPr lang="hr-HR" dirty="0" err="1"/>
              <a:t>Multishelf</a:t>
            </a:r>
            <a:r>
              <a:rPr lang="hr-HR" dirty="0"/>
              <a:t> System </a:t>
            </a:r>
            <a:r>
              <a:rPr lang="hr-HR" dirty="0" err="1"/>
              <a:t>Up</a:t>
            </a:r>
            <a:r>
              <a:rPr lang="hr-HR" dirty="0"/>
              <a:t> to 922 </a:t>
            </a:r>
            <a:r>
              <a:rPr lang="hr-HR" dirty="0" err="1"/>
              <a:t>Tbps</a:t>
            </a:r>
            <a:endParaRPr lang="hr-HR" dirty="0"/>
          </a:p>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Most </a:t>
            </a:r>
            <a:r>
              <a:rPr lang="hr-HR" dirty="0" err="1"/>
              <a:t>powerfull</a:t>
            </a:r>
            <a:r>
              <a:rPr lang="hr-HR" dirty="0"/>
              <a:t> </a:t>
            </a:r>
            <a:r>
              <a:rPr lang="hr-HR" dirty="0" err="1"/>
              <a:t>routers</a:t>
            </a:r>
            <a:r>
              <a:rPr lang="hr-HR" dirty="0"/>
              <a:t> </a:t>
            </a:r>
            <a:r>
              <a:rPr lang="hr-HR" dirty="0" err="1"/>
              <a:t>used</a:t>
            </a:r>
            <a:r>
              <a:rPr lang="hr-HR" dirty="0"/>
              <a:t> to </a:t>
            </a:r>
            <a:r>
              <a:rPr lang="hr-HR" dirty="0" err="1"/>
              <a:t>connect</a:t>
            </a:r>
            <a:r>
              <a:rPr lang="hr-HR" dirty="0"/>
              <a:t> </a:t>
            </a:r>
            <a:r>
              <a:rPr lang="hr-HR" dirty="0" err="1"/>
              <a:t>the</a:t>
            </a:r>
            <a:r>
              <a:rPr lang="hr-HR" dirty="0"/>
              <a:t> </a:t>
            </a:r>
            <a:r>
              <a:rPr lang="hr-HR" dirty="0" err="1"/>
              <a:t>core</a:t>
            </a:r>
            <a:r>
              <a:rPr lang="hr-HR" dirty="0"/>
              <a:t> </a:t>
            </a:r>
            <a:r>
              <a:rPr lang="hr-HR" dirty="0" err="1"/>
              <a:t>of</a:t>
            </a:r>
            <a:r>
              <a:rPr lang="hr-HR" dirty="0"/>
              <a:t> </a:t>
            </a:r>
            <a:r>
              <a:rPr lang="hr-HR" dirty="0" err="1"/>
              <a:t>the</a:t>
            </a:r>
            <a:r>
              <a:rPr lang="hr-HR" dirty="0"/>
              <a:t> </a:t>
            </a:r>
            <a:r>
              <a:rPr lang="hr-HR" dirty="0" err="1"/>
              <a:t>telecom</a:t>
            </a:r>
            <a:r>
              <a:rPr lang="hr-HR" dirty="0"/>
              <a:t> network</a:t>
            </a:r>
          </a:p>
          <a:p>
            <a:pPr marL="273050" indent="-273050" eaLnBrk="0" fontAlgn="base" hangingPunct="0">
              <a:spcBef>
                <a:spcPct val="20000"/>
              </a:spcBef>
              <a:spcAft>
                <a:spcPct val="0"/>
              </a:spcAft>
              <a:buClr>
                <a:srgbClr val="002060"/>
              </a:buClr>
              <a:buSzPct val="85000"/>
              <a:defRPr/>
            </a:pPr>
            <a:endParaRPr lang="hr-HR" sz="2800" dirty="0"/>
          </a:p>
        </p:txBody>
      </p:sp>
    </p:spTree>
    <p:extLst>
      <p:ext uri="{BB962C8B-B14F-4D97-AF65-F5344CB8AC3E}">
        <p14:creationId xmlns:p14="http://schemas.microsoft.com/office/powerpoint/2010/main" val="6160080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rge_photo_nexus_5000.jpg"/>
          <p:cNvPicPr>
            <a:picLocks noChangeAspect="1"/>
          </p:cNvPicPr>
          <p:nvPr/>
        </p:nvPicPr>
        <p:blipFill>
          <a:blip r:embed="rId3"/>
          <a:stretch>
            <a:fillRect/>
          </a:stretch>
        </p:blipFill>
        <p:spPr>
          <a:xfrm>
            <a:off x="6590108" y="1000108"/>
            <a:ext cx="4077893" cy="3262314"/>
          </a:xfrm>
          <a:prstGeom prst="rect">
            <a:avLst/>
          </a:prstGeom>
        </p:spPr>
      </p:pic>
      <p:pic>
        <p:nvPicPr>
          <p:cNvPr id="10" name="Picture 9" descr="HP_core_aggregation switch.jpg"/>
          <p:cNvPicPr>
            <a:picLocks noChangeAspect="1"/>
          </p:cNvPicPr>
          <p:nvPr/>
        </p:nvPicPr>
        <p:blipFill>
          <a:blip r:embed="rId4"/>
          <a:stretch>
            <a:fillRect/>
          </a:stretch>
        </p:blipFill>
        <p:spPr>
          <a:xfrm>
            <a:off x="1524000" y="3214662"/>
            <a:ext cx="3643338" cy="3643338"/>
          </a:xfrm>
          <a:prstGeom prst="rect">
            <a:avLst/>
          </a:prstGeom>
        </p:spPr>
      </p:pic>
      <p:pic>
        <p:nvPicPr>
          <p:cNvPr id="11" name="Picture 10" descr="4500x_large_image.jpg"/>
          <p:cNvPicPr>
            <a:picLocks noChangeAspect="1"/>
          </p:cNvPicPr>
          <p:nvPr/>
        </p:nvPicPr>
        <p:blipFill>
          <a:blip r:embed="rId5"/>
          <a:stretch>
            <a:fillRect/>
          </a:stretch>
        </p:blipFill>
        <p:spPr>
          <a:xfrm>
            <a:off x="1524000" y="1000109"/>
            <a:ext cx="3781648" cy="3028523"/>
          </a:xfrm>
          <a:prstGeom prst="rect">
            <a:avLst/>
          </a:prstGeom>
        </p:spPr>
      </p:pic>
      <p:sp>
        <p:nvSpPr>
          <p:cNvPr id="3" name="TextBox 2"/>
          <p:cNvSpPr txBox="1"/>
          <p:nvPr/>
        </p:nvSpPr>
        <p:spPr>
          <a:xfrm>
            <a:off x="1952597" y="5572140"/>
            <a:ext cx="2856551" cy="369332"/>
          </a:xfrm>
          <a:prstGeom prst="rect">
            <a:avLst/>
          </a:prstGeom>
          <a:noFill/>
        </p:spPr>
        <p:txBody>
          <a:bodyPr wrap="none" rtlCol="0">
            <a:spAutoFit/>
          </a:bodyPr>
          <a:lstStyle/>
          <a:p>
            <a:r>
              <a:rPr lang="hr-HR" dirty="0"/>
              <a:t>HP 5800-24G-SFP Switch</a:t>
            </a:r>
            <a:endParaRPr lang="hr-HR" b="1" dirty="0"/>
          </a:p>
        </p:txBody>
      </p:sp>
      <p:sp>
        <p:nvSpPr>
          <p:cNvPr id="4" name="TextBox 3"/>
          <p:cNvSpPr txBox="1"/>
          <p:nvPr/>
        </p:nvSpPr>
        <p:spPr>
          <a:xfrm>
            <a:off x="1809720" y="3286124"/>
            <a:ext cx="2351926" cy="369332"/>
          </a:xfrm>
          <a:prstGeom prst="rect">
            <a:avLst/>
          </a:prstGeom>
          <a:noFill/>
        </p:spPr>
        <p:txBody>
          <a:bodyPr wrap="none" rtlCol="0">
            <a:spAutoFit/>
          </a:bodyPr>
          <a:lstStyle/>
          <a:p>
            <a:r>
              <a:rPr lang="hr-HR" dirty="0"/>
              <a:t>Cisco Catalyst 4500x</a:t>
            </a:r>
            <a:endParaRPr lang="hr-HR" b="1" dirty="0"/>
          </a:p>
        </p:txBody>
      </p:sp>
      <p:sp>
        <p:nvSpPr>
          <p:cNvPr id="5" name="TextBox 4"/>
          <p:cNvSpPr txBox="1"/>
          <p:nvPr/>
        </p:nvSpPr>
        <p:spPr>
          <a:xfrm>
            <a:off x="6238876" y="5572140"/>
            <a:ext cx="3685624" cy="369332"/>
          </a:xfrm>
          <a:prstGeom prst="rect">
            <a:avLst/>
          </a:prstGeom>
          <a:noFill/>
        </p:spPr>
        <p:txBody>
          <a:bodyPr wrap="none" rtlCol="0">
            <a:spAutoFit/>
          </a:bodyPr>
          <a:lstStyle/>
          <a:p>
            <a:r>
              <a:rPr lang="hr-HR" dirty="0"/>
              <a:t>Extreem Networks Summit X450e </a:t>
            </a:r>
          </a:p>
        </p:txBody>
      </p:sp>
      <p:pic>
        <p:nvPicPr>
          <p:cNvPr id="6" name="Picture 5" descr="SummitX450e-48t-24t_top_front_0.png"/>
          <p:cNvPicPr>
            <a:picLocks noChangeAspect="1"/>
          </p:cNvPicPr>
          <p:nvPr/>
        </p:nvPicPr>
        <p:blipFill>
          <a:blip r:embed="rId6"/>
          <a:stretch>
            <a:fillRect/>
          </a:stretch>
        </p:blipFill>
        <p:spPr>
          <a:xfrm>
            <a:off x="5238744" y="4071942"/>
            <a:ext cx="5829300" cy="1714500"/>
          </a:xfrm>
          <a:prstGeom prst="rect">
            <a:avLst/>
          </a:prstGeom>
        </p:spPr>
      </p:pic>
      <p:sp>
        <p:nvSpPr>
          <p:cNvPr id="7" name="TextBox 6"/>
          <p:cNvSpPr txBox="1"/>
          <p:nvPr/>
        </p:nvSpPr>
        <p:spPr>
          <a:xfrm>
            <a:off x="7953389" y="3786190"/>
            <a:ext cx="2056973" cy="369332"/>
          </a:xfrm>
          <a:prstGeom prst="rect">
            <a:avLst/>
          </a:prstGeom>
          <a:noFill/>
        </p:spPr>
        <p:txBody>
          <a:bodyPr wrap="none" rtlCol="0">
            <a:spAutoFit/>
          </a:bodyPr>
          <a:lstStyle/>
          <a:p>
            <a:r>
              <a:rPr lang="hr-HR" dirty="0"/>
              <a:t>Cisco Nexus 5000</a:t>
            </a:r>
          </a:p>
        </p:txBody>
      </p:sp>
      <p:sp>
        <p:nvSpPr>
          <p:cNvPr id="8" name="Rectangle 7"/>
          <p:cNvSpPr/>
          <p:nvPr/>
        </p:nvSpPr>
        <p:spPr>
          <a:xfrm>
            <a:off x="5310182" y="1142984"/>
            <a:ext cx="1357322"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itle 2">
            <a:extLst>
              <a:ext uri="{FF2B5EF4-FFF2-40B4-BE49-F238E27FC236}">
                <a16:creationId xmlns:a16="http://schemas.microsoft.com/office/drawing/2014/main" id="{411427C2-99C9-BB66-789B-9F0B206E2A42}"/>
              </a:ext>
            </a:extLst>
          </p:cNvPr>
          <p:cNvSpPr txBox="1">
            <a:spLocks/>
          </p:cNvSpPr>
          <p:nvPr/>
        </p:nvSpPr>
        <p:spPr>
          <a:xfrm>
            <a:off x="0" y="9697"/>
            <a:ext cx="11521016" cy="1112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dirty="0"/>
              <a:t>Koje uređaje odabrati? Velike brzine LAN</a:t>
            </a:r>
          </a:p>
        </p:txBody>
      </p:sp>
    </p:spTree>
    <p:extLst>
      <p:ext uri="{BB962C8B-B14F-4D97-AF65-F5344CB8AC3E}">
        <p14:creationId xmlns:p14="http://schemas.microsoft.com/office/powerpoint/2010/main" val="42187350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8239156" y="1"/>
            <a:ext cx="2286000" cy="1704975"/>
          </a:xfrm>
          <a:prstGeom prst="rect">
            <a:avLst/>
          </a:prstGeom>
          <a:noFill/>
          <a:ln w="9525">
            <a:noFill/>
            <a:miter lim="800000"/>
            <a:headEnd/>
            <a:tailEnd/>
          </a:ln>
          <a:effectLst/>
        </p:spPr>
      </p:pic>
      <p:pic>
        <p:nvPicPr>
          <p:cNvPr id="9" name="Picture 8" descr="Two-UTP-Ports-Media-Converter-OP-ECS13221-.jpg"/>
          <p:cNvPicPr>
            <a:picLocks noChangeAspect="1"/>
          </p:cNvPicPr>
          <p:nvPr/>
        </p:nvPicPr>
        <p:blipFill>
          <a:blip r:embed="rId4"/>
          <a:stretch>
            <a:fillRect/>
          </a:stretch>
        </p:blipFill>
        <p:spPr>
          <a:xfrm>
            <a:off x="1738282" y="4071942"/>
            <a:ext cx="3071834" cy="2224432"/>
          </a:xfrm>
          <a:prstGeom prst="rect">
            <a:avLst/>
          </a:prstGeom>
        </p:spPr>
      </p:pic>
      <p:pic>
        <p:nvPicPr>
          <p:cNvPr id="8" name="Picture 7" descr="bbidisfps.png"/>
          <p:cNvPicPr>
            <a:picLocks noChangeAspect="1"/>
          </p:cNvPicPr>
          <p:nvPr/>
        </p:nvPicPr>
        <p:blipFill>
          <a:blip r:embed="rId5"/>
          <a:stretch>
            <a:fillRect/>
          </a:stretch>
        </p:blipFill>
        <p:spPr>
          <a:xfrm>
            <a:off x="7024695" y="1571612"/>
            <a:ext cx="3291841" cy="2438020"/>
          </a:xfrm>
          <a:prstGeom prst="rect">
            <a:avLst/>
          </a:prstGeom>
        </p:spPr>
      </p:pic>
      <p:pic>
        <p:nvPicPr>
          <p:cNvPr id="7" name="Picture 6" descr="ADSS-OpticalFibreCable.jpg"/>
          <p:cNvPicPr>
            <a:picLocks noChangeAspect="1"/>
          </p:cNvPicPr>
          <p:nvPr/>
        </p:nvPicPr>
        <p:blipFill>
          <a:blip r:embed="rId6" cstate="print"/>
          <a:stretch>
            <a:fillRect/>
          </a:stretch>
        </p:blipFill>
        <p:spPr>
          <a:xfrm>
            <a:off x="7810512" y="3714752"/>
            <a:ext cx="2650306" cy="2650306"/>
          </a:xfrm>
          <a:prstGeom prst="rect">
            <a:avLst/>
          </a:prstGeom>
        </p:spPr>
      </p:pic>
      <p:pic>
        <p:nvPicPr>
          <p:cNvPr id="4" name="Picture 3" descr="coper_fiber_transcievers.jpg"/>
          <p:cNvPicPr>
            <a:picLocks noChangeAspect="1"/>
          </p:cNvPicPr>
          <p:nvPr/>
        </p:nvPicPr>
        <p:blipFill>
          <a:blip r:embed="rId7"/>
          <a:stretch>
            <a:fillRect/>
          </a:stretch>
        </p:blipFill>
        <p:spPr>
          <a:xfrm>
            <a:off x="1336462" y="1761821"/>
            <a:ext cx="4671326" cy="2547996"/>
          </a:xfrm>
          <a:prstGeom prst="rect">
            <a:avLst/>
          </a:prstGeom>
        </p:spPr>
      </p:pic>
      <p:sp>
        <p:nvSpPr>
          <p:cNvPr id="11" name="TextBox 10"/>
          <p:cNvSpPr txBox="1"/>
          <p:nvPr/>
        </p:nvSpPr>
        <p:spPr>
          <a:xfrm>
            <a:off x="1666844" y="6345816"/>
            <a:ext cx="6186374" cy="369332"/>
          </a:xfrm>
          <a:prstGeom prst="rect">
            <a:avLst/>
          </a:prstGeom>
          <a:noFill/>
        </p:spPr>
        <p:txBody>
          <a:bodyPr wrap="none" rtlCol="0">
            <a:spAutoFit/>
          </a:bodyPr>
          <a:lstStyle/>
          <a:p>
            <a:r>
              <a:rPr lang="hr-HR" dirty="0">
                <a:hlinkClick r:id="rId8"/>
              </a:rPr>
              <a:t>http://www.router-switch.com/ws-c3750x-48p-l-p-1532.html</a:t>
            </a:r>
            <a:endParaRPr lang="hr-HR" dirty="0"/>
          </a:p>
        </p:txBody>
      </p:sp>
      <p:pic>
        <p:nvPicPr>
          <p:cNvPr id="13" name="Picture 2"/>
          <p:cNvPicPr>
            <a:picLocks noChangeAspect="1" noChangeArrowheads="1"/>
          </p:cNvPicPr>
          <p:nvPr/>
        </p:nvPicPr>
        <p:blipFill>
          <a:blip r:embed="rId9" cstate="print"/>
          <a:srcRect/>
          <a:stretch>
            <a:fillRect/>
          </a:stretch>
        </p:blipFill>
        <p:spPr bwMode="auto">
          <a:xfrm>
            <a:off x="6153166" y="0"/>
            <a:ext cx="2085975" cy="2190750"/>
          </a:xfrm>
          <a:prstGeom prst="rect">
            <a:avLst/>
          </a:prstGeom>
          <a:noFill/>
          <a:ln w="9525">
            <a:noFill/>
            <a:miter lim="800000"/>
            <a:headEnd/>
            <a:tailEnd/>
          </a:ln>
          <a:effectLst/>
        </p:spPr>
      </p:pic>
      <p:pic>
        <p:nvPicPr>
          <p:cNvPr id="2" name="Picture 1" descr="DWDM-MROADM-1024x393.jpg">
            <a:extLst>
              <a:ext uri="{FF2B5EF4-FFF2-40B4-BE49-F238E27FC236}">
                <a16:creationId xmlns:a16="http://schemas.microsoft.com/office/drawing/2014/main" id="{5875A081-45E5-816A-03FA-FCA1761943D0}"/>
              </a:ext>
            </a:extLst>
          </p:cNvPr>
          <p:cNvPicPr>
            <a:picLocks noChangeAspect="1"/>
          </p:cNvPicPr>
          <p:nvPr/>
        </p:nvPicPr>
        <p:blipFill>
          <a:blip r:embed="rId10"/>
          <a:stretch>
            <a:fillRect/>
          </a:stretch>
        </p:blipFill>
        <p:spPr>
          <a:xfrm>
            <a:off x="197099" y="142852"/>
            <a:ext cx="4422985" cy="1697493"/>
          </a:xfrm>
          <a:prstGeom prst="rect">
            <a:avLst/>
          </a:prstGeom>
        </p:spPr>
      </p:pic>
      <p:pic>
        <p:nvPicPr>
          <p:cNvPr id="10" name="Picture 9" descr="attenuator.jpg"/>
          <p:cNvPicPr>
            <a:picLocks noChangeAspect="1"/>
          </p:cNvPicPr>
          <p:nvPr/>
        </p:nvPicPr>
        <p:blipFill>
          <a:blip r:embed="rId11"/>
          <a:stretch>
            <a:fillRect/>
          </a:stretch>
        </p:blipFill>
        <p:spPr>
          <a:xfrm>
            <a:off x="5023048" y="3575604"/>
            <a:ext cx="2643182" cy="2643182"/>
          </a:xfrm>
          <a:prstGeom prst="rect">
            <a:avLst/>
          </a:prstGeom>
        </p:spPr>
      </p:pic>
    </p:spTree>
    <p:extLst>
      <p:ext uri="{BB962C8B-B14F-4D97-AF65-F5344CB8AC3E}">
        <p14:creationId xmlns:p14="http://schemas.microsoft.com/office/powerpoint/2010/main" val="306373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229564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DE2DF-90B7-49EE-A594-05DAB4A61A81}"/>
              </a:ext>
            </a:extLst>
          </p:cNvPr>
          <p:cNvSpPr>
            <a:spLocks noGrp="1"/>
          </p:cNvSpPr>
          <p:nvPr>
            <p:ph idx="1"/>
          </p:nvPr>
        </p:nvSpPr>
        <p:spPr>
          <a:xfrm>
            <a:off x="263434" y="858973"/>
            <a:ext cx="11832487" cy="3735887"/>
          </a:xfrm>
        </p:spPr>
        <p:txBody>
          <a:bodyPr>
            <a:normAutofit lnSpcReduction="10000"/>
          </a:bodyPr>
          <a:lstStyle/>
          <a:p>
            <a:r>
              <a:rPr lang="hr-HR" sz="2400" dirty="0"/>
              <a:t>Važan dio mreže, ali i IKT (informacijsko komunikacijske tehnologije) sustava generalno su serveri.</a:t>
            </a:r>
          </a:p>
          <a:p>
            <a:r>
              <a:rPr lang="hr-HR" sz="2400" dirty="0"/>
              <a:t>Serveri su računala koja imaju instaliran software (aplikaciju) koju koristi mnogo računala na mreži (npr. server za videoigre, email server, WEB server, File server i slično)</a:t>
            </a:r>
          </a:p>
          <a:p>
            <a:r>
              <a:rPr lang="hr-HR" sz="2400" dirty="0"/>
              <a:t>Server je obično računalo koje ima više performanse od ostalih računala (procesor, memorija, prostor za pohranu podataka)</a:t>
            </a:r>
          </a:p>
          <a:p>
            <a:r>
              <a:rPr lang="hr-HR" sz="2400" dirty="0"/>
              <a:t>Svaka aplikacija koja se nalazi na serveru obično traži posebnu aplikaciju na klijentima kako bi se ti klijenti/</a:t>
            </a:r>
            <a:r>
              <a:rPr lang="hr-HR" sz="2400" dirty="0" err="1"/>
              <a:t>hostovi</a:t>
            </a:r>
            <a:r>
              <a:rPr lang="hr-HR" sz="2400" dirty="0"/>
              <a:t>/računala mogla povezati na server (npr. </a:t>
            </a:r>
            <a:r>
              <a:rPr lang="hr-HR" sz="2400" dirty="0" err="1"/>
              <a:t>CallOfDuty</a:t>
            </a:r>
            <a:r>
              <a:rPr lang="hr-HR" sz="2400" dirty="0"/>
              <a:t> game </a:t>
            </a:r>
            <a:r>
              <a:rPr lang="hr-HR" sz="2400" dirty="0" err="1"/>
              <a:t>client</a:t>
            </a:r>
            <a:r>
              <a:rPr lang="hr-HR" sz="2400" dirty="0"/>
              <a:t>, mail </a:t>
            </a:r>
            <a:r>
              <a:rPr lang="hr-HR" sz="2400" dirty="0" err="1"/>
              <a:t>client</a:t>
            </a:r>
            <a:r>
              <a:rPr lang="hr-HR" sz="2400" dirty="0"/>
              <a:t> poput Outlooka ili web browser poput Microsoft </a:t>
            </a:r>
            <a:r>
              <a:rPr lang="hr-HR" sz="2400" dirty="0" err="1"/>
              <a:t>Edge</a:t>
            </a:r>
            <a:r>
              <a:rPr lang="hr-HR" sz="2400" dirty="0"/>
              <a:t> itd.)</a:t>
            </a:r>
          </a:p>
        </p:txBody>
      </p:sp>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Host</a:t>
            </a:r>
            <a:r>
              <a:rPr lang="hr-HR" i="1" dirty="0">
                <a:solidFill>
                  <a:schemeClr val="tx1">
                    <a:lumMod val="95000"/>
                    <a:lumOff val="5000"/>
                  </a:schemeClr>
                </a:solidFill>
              </a:rPr>
              <a:t>/klijent/računalo/krajnji uređaj</a:t>
            </a:r>
          </a:p>
        </p:txBody>
      </p:sp>
      <p:pic>
        <p:nvPicPr>
          <p:cNvPr id="8" name="Picture 7">
            <a:extLst>
              <a:ext uri="{FF2B5EF4-FFF2-40B4-BE49-F238E27FC236}">
                <a16:creationId xmlns:a16="http://schemas.microsoft.com/office/drawing/2014/main" id="{997EC424-091F-99CB-0E83-340B98EAE700}"/>
              </a:ext>
            </a:extLst>
          </p:cNvPr>
          <p:cNvPicPr>
            <a:picLocks noChangeAspect="1"/>
          </p:cNvPicPr>
          <p:nvPr/>
        </p:nvPicPr>
        <p:blipFill>
          <a:blip r:embed="rId3"/>
          <a:stretch>
            <a:fillRect/>
          </a:stretch>
        </p:blipFill>
        <p:spPr>
          <a:xfrm>
            <a:off x="2743200" y="4181309"/>
            <a:ext cx="7331765" cy="2200024"/>
          </a:xfrm>
          <a:prstGeom prst="rect">
            <a:avLst/>
          </a:prstGeom>
        </p:spPr>
      </p:pic>
    </p:spTree>
    <p:extLst>
      <p:ext uri="{BB962C8B-B14F-4D97-AF65-F5344CB8AC3E}">
        <p14:creationId xmlns:p14="http://schemas.microsoft.com/office/powerpoint/2010/main" val="42197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Peer</a:t>
            </a:r>
            <a:r>
              <a:rPr lang="hr-HR" i="1" dirty="0">
                <a:solidFill>
                  <a:schemeClr val="tx1">
                    <a:lumMod val="95000"/>
                    <a:lumOff val="5000"/>
                  </a:schemeClr>
                </a:solidFill>
              </a:rPr>
              <a:t>-to-</a:t>
            </a:r>
            <a:r>
              <a:rPr lang="hr-HR" i="1" dirty="0" err="1">
                <a:solidFill>
                  <a:schemeClr val="tx1">
                    <a:lumMod val="95000"/>
                    <a:lumOff val="5000"/>
                  </a:schemeClr>
                </a:solidFill>
              </a:rPr>
              <a:t>Peer</a:t>
            </a:r>
            <a:r>
              <a:rPr lang="hr-HR" i="1" dirty="0">
                <a:solidFill>
                  <a:schemeClr val="tx1">
                    <a:lumMod val="95000"/>
                    <a:lumOff val="5000"/>
                  </a:schemeClr>
                </a:solidFill>
              </a:rPr>
              <a:t> komunikacija</a:t>
            </a:r>
          </a:p>
        </p:txBody>
      </p:sp>
      <p:sp>
        <p:nvSpPr>
          <p:cNvPr id="5" name="Content Placeholder 4">
            <a:extLst>
              <a:ext uri="{FF2B5EF4-FFF2-40B4-BE49-F238E27FC236}">
                <a16:creationId xmlns:a16="http://schemas.microsoft.com/office/drawing/2014/main" id="{788AF0F5-2B55-22BB-A041-B5A21D7EBC1E}"/>
              </a:ext>
            </a:extLst>
          </p:cNvPr>
          <p:cNvSpPr>
            <a:spLocks noGrp="1"/>
          </p:cNvSpPr>
          <p:nvPr>
            <p:ph idx="1"/>
          </p:nvPr>
        </p:nvSpPr>
        <p:spPr>
          <a:xfrm>
            <a:off x="192155" y="1010616"/>
            <a:ext cx="11883887" cy="4351338"/>
          </a:xfrm>
        </p:spPr>
        <p:txBody>
          <a:bodyPr>
            <a:normAutofit/>
          </a:bodyPr>
          <a:lstStyle/>
          <a:p>
            <a:r>
              <a:rPr lang="hr-HR" sz="2000" dirty="0"/>
              <a:t>Software za klijente i servere je obično ima dvije komponente koje su različite, ali kompatibilne i potrebne su obje da bi komunikacija bila uspješna (npr. email server-MS </a:t>
            </a:r>
            <a:r>
              <a:rPr lang="hr-HR" sz="2000" dirty="0" err="1"/>
              <a:t>exchange</a:t>
            </a:r>
            <a:r>
              <a:rPr lang="hr-HR" sz="2000" dirty="0"/>
              <a:t> i email </a:t>
            </a:r>
            <a:r>
              <a:rPr lang="hr-HR" sz="2000" dirty="0" err="1"/>
              <a:t>client-outlook</a:t>
            </a:r>
            <a:r>
              <a:rPr lang="hr-HR" sz="2000" dirty="0"/>
              <a:t>)</a:t>
            </a:r>
          </a:p>
          <a:p>
            <a:r>
              <a:rPr lang="hr-HR" sz="2000" dirty="0"/>
              <a:t>Ponekad računalo može biti korišteno i kao klijent i kao server istovremeno. Ovakva vrsta komunikacije naziva se </a:t>
            </a:r>
            <a:r>
              <a:rPr lang="hr-HR" sz="2000" dirty="0" err="1"/>
              <a:t>Peer</a:t>
            </a:r>
            <a:r>
              <a:rPr lang="hr-HR" sz="2000" dirty="0"/>
              <a:t>-to-</a:t>
            </a:r>
            <a:r>
              <a:rPr lang="hr-HR" sz="2000" dirty="0" err="1"/>
              <a:t>Peer</a:t>
            </a:r>
            <a:r>
              <a:rPr lang="hr-HR" sz="2000" dirty="0"/>
              <a:t> (npr. računala u LAN mreži koja međusobno dijele resurse (printere, mape s dokumentima itd.)</a:t>
            </a:r>
          </a:p>
        </p:txBody>
      </p:sp>
      <p:pic>
        <p:nvPicPr>
          <p:cNvPr id="7" name="Picture 6">
            <a:extLst>
              <a:ext uri="{FF2B5EF4-FFF2-40B4-BE49-F238E27FC236}">
                <a16:creationId xmlns:a16="http://schemas.microsoft.com/office/drawing/2014/main" id="{C0C59CFB-B6CA-B452-EC17-E4E52FCE7735}"/>
              </a:ext>
            </a:extLst>
          </p:cNvPr>
          <p:cNvPicPr>
            <a:picLocks noChangeAspect="1"/>
          </p:cNvPicPr>
          <p:nvPr/>
        </p:nvPicPr>
        <p:blipFill>
          <a:blip r:embed="rId3"/>
          <a:stretch>
            <a:fillRect/>
          </a:stretch>
        </p:blipFill>
        <p:spPr>
          <a:xfrm>
            <a:off x="5051565" y="2890321"/>
            <a:ext cx="6948280" cy="2268502"/>
          </a:xfrm>
          <a:prstGeom prst="rect">
            <a:avLst/>
          </a:prstGeom>
        </p:spPr>
      </p:pic>
      <p:sp>
        <p:nvSpPr>
          <p:cNvPr id="9" name="TextBox 8">
            <a:extLst>
              <a:ext uri="{FF2B5EF4-FFF2-40B4-BE49-F238E27FC236}">
                <a16:creationId xmlns:a16="http://schemas.microsoft.com/office/drawing/2014/main" id="{4B216DAE-B549-B416-E6AA-1F5A003B876D}"/>
              </a:ext>
            </a:extLst>
          </p:cNvPr>
          <p:cNvSpPr txBox="1"/>
          <p:nvPr/>
        </p:nvSpPr>
        <p:spPr>
          <a:xfrm>
            <a:off x="115958" y="3958494"/>
            <a:ext cx="4935607" cy="1200329"/>
          </a:xfrm>
          <a:prstGeom prst="rect">
            <a:avLst/>
          </a:prstGeom>
          <a:noFill/>
        </p:spPr>
        <p:txBody>
          <a:bodyPr wrap="square" rtlCol="0">
            <a:spAutoFit/>
          </a:bodyPr>
          <a:lstStyle/>
          <a:p>
            <a:pPr marL="285750" indent="-285750">
              <a:buFont typeface="Arial" panose="020B0604020202020204" pitchFamily="34" charset="0"/>
              <a:buChar char="•"/>
            </a:pPr>
            <a:r>
              <a:rPr lang="hr-HR" dirty="0"/>
              <a:t>Ovakve mreže su jednostavne za uspostaviti i jeftine za održavati ali nisu skalabilne, nisu sigurne, imaju niže performanse i nisu za kompleksne okoline</a:t>
            </a:r>
          </a:p>
        </p:txBody>
      </p:sp>
    </p:spTree>
    <p:extLst>
      <p:ext uri="{BB962C8B-B14F-4D97-AF65-F5344CB8AC3E}">
        <p14:creationId xmlns:p14="http://schemas.microsoft.com/office/powerpoint/2010/main" val="130594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End</a:t>
            </a:r>
            <a:r>
              <a:rPr lang="hr-HR" i="1" dirty="0">
                <a:solidFill>
                  <a:schemeClr val="tx1">
                    <a:lumMod val="95000"/>
                    <a:lumOff val="5000"/>
                  </a:schemeClr>
                </a:solidFill>
              </a:rPr>
              <a:t> </a:t>
            </a:r>
            <a:r>
              <a:rPr lang="hr-HR" i="1" dirty="0" err="1">
                <a:solidFill>
                  <a:schemeClr val="tx1">
                    <a:lumMod val="95000"/>
                    <a:lumOff val="5000"/>
                  </a:schemeClr>
                </a:solidFill>
              </a:rPr>
              <a:t>devices</a:t>
            </a:r>
            <a:endParaRPr lang="hr-HR" i="1" dirty="0">
              <a:solidFill>
                <a:schemeClr val="tx1">
                  <a:lumMod val="95000"/>
                  <a:lumOff val="5000"/>
                </a:schemeClr>
              </a:solidFill>
            </a:endParaRPr>
          </a:p>
        </p:txBody>
      </p:sp>
      <p:pic>
        <p:nvPicPr>
          <p:cNvPr id="8" name="Picture 7">
            <a:extLst>
              <a:ext uri="{FF2B5EF4-FFF2-40B4-BE49-F238E27FC236}">
                <a16:creationId xmlns:a16="http://schemas.microsoft.com/office/drawing/2014/main" id="{E411480F-9E4F-E852-D5EF-062F9370BFF5}"/>
              </a:ext>
            </a:extLst>
          </p:cNvPr>
          <p:cNvPicPr>
            <a:picLocks noChangeAspect="1"/>
          </p:cNvPicPr>
          <p:nvPr/>
        </p:nvPicPr>
        <p:blipFill>
          <a:blip r:embed="rId3"/>
          <a:stretch>
            <a:fillRect/>
          </a:stretch>
        </p:blipFill>
        <p:spPr>
          <a:xfrm>
            <a:off x="6260207" y="3279914"/>
            <a:ext cx="5789746" cy="3162092"/>
          </a:xfrm>
          <a:prstGeom prst="rect">
            <a:avLst/>
          </a:prstGeom>
        </p:spPr>
      </p:pic>
      <p:sp>
        <p:nvSpPr>
          <p:cNvPr id="10" name="TextBox 9">
            <a:extLst>
              <a:ext uri="{FF2B5EF4-FFF2-40B4-BE49-F238E27FC236}">
                <a16:creationId xmlns:a16="http://schemas.microsoft.com/office/drawing/2014/main" id="{2FC31930-86FD-B251-1824-307BF5BB8162}"/>
              </a:ext>
            </a:extLst>
          </p:cNvPr>
          <p:cNvSpPr txBox="1"/>
          <p:nvPr/>
        </p:nvSpPr>
        <p:spPr>
          <a:xfrm>
            <a:off x="228601" y="1162878"/>
            <a:ext cx="11262360" cy="923330"/>
          </a:xfrm>
          <a:prstGeom prst="rect">
            <a:avLst/>
          </a:prstGeom>
          <a:noFill/>
        </p:spPr>
        <p:txBody>
          <a:bodyPr wrap="square" rtlCol="0">
            <a:spAutoFit/>
          </a:bodyPr>
          <a:lstStyle/>
          <a:p>
            <a:pPr marL="285750" indent="-285750">
              <a:buFont typeface="Arial" panose="020B0604020202020204" pitchFamily="34" charset="0"/>
              <a:buChar char="•"/>
            </a:pPr>
            <a:r>
              <a:rPr lang="hr-HR" dirty="0"/>
              <a:t>Ovo su svi uređaji koji se povezuju na računalnu mrežu i obično s ovim uređajima ljudi imaju interakciju (računala, kamere, telefoni itd.)</a:t>
            </a:r>
          </a:p>
          <a:p>
            <a:pPr marL="285750" indent="-285750">
              <a:buFont typeface="Arial" panose="020B0604020202020204" pitchFamily="34" charset="0"/>
              <a:buChar char="•"/>
            </a:pPr>
            <a:r>
              <a:rPr lang="hr-HR" dirty="0"/>
              <a:t>Krajnji uređaji su izvor ili odredište komunikacije</a:t>
            </a:r>
          </a:p>
        </p:txBody>
      </p:sp>
    </p:spTree>
    <p:extLst>
      <p:ext uri="{BB962C8B-B14F-4D97-AF65-F5344CB8AC3E}">
        <p14:creationId xmlns:p14="http://schemas.microsoft.com/office/powerpoint/2010/main" val="202731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Intermediary</a:t>
            </a:r>
            <a:r>
              <a:rPr lang="hr-HR" i="1" dirty="0">
                <a:solidFill>
                  <a:schemeClr val="tx1">
                    <a:lumMod val="95000"/>
                    <a:lumOff val="5000"/>
                  </a:schemeClr>
                </a:solidFill>
              </a:rPr>
              <a:t> </a:t>
            </a:r>
            <a:r>
              <a:rPr lang="hr-HR" i="1" dirty="0" err="1">
                <a:solidFill>
                  <a:schemeClr val="tx1">
                    <a:lumMod val="95000"/>
                    <a:lumOff val="5000"/>
                  </a:schemeClr>
                </a:solidFill>
              </a:rPr>
              <a:t>devices</a:t>
            </a:r>
            <a:r>
              <a:rPr lang="hr-HR" i="1" dirty="0">
                <a:solidFill>
                  <a:schemeClr val="tx1">
                    <a:lumMod val="95000"/>
                    <a:lumOff val="5000"/>
                  </a:schemeClr>
                </a:solidFill>
              </a:rPr>
              <a:t>-posrednički uređaji</a:t>
            </a:r>
          </a:p>
        </p:txBody>
      </p:sp>
      <p:sp>
        <p:nvSpPr>
          <p:cNvPr id="10" name="TextBox 9">
            <a:extLst>
              <a:ext uri="{FF2B5EF4-FFF2-40B4-BE49-F238E27FC236}">
                <a16:creationId xmlns:a16="http://schemas.microsoft.com/office/drawing/2014/main" id="{2FC31930-86FD-B251-1824-307BF5BB8162}"/>
              </a:ext>
            </a:extLst>
          </p:cNvPr>
          <p:cNvSpPr txBox="1"/>
          <p:nvPr/>
        </p:nvSpPr>
        <p:spPr>
          <a:xfrm>
            <a:off x="0" y="773306"/>
            <a:ext cx="11262360" cy="1200329"/>
          </a:xfrm>
          <a:prstGeom prst="rect">
            <a:avLst/>
          </a:prstGeom>
          <a:noFill/>
        </p:spPr>
        <p:txBody>
          <a:bodyPr wrap="square" rtlCol="0">
            <a:spAutoFit/>
          </a:bodyPr>
          <a:lstStyle/>
          <a:p>
            <a:pPr marL="285750" indent="-285750">
              <a:buFont typeface="Arial" panose="020B0604020202020204" pitchFamily="34" charset="0"/>
              <a:buChar char="•"/>
            </a:pPr>
            <a:r>
              <a:rPr lang="hr-HR" dirty="0"/>
              <a:t>Ovi uređaji povezuju pojedine krajnje uređaje na mrežu.</a:t>
            </a:r>
          </a:p>
          <a:p>
            <a:pPr marL="285750" indent="-285750">
              <a:buFont typeface="Arial" panose="020B0604020202020204" pitchFamily="34" charset="0"/>
              <a:buChar char="•"/>
            </a:pPr>
            <a:r>
              <a:rPr lang="hr-HR" dirty="0"/>
              <a:t>Također mogu povezati manje mreže u veće cjeline (npr. jedan preklopnik povezuje 10 učioničkih mreža u jednu veću mrežu)</a:t>
            </a:r>
          </a:p>
          <a:p>
            <a:pPr marL="285750" indent="-285750">
              <a:buFont typeface="Arial" panose="020B0604020202020204" pitchFamily="34" charset="0"/>
              <a:buChar char="•"/>
            </a:pPr>
            <a:r>
              <a:rPr lang="hr-HR" dirty="0"/>
              <a:t>Ovi uređaji koriste adrese odredišnih računala i informacije o </a:t>
            </a:r>
            <a:r>
              <a:rPr lang="hr-HR" dirty="0" err="1"/>
              <a:t>međuvezama</a:t>
            </a:r>
            <a:r>
              <a:rPr lang="hr-HR" dirty="0"/>
              <a:t> kako bi znali kuda poslati mrežni promet</a:t>
            </a:r>
          </a:p>
        </p:txBody>
      </p:sp>
      <p:pic>
        <p:nvPicPr>
          <p:cNvPr id="3" name="Picture 2">
            <a:extLst>
              <a:ext uri="{FF2B5EF4-FFF2-40B4-BE49-F238E27FC236}">
                <a16:creationId xmlns:a16="http://schemas.microsoft.com/office/drawing/2014/main" id="{929098F3-C78E-2724-8CB9-FBB0711CBB1D}"/>
              </a:ext>
            </a:extLst>
          </p:cNvPr>
          <p:cNvPicPr>
            <a:picLocks noChangeAspect="1"/>
          </p:cNvPicPr>
          <p:nvPr/>
        </p:nvPicPr>
        <p:blipFill>
          <a:blip r:embed="rId3"/>
          <a:stretch>
            <a:fillRect/>
          </a:stretch>
        </p:blipFill>
        <p:spPr>
          <a:xfrm>
            <a:off x="4181474" y="4105222"/>
            <a:ext cx="7781925" cy="2057400"/>
          </a:xfrm>
          <a:prstGeom prst="rect">
            <a:avLst/>
          </a:prstGeom>
        </p:spPr>
      </p:pic>
      <p:pic>
        <p:nvPicPr>
          <p:cNvPr id="19" name="Picture 18">
            <a:extLst>
              <a:ext uri="{FF2B5EF4-FFF2-40B4-BE49-F238E27FC236}">
                <a16:creationId xmlns:a16="http://schemas.microsoft.com/office/drawing/2014/main" id="{F248A4FD-E0E2-941B-57DC-2AFC970C8D5A}"/>
              </a:ext>
            </a:extLst>
          </p:cNvPr>
          <p:cNvPicPr>
            <a:picLocks noChangeAspect="1"/>
          </p:cNvPicPr>
          <p:nvPr/>
        </p:nvPicPr>
        <p:blipFill>
          <a:blip r:embed="rId4"/>
          <a:stretch>
            <a:fillRect/>
          </a:stretch>
        </p:blipFill>
        <p:spPr>
          <a:xfrm>
            <a:off x="205344" y="2219247"/>
            <a:ext cx="5425836" cy="2727387"/>
          </a:xfrm>
          <a:prstGeom prst="rect">
            <a:avLst/>
          </a:prstGeom>
        </p:spPr>
      </p:pic>
    </p:spTree>
    <p:extLst>
      <p:ext uri="{BB962C8B-B14F-4D97-AF65-F5344CB8AC3E}">
        <p14:creationId xmlns:p14="http://schemas.microsoft.com/office/powerpoint/2010/main" val="87407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Intermediary</a:t>
            </a:r>
            <a:r>
              <a:rPr lang="hr-HR" i="1" dirty="0">
                <a:solidFill>
                  <a:schemeClr val="tx1">
                    <a:lumMod val="95000"/>
                    <a:lumOff val="5000"/>
                  </a:schemeClr>
                </a:solidFill>
              </a:rPr>
              <a:t> </a:t>
            </a:r>
            <a:r>
              <a:rPr lang="hr-HR" i="1" dirty="0" err="1">
                <a:solidFill>
                  <a:schemeClr val="tx1">
                    <a:lumMod val="95000"/>
                    <a:lumOff val="5000"/>
                  </a:schemeClr>
                </a:solidFill>
              </a:rPr>
              <a:t>devices</a:t>
            </a:r>
            <a:r>
              <a:rPr lang="hr-HR" i="1" dirty="0">
                <a:solidFill>
                  <a:schemeClr val="tx1">
                    <a:lumMod val="95000"/>
                    <a:lumOff val="5000"/>
                  </a:schemeClr>
                </a:solidFill>
              </a:rPr>
              <a:t>-posrednički uređaji</a:t>
            </a:r>
          </a:p>
        </p:txBody>
      </p:sp>
      <p:sp>
        <p:nvSpPr>
          <p:cNvPr id="10" name="TextBox 9">
            <a:extLst>
              <a:ext uri="{FF2B5EF4-FFF2-40B4-BE49-F238E27FC236}">
                <a16:creationId xmlns:a16="http://schemas.microsoft.com/office/drawing/2014/main" id="{2FC31930-86FD-B251-1824-307BF5BB8162}"/>
              </a:ext>
            </a:extLst>
          </p:cNvPr>
          <p:cNvSpPr txBox="1"/>
          <p:nvPr/>
        </p:nvSpPr>
        <p:spPr>
          <a:xfrm>
            <a:off x="298174" y="1120676"/>
            <a:ext cx="11262360" cy="3416320"/>
          </a:xfrm>
          <a:prstGeom prst="rect">
            <a:avLst/>
          </a:prstGeom>
          <a:noFill/>
        </p:spPr>
        <p:txBody>
          <a:bodyPr wrap="square" rtlCol="0">
            <a:spAutoFit/>
          </a:bodyPr>
          <a:lstStyle/>
          <a:p>
            <a:r>
              <a:rPr lang="hr-HR" sz="2400" dirty="0"/>
              <a:t>Funkcije koje obavljaju posrednički uređaji:</a:t>
            </a:r>
          </a:p>
          <a:p>
            <a:pPr marL="285750" indent="-285750">
              <a:buFont typeface="Arial" panose="020B0604020202020204" pitchFamily="34" charset="0"/>
              <a:buChar char="•"/>
            </a:pPr>
            <a:r>
              <a:rPr lang="hr-HR" sz="2400" dirty="0" err="1"/>
              <a:t>Retransmisija</a:t>
            </a:r>
            <a:r>
              <a:rPr lang="hr-HR" sz="2400" dirty="0"/>
              <a:t> signala (fizički sloj OSI modela)</a:t>
            </a:r>
          </a:p>
          <a:p>
            <a:pPr marL="285750" indent="-285750">
              <a:buFont typeface="Arial" panose="020B0604020202020204" pitchFamily="34" charset="0"/>
              <a:buChar char="•"/>
            </a:pPr>
            <a:r>
              <a:rPr lang="hr-HR" sz="2400" dirty="0"/>
              <a:t>Održavaju tablice o putanjama kroz računalnu mrežu (npr. </a:t>
            </a:r>
            <a:r>
              <a:rPr lang="hr-HR" sz="2400" dirty="0" err="1"/>
              <a:t>usmjernička</a:t>
            </a:r>
            <a:r>
              <a:rPr lang="hr-HR" sz="2400" dirty="0"/>
              <a:t> tablice u </a:t>
            </a:r>
            <a:r>
              <a:rPr lang="hr-HR" sz="2400" dirty="0" err="1"/>
              <a:t>usmjerniku</a:t>
            </a:r>
            <a:r>
              <a:rPr lang="hr-HR" sz="2400" dirty="0"/>
              <a:t>)</a:t>
            </a:r>
          </a:p>
          <a:p>
            <a:pPr marL="285750" indent="-285750">
              <a:buFont typeface="Arial" panose="020B0604020202020204" pitchFamily="34" charset="0"/>
              <a:buChar char="•"/>
            </a:pPr>
            <a:r>
              <a:rPr lang="hr-HR" sz="2400" dirty="0"/>
              <a:t>Šalju informacije o greškama u komunikaciji</a:t>
            </a:r>
          </a:p>
          <a:p>
            <a:pPr marL="285750" indent="-285750">
              <a:buFont typeface="Arial" panose="020B0604020202020204" pitchFamily="34" charset="0"/>
              <a:buChar char="•"/>
            </a:pPr>
            <a:r>
              <a:rPr lang="hr-HR" sz="2400" dirty="0"/>
              <a:t>Usmjeravaju mrežni promet i preusmjeravaju u slučaju otkaza mrežnih veza</a:t>
            </a:r>
          </a:p>
          <a:p>
            <a:pPr marL="285750" indent="-285750">
              <a:buFont typeface="Arial" panose="020B0604020202020204" pitchFamily="34" charset="0"/>
              <a:buChar char="•"/>
            </a:pPr>
            <a:r>
              <a:rPr lang="hr-HR" sz="2400" dirty="0"/>
              <a:t>Klasificiraju i usmjeravaju pakete prema prioritetu (</a:t>
            </a:r>
            <a:r>
              <a:rPr lang="hr-HR" sz="2400" dirty="0" err="1"/>
              <a:t>QoS</a:t>
            </a:r>
            <a:r>
              <a:rPr lang="hr-HR" sz="2400" dirty="0"/>
              <a:t> mehanizam)</a:t>
            </a:r>
          </a:p>
          <a:p>
            <a:pPr marL="285750" indent="-285750">
              <a:buFont typeface="Arial" panose="020B0604020202020204" pitchFamily="34" charset="0"/>
              <a:buChar char="•"/>
            </a:pPr>
            <a:r>
              <a:rPr lang="hr-HR" sz="2400" dirty="0"/>
              <a:t>Filtriraju promet na temelju sigurnosnih postavki (</a:t>
            </a:r>
            <a:r>
              <a:rPr lang="hr-HR" sz="2400" dirty="0" err="1"/>
              <a:t>vatrozid</a:t>
            </a:r>
            <a:r>
              <a:rPr lang="hr-HR" sz="2400" dirty="0"/>
              <a:t>)</a:t>
            </a:r>
          </a:p>
          <a:p>
            <a:pPr marL="285750" indent="-285750">
              <a:buFont typeface="Arial" panose="020B0604020202020204" pitchFamily="34" charset="0"/>
              <a:buChar char="•"/>
            </a:pPr>
            <a:r>
              <a:rPr lang="hr-HR" sz="2400" dirty="0"/>
              <a:t>Itd..</a:t>
            </a:r>
          </a:p>
        </p:txBody>
      </p:sp>
    </p:spTree>
    <p:extLst>
      <p:ext uri="{BB962C8B-B14F-4D97-AF65-F5344CB8AC3E}">
        <p14:creationId xmlns:p14="http://schemas.microsoft.com/office/powerpoint/2010/main" val="255270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Mrežni mediji</a:t>
            </a:r>
          </a:p>
        </p:txBody>
      </p:sp>
      <p:sp>
        <p:nvSpPr>
          <p:cNvPr id="10" name="TextBox 9">
            <a:extLst>
              <a:ext uri="{FF2B5EF4-FFF2-40B4-BE49-F238E27FC236}">
                <a16:creationId xmlns:a16="http://schemas.microsoft.com/office/drawing/2014/main" id="{2FC31930-86FD-B251-1824-307BF5BB8162}"/>
              </a:ext>
            </a:extLst>
          </p:cNvPr>
          <p:cNvSpPr txBox="1"/>
          <p:nvPr/>
        </p:nvSpPr>
        <p:spPr>
          <a:xfrm>
            <a:off x="298174" y="1120676"/>
            <a:ext cx="11262360" cy="1200329"/>
          </a:xfrm>
          <a:prstGeom prst="rect">
            <a:avLst/>
          </a:prstGeom>
          <a:noFill/>
        </p:spPr>
        <p:txBody>
          <a:bodyPr wrap="square" rtlCol="0">
            <a:spAutoFit/>
          </a:bodyPr>
          <a:lstStyle/>
          <a:p>
            <a:pPr marL="342900" indent="-342900">
              <a:buFont typeface="Arial" panose="020B0604020202020204" pitchFamily="34" charset="0"/>
              <a:buChar char="•"/>
            </a:pPr>
            <a:r>
              <a:rPr lang="hr-HR" sz="2400" dirty="0"/>
              <a:t>Svi podatci se u mreži šalju u obliku električnih/svjetlosnih(elektromagnetskih signala ovisno o tipu medija za prijenos signala (poruka/podataka/paketa)</a:t>
            </a:r>
          </a:p>
          <a:p>
            <a:pPr marL="342900" indent="-342900">
              <a:buFont typeface="Arial" panose="020B0604020202020204" pitchFamily="34" charset="0"/>
              <a:buChar char="•"/>
            </a:pPr>
            <a:r>
              <a:rPr lang="hr-HR" sz="2400" dirty="0"/>
              <a:t>Moderne mreže obično koriste ova tri tipa medija za povezivanje mrežnih uređaja</a:t>
            </a:r>
          </a:p>
        </p:txBody>
      </p:sp>
      <p:pic>
        <p:nvPicPr>
          <p:cNvPr id="3" name="Picture 2">
            <a:extLst>
              <a:ext uri="{FF2B5EF4-FFF2-40B4-BE49-F238E27FC236}">
                <a16:creationId xmlns:a16="http://schemas.microsoft.com/office/drawing/2014/main" id="{AC81EB53-52FC-BF74-4EE2-58818A32C11E}"/>
              </a:ext>
            </a:extLst>
          </p:cNvPr>
          <p:cNvPicPr>
            <a:picLocks noChangeAspect="1"/>
          </p:cNvPicPr>
          <p:nvPr/>
        </p:nvPicPr>
        <p:blipFill>
          <a:blip r:embed="rId3"/>
          <a:stretch>
            <a:fillRect/>
          </a:stretch>
        </p:blipFill>
        <p:spPr>
          <a:xfrm>
            <a:off x="540026" y="2443477"/>
            <a:ext cx="5190593" cy="1687321"/>
          </a:xfrm>
          <a:prstGeom prst="rect">
            <a:avLst/>
          </a:prstGeom>
        </p:spPr>
      </p:pic>
      <p:pic>
        <p:nvPicPr>
          <p:cNvPr id="6" name="Picture 5">
            <a:extLst>
              <a:ext uri="{FF2B5EF4-FFF2-40B4-BE49-F238E27FC236}">
                <a16:creationId xmlns:a16="http://schemas.microsoft.com/office/drawing/2014/main" id="{6BF86DC0-3A47-6A88-5D2A-523A81C41282}"/>
              </a:ext>
            </a:extLst>
          </p:cNvPr>
          <p:cNvPicPr>
            <a:picLocks noChangeAspect="1"/>
          </p:cNvPicPr>
          <p:nvPr/>
        </p:nvPicPr>
        <p:blipFill>
          <a:blip r:embed="rId4"/>
          <a:stretch>
            <a:fillRect/>
          </a:stretch>
        </p:blipFill>
        <p:spPr>
          <a:xfrm>
            <a:off x="6193839" y="2443477"/>
            <a:ext cx="5084663" cy="1588957"/>
          </a:xfrm>
          <a:prstGeom prst="rect">
            <a:avLst/>
          </a:prstGeom>
        </p:spPr>
      </p:pic>
      <p:pic>
        <p:nvPicPr>
          <p:cNvPr id="8" name="Picture 7">
            <a:extLst>
              <a:ext uri="{FF2B5EF4-FFF2-40B4-BE49-F238E27FC236}">
                <a16:creationId xmlns:a16="http://schemas.microsoft.com/office/drawing/2014/main" id="{412E5981-8278-7936-603C-599E398CAD16}"/>
              </a:ext>
            </a:extLst>
          </p:cNvPr>
          <p:cNvPicPr>
            <a:picLocks noChangeAspect="1"/>
          </p:cNvPicPr>
          <p:nvPr/>
        </p:nvPicPr>
        <p:blipFill>
          <a:blip r:embed="rId5"/>
          <a:stretch>
            <a:fillRect/>
          </a:stretch>
        </p:blipFill>
        <p:spPr>
          <a:xfrm>
            <a:off x="3784262" y="4781270"/>
            <a:ext cx="4290184" cy="1505726"/>
          </a:xfrm>
          <a:prstGeom prst="rect">
            <a:avLst/>
          </a:prstGeom>
        </p:spPr>
      </p:pic>
      <p:sp>
        <p:nvSpPr>
          <p:cNvPr id="9" name="TextBox 8">
            <a:extLst>
              <a:ext uri="{FF2B5EF4-FFF2-40B4-BE49-F238E27FC236}">
                <a16:creationId xmlns:a16="http://schemas.microsoft.com/office/drawing/2014/main" id="{68BEB531-7A86-7881-7ECF-3C48886FF630}"/>
              </a:ext>
            </a:extLst>
          </p:cNvPr>
          <p:cNvSpPr txBox="1"/>
          <p:nvPr/>
        </p:nvSpPr>
        <p:spPr>
          <a:xfrm>
            <a:off x="1251409" y="4141643"/>
            <a:ext cx="3767826" cy="369332"/>
          </a:xfrm>
          <a:prstGeom prst="rect">
            <a:avLst/>
          </a:prstGeom>
          <a:noFill/>
        </p:spPr>
        <p:txBody>
          <a:bodyPr wrap="none" rtlCol="0">
            <a:spAutoFit/>
          </a:bodyPr>
          <a:lstStyle/>
          <a:p>
            <a:r>
              <a:rPr lang="hr-HR" dirty="0"/>
              <a:t>Metalne žice (bakar)-električni impulsi</a:t>
            </a:r>
          </a:p>
        </p:txBody>
      </p:sp>
      <p:sp>
        <p:nvSpPr>
          <p:cNvPr id="11" name="TextBox 10">
            <a:extLst>
              <a:ext uri="{FF2B5EF4-FFF2-40B4-BE49-F238E27FC236}">
                <a16:creationId xmlns:a16="http://schemas.microsoft.com/office/drawing/2014/main" id="{67CA3189-ED28-0517-8DE1-093BBDBC805B}"/>
              </a:ext>
            </a:extLst>
          </p:cNvPr>
          <p:cNvSpPr txBox="1"/>
          <p:nvPr/>
        </p:nvSpPr>
        <p:spPr>
          <a:xfrm>
            <a:off x="5854612" y="4130798"/>
            <a:ext cx="5763116" cy="369332"/>
          </a:xfrm>
          <a:prstGeom prst="rect">
            <a:avLst/>
          </a:prstGeom>
          <a:noFill/>
        </p:spPr>
        <p:txBody>
          <a:bodyPr wrap="none" rtlCol="0">
            <a:spAutoFit/>
          </a:bodyPr>
          <a:lstStyle/>
          <a:p>
            <a:r>
              <a:rPr lang="hr-HR" dirty="0"/>
              <a:t>Plastična ili staklena vlakna (optički kabeli)-svjetlosni impulsi</a:t>
            </a:r>
          </a:p>
        </p:txBody>
      </p:sp>
      <p:sp>
        <p:nvSpPr>
          <p:cNvPr id="12" name="TextBox 11">
            <a:extLst>
              <a:ext uri="{FF2B5EF4-FFF2-40B4-BE49-F238E27FC236}">
                <a16:creationId xmlns:a16="http://schemas.microsoft.com/office/drawing/2014/main" id="{0F8F9CDD-A52D-347E-9B36-46B7EC6EEBBB}"/>
              </a:ext>
            </a:extLst>
          </p:cNvPr>
          <p:cNvSpPr txBox="1"/>
          <p:nvPr/>
        </p:nvSpPr>
        <p:spPr>
          <a:xfrm>
            <a:off x="8324688" y="5090160"/>
            <a:ext cx="3235846" cy="923330"/>
          </a:xfrm>
          <a:prstGeom prst="rect">
            <a:avLst/>
          </a:prstGeom>
          <a:noFill/>
        </p:spPr>
        <p:txBody>
          <a:bodyPr wrap="square" rtlCol="0">
            <a:spAutoFit/>
          </a:bodyPr>
          <a:lstStyle/>
          <a:p>
            <a:r>
              <a:rPr lang="hr-HR" dirty="0"/>
              <a:t>Bežični prijenos – elektromagnetsko zračenje raznih frekvencija</a:t>
            </a:r>
          </a:p>
        </p:txBody>
      </p:sp>
    </p:spTree>
    <p:extLst>
      <p:ext uri="{BB962C8B-B14F-4D97-AF65-F5344CB8AC3E}">
        <p14:creationId xmlns:p14="http://schemas.microsoft.com/office/powerpoint/2010/main" val="421916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Mrežni mediji</a:t>
            </a:r>
          </a:p>
        </p:txBody>
      </p:sp>
      <p:sp>
        <p:nvSpPr>
          <p:cNvPr id="10" name="TextBox 9">
            <a:extLst>
              <a:ext uri="{FF2B5EF4-FFF2-40B4-BE49-F238E27FC236}">
                <a16:creationId xmlns:a16="http://schemas.microsoft.com/office/drawing/2014/main" id="{2FC31930-86FD-B251-1824-307BF5BB8162}"/>
              </a:ext>
            </a:extLst>
          </p:cNvPr>
          <p:cNvSpPr txBox="1"/>
          <p:nvPr/>
        </p:nvSpPr>
        <p:spPr>
          <a:xfrm>
            <a:off x="298174" y="1120676"/>
            <a:ext cx="11262360" cy="1938992"/>
          </a:xfrm>
          <a:prstGeom prst="rect">
            <a:avLst/>
          </a:prstGeom>
          <a:noFill/>
        </p:spPr>
        <p:txBody>
          <a:bodyPr wrap="square" rtlCol="0">
            <a:spAutoFit/>
          </a:bodyPr>
          <a:lstStyle/>
          <a:p>
            <a:pPr marL="342900" indent="-342900">
              <a:buFont typeface="Arial" panose="020B0604020202020204" pitchFamily="34" charset="0"/>
              <a:buChar char="•"/>
            </a:pPr>
            <a:r>
              <a:rPr lang="hr-HR" sz="2400" dirty="0"/>
              <a:t>Bitni faktori za odabir tipa medija su:</a:t>
            </a:r>
          </a:p>
          <a:p>
            <a:pPr marL="342900" indent="-342900">
              <a:buFont typeface="Arial" panose="020B0604020202020204" pitchFamily="34" charset="0"/>
              <a:buChar char="•"/>
            </a:pPr>
            <a:r>
              <a:rPr lang="hr-HR" sz="2400" dirty="0"/>
              <a:t>Udaljenost između uređaja koje treba povezati</a:t>
            </a:r>
          </a:p>
          <a:p>
            <a:pPr marL="342900" indent="-342900">
              <a:buFont typeface="Arial" panose="020B0604020202020204" pitchFamily="34" charset="0"/>
              <a:buChar char="•"/>
            </a:pPr>
            <a:r>
              <a:rPr lang="hr-HR" sz="2400" dirty="0"/>
              <a:t>Okruženje u kojem će se uređaji povezivati (učionica vs. industrijski pogon)</a:t>
            </a:r>
          </a:p>
          <a:p>
            <a:pPr marL="342900" indent="-342900">
              <a:buFont typeface="Arial" panose="020B0604020202020204" pitchFamily="34" charset="0"/>
              <a:buChar char="•"/>
            </a:pPr>
            <a:r>
              <a:rPr lang="hr-HR" sz="2400" dirty="0"/>
              <a:t>Brzina prijenosa podataka</a:t>
            </a:r>
          </a:p>
          <a:p>
            <a:pPr marL="342900" indent="-342900">
              <a:buFont typeface="Arial" panose="020B0604020202020204" pitchFamily="34" charset="0"/>
              <a:buChar char="•"/>
            </a:pPr>
            <a:r>
              <a:rPr lang="hr-HR" sz="2400" dirty="0"/>
              <a:t>Trošak </a:t>
            </a:r>
          </a:p>
        </p:txBody>
      </p:sp>
      <p:sp>
        <p:nvSpPr>
          <p:cNvPr id="2" name="TextBox 1">
            <a:extLst>
              <a:ext uri="{FF2B5EF4-FFF2-40B4-BE49-F238E27FC236}">
                <a16:creationId xmlns:a16="http://schemas.microsoft.com/office/drawing/2014/main" id="{68C48AB9-3AD8-F65F-4094-935674D993FA}"/>
              </a:ext>
            </a:extLst>
          </p:cNvPr>
          <p:cNvSpPr txBox="1"/>
          <p:nvPr/>
        </p:nvSpPr>
        <p:spPr>
          <a:xfrm>
            <a:off x="226460" y="3182702"/>
            <a:ext cx="11183662" cy="2031325"/>
          </a:xfrm>
          <a:prstGeom prst="rect">
            <a:avLst/>
          </a:prstGeom>
          <a:noFill/>
        </p:spPr>
        <p:txBody>
          <a:bodyPr wrap="square" rtlCol="0">
            <a:spAutoFit/>
          </a:bodyPr>
          <a:lstStyle/>
          <a:p>
            <a:pPr marL="285750" indent="-285750">
              <a:buFont typeface="Arial" panose="020B0604020202020204" pitchFamily="34" charset="0"/>
              <a:buChar char="•"/>
            </a:pPr>
            <a:r>
              <a:rPr lang="hr-HR" dirty="0"/>
              <a:t>Bakar (UTP kabeli) obično uredi, učionice, obiteljski domovi, mali uredi)</a:t>
            </a:r>
          </a:p>
          <a:p>
            <a:pPr marL="285750" indent="-285750">
              <a:buFont typeface="Arial" panose="020B0604020202020204" pitchFamily="34" charset="0"/>
              <a:buChar char="•"/>
            </a:pPr>
            <a:r>
              <a:rPr lang="hr-HR" dirty="0"/>
              <a:t>Optika obično povezivanje između katova u zgradi, povezivanje zgrada, povezivanje podatkovnih centara i općenito za povezivanje udaljenih lokacija (više od 100m pa do više desetaka kilometara)</a:t>
            </a:r>
          </a:p>
          <a:p>
            <a:pPr marL="285750" indent="-285750">
              <a:buFont typeface="Arial" panose="020B0604020202020204" pitchFamily="34" charset="0"/>
              <a:buChar char="•"/>
            </a:pPr>
            <a:r>
              <a:rPr lang="hr-HR" dirty="0"/>
              <a:t>Bežična komunikacija se koristi kada nema mogućnosti za instaliranje bakrenih kabela i kada to nije praktično npr. na javnim prostorima gradskih trgova, predvorja hotela, aerodromi i sva mjesta gdje cirkulira puno različitih ljudi koji povremeno trebaju povezivanje na mrežu i kada za to koriste prijenosna računala ili mobilne telefone. Također i u poslovnim organizacijama i privatnim domovima. Praktički bežična komunikacija je danas sveprisutna</a:t>
            </a:r>
          </a:p>
        </p:txBody>
      </p:sp>
    </p:spTree>
    <p:extLst>
      <p:ext uri="{BB962C8B-B14F-4D97-AF65-F5344CB8AC3E}">
        <p14:creationId xmlns:p14="http://schemas.microsoft.com/office/powerpoint/2010/main" val="2832643305"/>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1608</Words>
  <Application>Microsoft Office PowerPoint</Application>
  <PresentationFormat>Widescreen</PresentationFormat>
  <Paragraphs>143</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 Light</vt:lpstr>
      <vt:lpstr>Stolzl Book</vt:lpstr>
      <vt:lpstr>Stolzl Bold</vt:lpstr>
      <vt:lpstr>Arial</vt:lpstr>
      <vt:lpstr>Calibri</vt:lpstr>
      <vt:lpstr>Office Theme</vt:lpstr>
      <vt:lpstr>Komponente mreže i tipovi mreža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Koje uređaje odabrati?</vt:lpstr>
      <vt:lpstr>PowerPoint Presentation</vt:lpstr>
      <vt:lpstr>PowerPoint Presentation</vt:lpstr>
      <vt:lpstr>PowerPoint Presentation</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Silvio Papić @ Racunarstvo</cp:lastModifiedBy>
  <cp:revision>103</cp:revision>
  <cp:lastPrinted>2022-09-12T10:06:13Z</cp:lastPrinted>
  <dcterms:created xsi:type="dcterms:W3CDTF">2018-01-24T13:33:55Z</dcterms:created>
  <dcterms:modified xsi:type="dcterms:W3CDTF">2023-10-08T21:23:07Z</dcterms:modified>
</cp:coreProperties>
</file>