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91" r:id="rId2"/>
  </p:sldMasterIdLst>
  <p:notesMasterIdLst>
    <p:notesMasterId r:id="rId70"/>
  </p:notesMasterIdLst>
  <p:handoutMasterIdLst>
    <p:handoutMasterId r:id="rId71"/>
  </p:handoutMasterIdLst>
  <p:sldIdLst>
    <p:sldId id="256" r:id="rId3"/>
    <p:sldId id="638" r:id="rId4"/>
    <p:sldId id="639" r:id="rId5"/>
    <p:sldId id="640" r:id="rId6"/>
    <p:sldId id="641" r:id="rId7"/>
    <p:sldId id="642" r:id="rId8"/>
    <p:sldId id="644" r:id="rId9"/>
    <p:sldId id="645" r:id="rId10"/>
    <p:sldId id="646" r:id="rId11"/>
    <p:sldId id="647" r:id="rId12"/>
    <p:sldId id="648" r:id="rId13"/>
    <p:sldId id="649" r:id="rId14"/>
    <p:sldId id="660" r:id="rId15"/>
    <p:sldId id="351" r:id="rId16"/>
    <p:sldId id="650" r:id="rId17"/>
    <p:sldId id="651" r:id="rId18"/>
    <p:sldId id="652" r:id="rId19"/>
    <p:sldId id="410" r:id="rId20"/>
    <p:sldId id="411" r:id="rId21"/>
    <p:sldId id="412" r:id="rId22"/>
    <p:sldId id="413" r:id="rId23"/>
    <p:sldId id="414" r:id="rId24"/>
    <p:sldId id="653" r:id="rId25"/>
    <p:sldId id="416" r:id="rId26"/>
    <p:sldId id="473" r:id="rId27"/>
    <p:sldId id="474" r:id="rId28"/>
    <p:sldId id="475" r:id="rId29"/>
    <p:sldId id="476" r:id="rId30"/>
    <p:sldId id="477" r:id="rId31"/>
    <p:sldId id="654" r:id="rId32"/>
    <p:sldId id="479" r:id="rId33"/>
    <p:sldId id="480" r:id="rId34"/>
    <p:sldId id="481" r:id="rId35"/>
    <p:sldId id="482" r:id="rId36"/>
    <p:sldId id="483" r:id="rId37"/>
    <p:sldId id="484" r:id="rId38"/>
    <p:sldId id="485" r:id="rId39"/>
    <p:sldId id="486" r:id="rId40"/>
    <p:sldId id="487" r:id="rId41"/>
    <p:sldId id="488" r:id="rId42"/>
    <p:sldId id="489" r:id="rId43"/>
    <p:sldId id="490" r:id="rId44"/>
    <p:sldId id="491" r:id="rId45"/>
    <p:sldId id="492" r:id="rId46"/>
    <p:sldId id="657" r:id="rId47"/>
    <p:sldId id="495" r:id="rId48"/>
    <p:sldId id="496" r:id="rId49"/>
    <p:sldId id="497" r:id="rId50"/>
    <p:sldId id="498" r:id="rId51"/>
    <p:sldId id="499" r:id="rId52"/>
    <p:sldId id="500" r:id="rId53"/>
    <p:sldId id="501" r:id="rId54"/>
    <p:sldId id="502" r:id="rId55"/>
    <p:sldId id="503" r:id="rId56"/>
    <p:sldId id="658" r:id="rId57"/>
    <p:sldId id="506" r:id="rId58"/>
    <p:sldId id="507" r:id="rId59"/>
    <p:sldId id="508" r:id="rId60"/>
    <p:sldId id="509" r:id="rId61"/>
    <p:sldId id="510" r:id="rId62"/>
    <p:sldId id="511" r:id="rId63"/>
    <p:sldId id="512" r:id="rId64"/>
    <p:sldId id="513" r:id="rId65"/>
    <p:sldId id="514" r:id="rId66"/>
    <p:sldId id="515" r:id="rId67"/>
    <p:sldId id="516" r:id="rId68"/>
    <p:sldId id="656" r:id="rId69"/>
  </p:sldIdLst>
  <p:sldSz cx="12192000" cy="6858000"/>
  <p:notesSz cx="6858000" cy="9144000"/>
  <p:embeddedFontLst>
    <p:embeddedFont>
      <p:font typeface="ARS Maquette Pro" panose="02000603000000020004" charset="0"/>
      <p:regular r:id="rId72"/>
      <p:bold r:id="rId73"/>
      <p:italic r:id="rId74"/>
      <p:boldItalic r:id="rId75"/>
    </p:embeddedFont>
    <p:embeddedFont>
      <p:font typeface="Consolas" panose="020B0609020204030204" pitchFamily="49" charset="0"/>
      <p:regular r:id="rId76"/>
      <p:bold r:id="rId77"/>
      <p:italic r:id="rId78"/>
      <p:boldItalic r:id="rId79"/>
    </p:embeddedFont>
    <p:embeddedFont>
      <p:font typeface="Stolzl Bold" panose="00000800000000000000" charset="0"/>
      <p:bold r:id="rId80"/>
    </p:embeddedFont>
    <p:embeddedFont>
      <p:font typeface="Trebuchet MS" panose="020B0603020202020204" pitchFamily="34" charset="0"/>
      <p:regular r:id="rId81"/>
      <p:bold r:id="rId82"/>
      <p:italic r:id="rId83"/>
      <p:boldItalic r:id="rId84"/>
    </p:embeddedFont>
  </p:embeddedFontLst>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66"/>
    <a:srgbClr val="F78835"/>
    <a:srgbClr val="DF7423"/>
    <a:srgbClr val="000000"/>
    <a:srgbClr val="EB1C24"/>
    <a:srgbClr val="F370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notesViewPr>
    <p:cSldViewPr snapToGrid="0" showGuides="1">
      <p:cViewPr varScale="1">
        <p:scale>
          <a:sx n="90" d="100"/>
          <a:sy n="90" d="100"/>
        </p:scale>
        <p:origin x="3696"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3.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5.fntdata"/><Relationship Id="rId7" Type="http://schemas.openxmlformats.org/officeDocument/2006/relationships/slide" Target="slides/slide5.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F4BC743-9E9C-41E2-B116-BCE88757B36B}" type="datetimeFigureOut">
              <a:rPr lang="hr-HR" smtClean="0"/>
              <a:t>28.2.2024.</a:t>
            </a:fld>
            <a:endParaRPr lang="hr-H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FE6DBF-2415-4A52-AC8D-5734A655AD2C}" type="slidenum">
              <a:rPr lang="hr-HR" smtClean="0"/>
              <a:t>‹#›</a:t>
            </a:fld>
            <a:endParaRPr lang="hr-HR"/>
          </a:p>
        </p:txBody>
      </p:sp>
    </p:spTree>
    <p:extLst>
      <p:ext uri="{BB962C8B-B14F-4D97-AF65-F5344CB8AC3E}">
        <p14:creationId xmlns:p14="http://schemas.microsoft.com/office/powerpoint/2010/main" val="2270433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4E1C21-0523-4F95-826E-9B12210F8486}" type="datetimeFigureOut">
              <a:rPr lang="hr-HR" smtClean="0"/>
              <a:t>28.2.2024.</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0EF887-2EE9-4511-8BEE-25CD7A2B83C0}" type="slidenum">
              <a:rPr lang="hr-HR" smtClean="0"/>
              <a:t>‹#›</a:t>
            </a:fld>
            <a:endParaRPr lang="hr-HR"/>
          </a:p>
        </p:txBody>
      </p:sp>
    </p:spTree>
    <p:extLst>
      <p:ext uri="{BB962C8B-B14F-4D97-AF65-F5344CB8AC3E}">
        <p14:creationId xmlns:p14="http://schemas.microsoft.com/office/powerpoint/2010/main" val="711626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69CB7-AF8D-5966-60B3-29A53952078C}"/>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C8C03659-B491-39E6-1377-EB911F8A45E9}"/>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CB680A26-4BB8-76DE-E63D-A62F94872C7D}"/>
              </a:ext>
            </a:extLst>
          </p:cNvPr>
          <p:cNvSpPr>
            <a:spLocks noGrp="1"/>
          </p:cNvSpPr>
          <p:nvPr>
            <p:ph type="body" idx="1"/>
          </p:nvPr>
        </p:nvSpPr>
        <p:spPr/>
        <p:txBody>
          <a:bodyPr/>
          <a:lstStyle/>
          <a:p>
            <a:r>
              <a:rPr lang="hr-HR" dirty="0"/>
              <a:t>Potrebno</a:t>
            </a:r>
            <a:r>
              <a:rPr lang="hr-HR" baseline="0" dirty="0"/>
              <a:t> ažurirati podacima s Vašeg kolegija: nositelj, asistenti, izvođenje nastave kako ste definirali u sustavu </a:t>
            </a:r>
            <a:r>
              <a:rPr lang="hr-HR" baseline="0" dirty="0" err="1"/>
              <a:t>Infoeduke</a:t>
            </a:r>
            <a:r>
              <a:rPr lang="hr-HR" baseline="0" dirty="0"/>
              <a:t> u UPUTAMA ZA POHAĐANJE KOLEGIJA kroz alat PREDMETI NASTAVNIKA</a:t>
            </a:r>
            <a:endParaRPr lang="hr-HR" dirty="0"/>
          </a:p>
        </p:txBody>
      </p:sp>
      <p:sp>
        <p:nvSpPr>
          <p:cNvPr id="4" name="Rezervirano mjesto broja slajda 3">
            <a:extLst>
              <a:ext uri="{FF2B5EF4-FFF2-40B4-BE49-F238E27FC236}">
                <a16:creationId xmlns:a16="http://schemas.microsoft.com/office/drawing/2014/main" id="{B2E0C65C-6D78-CF15-EFB2-6F7116D44A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C0C92-97E4-9540-AC90-F1BBF9189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803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E8B79-382A-1089-0A6C-E0CC974F1905}"/>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2DA286AD-C49D-BBED-D4B6-548CA910D246}"/>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A7248307-8DED-ED5D-48B0-CC15F4307E39}"/>
              </a:ext>
            </a:extLst>
          </p:cNvPr>
          <p:cNvSpPr>
            <a:spLocks noGrp="1"/>
          </p:cNvSpPr>
          <p:nvPr>
            <p:ph type="body" idx="1"/>
          </p:nvPr>
        </p:nvSpPr>
        <p:spPr/>
        <p:txBody>
          <a:bodyPr/>
          <a:lstStyle/>
          <a:p>
            <a:r>
              <a:rPr lang="hr-HR" dirty="0"/>
              <a:t>Potrebno</a:t>
            </a:r>
            <a:r>
              <a:rPr lang="hr-HR" baseline="0" dirty="0"/>
              <a:t> ažurirati podacima s Vašeg kolegija: nositelj, asistenti, izvođenje nastave kako ste definirali u sustavu </a:t>
            </a:r>
            <a:r>
              <a:rPr lang="hr-HR" baseline="0" dirty="0" err="1"/>
              <a:t>Infoeduke</a:t>
            </a:r>
            <a:r>
              <a:rPr lang="hr-HR" baseline="0" dirty="0"/>
              <a:t> u UPUTAMA ZA POHAĐANJE KOLEGIJA kroz alat PREDMETI NASTAVNIKA</a:t>
            </a:r>
            <a:endParaRPr lang="hr-HR" dirty="0"/>
          </a:p>
        </p:txBody>
      </p:sp>
      <p:sp>
        <p:nvSpPr>
          <p:cNvPr id="4" name="Rezervirano mjesto broja slajda 3">
            <a:extLst>
              <a:ext uri="{FF2B5EF4-FFF2-40B4-BE49-F238E27FC236}">
                <a16:creationId xmlns:a16="http://schemas.microsoft.com/office/drawing/2014/main" id="{A6AAB8B0-0FAD-B7BA-9ACA-93A05C68EA0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C0C92-97E4-9540-AC90-F1BBF9189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042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032B6-2685-F9D7-6849-8107E4EDE4AC}"/>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4EF19B3B-4734-7881-7D5F-7398B4E32D0D}"/>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B9E7FA01-3637-D94D-617D-445B86256469}"/>
              </a:ext>
            </a:extLst>
          </p:cNvPr>
          <p:cNvSpPr>
            <a:spLocks noGrp="1"/>
          </p:cNvSpPr>
          <p:nvPr>
            <p:ph type="body" idx="1"/>
          </p:nvPr>
        </p:nvSpPr>
        <p:spPr/>
        <p:txBody>
          <a:bodyPr/>
          <a:lstStyle/>
          <a:p>
            <a:r>
              <a:rPr lang="hr-HR" dirty="0"/>
              <a:t>Potrebno</a:t>
            </a:r>
            <a:r>
              <a:rPr lang="hr-HR" baseline="0" dirty="0"/>
              <a:t> ažurirati podacima s Vašeg kolegija: nositelj, asistenti, izvođenje nastave kako ste definirali u sustavu </a:t>
            </a:r>
            <a:r>
              <a:rPr lang="hr-HR" baseline="0" dirty="0" err="1"/>
              <a:t>Infoeduke</a:t>
            </a:r>
            <a:r>
              <a:rPr lang="hr-HR" baseline="0" dirty="0"/>
              <a:t> u UPUTAMA ZA POHAĐANJE KOLEGIJA kroz alat PREDMETI NASTAVNIKA</a:t>
            </a:r>
            <a:endParaRPr lang="hr-HR" dirty="0"/>
          </a:p>
        </p:txBody>
      </p:sp>
      <p:sp>
        <p:nvSpPr>
          <p:cNvPr id="4" name="Rezervirano mjesto broja slajda 3">
            <a:extLst>
              <a:ext uri="{FF2B5EF4-FFF2-40B4-BE49-F238E27FC236}">
                <a16:creationId xmlns:a16="http://schemas.microsoft.com/office/drawing/2014/main" id="{634C1D72-7E59-61D8-33CE-4AE1327700C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C0C92-97E4-9540-AC90-F1BBF9189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451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Potrebno</a:t>
            </a:r>
            <a:r>
              <a:rPr lang="hr-HR" baseline="0" dirty="0"/>
              <a:t> ažurirati podacima s Vašeg kolegija: nositelj, asistenti, izvođenje nastave kako ste definirali u sustavu </a:t>
            </a:r>
            <a:r>
              <a:rPr lang="hr-HR" baseline="0" dirty="0" err="1"/>
              <a:t>Infoeduke</a:t>
            </a:r>
            <a:r>
              <a:rPr lang="hr-HR" baseline="0" dirty="0"/>
              <a:t> u UPUTAMA ZA POHAĐANJE KOLEGIJA kroz alat PREDMETI NASTAVNIKA</a:t>
            </a:r>
            <a:endParaRPr lang="hr-HR" dirty="0"/>
          </a:p>
        </p:txBody>
      </p:sp>
      <p:sp>
        <p:nvSpPr>
          <p:cNvPr id="4" name="Rezervirano mjesto broja slajd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C0C92-97E4-9540-AC90-F1BBF9189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125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11135-81F6-A7C5-03C2-2ED307CEEC28}"/>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2D9DF41E-2EFB-9847-2472-FA842E63889C}"/>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7BB5ED2F-1D11-6E2E-E4FA-9B27CD156A2A}"/>
              </a:ext>
            </a:extLst>
          </p:cNvPr>
          <p:cNvSpPr>
            <a:spLocks noGrp="1"/>
          </p:cNvSpPr>
          <p:nvPr>
            <p:ph type="body" idx="1"/>
          </p:nvPr>
        </p:nvSpPr>
        <p:spPr/>
        <p:txBody>
          <a:bodyPr/>
          <a:lstStyle/>
          <a:p>
            <a:r>
              <a:rPr lang="hr-HR" dirty="0"/>
              <a:t>Potrebno</a:t>
            </a:r>
            <a:r>
              <a:rPr lang="hr-HR" baseline="0" dirty="0"/>
              <a:t> ažurirati podacima s Vašeg kolegija: nositelj, asistenti, izvođenje nastave kako ste definirali u sustavu </a:t>
            </a:r>
            <a:r>
              <a:rPr lang="hr-HR" baseline="0" dirty="0" err="1"/>
              <a:t>Infoeduke</a:t>
            </a:r>
            <a:r>
              <a:rPr lang="hr-HR" baseline="0" dirty="0"/>
              <a:t> u UPUTAMA ZA POHAĐANJE KOLEGIJA kroz alat PREDMETI NASTAVNIKA</a:t>
            </a:r>
            <a:endParaRPr lang="hr-HR" dirty="0"/>
          </a:p>
        </p:txBody>
      </p:sp>
      <p:sp>
        <p:nvSpPr>
          <p:cNvPr id="4" name="Rezervirano mjesto broja slajda 3">
            <a:extLst>
              <a:ext uri="{FF2B5EF4-FFF2-40B4-BE49-F238E27FC236}">
                <a16:creationId xmlns:a16="http://schemas.microsoft.com/office/drawing/2014/main" id="{BE813F3F-E45E-5666-2822-2B24D8849CA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C0C92-97E4-9540-AC90-F1BBF9189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907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303C0-79FD-CF39-C3B2-9F4D68045C42}"/>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13C2E459-4AC2-C2F5-DD48-D348788640C1}"/>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049A0566-00E5-A2B5-7C66-AEB37ED0ACDF}"/>
              </a:ext>
            </a:extLst>
          </p:cNvPr>
          <p:cNvSpPr>
            <a:spLocks noGrp="1"/>
          </p:cNvSpPr>
          <p:nvPr>
            <p:ph type="body" idx="1"/>
          </p:nvPr>
        </p:nvSpPr>
        <p:spPr/>
        <p:txBody>
          <a:bodyPr/>
          <a:lstStyle/>
          <a:p>
            <a:r>
              <a:rPr lang="hr-HR" dirty="0"/>
              <a:t>Potrebno</a:t>
            </a:r>
            <a:r>
              <a:rPr lang="hr-HR" baseline="0" dirty="0"/>
              <a:t> ažurirati podacima s Vašeg kolegija: nositelj, asistenti, izvođenje nastave kako ste definirali u sustavu </a:t>
            </a:r>
            <a:r>
              <a:rPr lang="hr-HR" baseline="0" dirty="0" err="1"/>
              <a:t>Infoeduke</a:t>
            </a:r>
            <a:r>
              <a:rPr lang="hr-HR" baseline="0" dirty="0"/>
              <a:t> u UPUTAMA ZA POHAĐANJE KOLEGIJA kroz alat PREDMETI NASTAVNIKA</a:t>
            </a:r>
            <a:endParaRPr lang="hr-HR" dirty="0"/>
          </a:p>
        </p:txBody>
      </p:sp>
      <p:sp>
        <p:nvSpPr>
          <p:cNvPr id="4" name="Rezervirano mjesto broja slajda 3">
            <a:extLst>
              <a:ext uri="{FF2B5EF4-FFF2-40B4-BE49-F238E27FC236}">
                <a16:creationId xmlns:a16="http://schemas.microsoft.com/office/drawing/2014/main" id="{DB9CBFB7-787D-FEB4-4407-084680AFDBB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C0C92-97E4-9540-AC90-F1BBF9189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319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EB651-27C8-0FD9-0A9B-BE5F77A69436}"/>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A780AE9D-F977-F54E-6EE1-5B3BFC8B5C75}"/>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07A8BDF9-FA2F-9AE5-4939-F43861C135B8}"/>
              </a:ext>
            </a:extLst>
          </p:cNvPr>
          <p:cNvSpPr>
            <a:spLocks noGrp="1"/>
          </p:cNvSpPr>
          <p:nvPr>
            <p:ph type="body" idx="1"/>
          </p:nvPr>
        </p:nvSpPr>
        <p:spPr/>
        <p:txBody>
          <a:bodyPr/>
          <a:lstStyle/>
          <a:p>
            <a:r>
              <a:rPr lang="hr-HR" dirty="0"/>
              <a:t>Potrebno</a:t>
            </a:r>
            <a:r>
              <a:rPr lang="hr-HR" baseline="0" dirty="0"/>
              <a:t> ažurirati podacima s Vašeg kolegija: nositelj, asistenti, izvođenje nastave kako ste definirali u sustavu </a:t>
            </a:r>
            <a:r>
              <a:rPr lang="hr-HR" baseline="0" dirty="0" err="1"/>
              <a:t>Infoeduke</a:t>
            </a:r>
            <a:r>
              <a:rPr lang="hr-HR" baseline="0" dirty="0"/>
              <a:t> u UPUTAMA ZA POHAĐANJE KOLEGIJA kroz alat PREDMETI NASTAVNIKA</a:t>
            </a:r>
            <a:endParaRPr lang="hr-HR" dirty="0"/>
          </a:p>
        </p:txBody>
      </p:sp>
      <p:sp>
        <p:nvSpPr>
          <p:cNvPr id="4" name="Rezervirano mjesto broja slajda 3">
            <a:extLst>
              <a:ext uri="{FF2B5EF4-FFF2-40B4-BE49-F238E27FC236}">
                <a16:creationId xmlns:a16="http://schemas.microsoft.com/office/drawing/2014/main" id="{68B09290-0F55-AD4F-10F1-7BC54C86998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C0C92-97E4-9540-AC90-F1BBF9189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745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6E29D-FD71-158D-FC27-FED2F474C917}"/>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A041B30A-8B3D-8010-BB54-FB241AD53F2E}"/>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EFF79206-3B83-DA3D-69CD-5E4803E39C16}"/>
              </a:ext>
            </a:extLst>
          </p:cNvPr>
          <p:cNvSpPr>
            <a:spLocks noGrp="1"/>
          </p:cNvSpPr>
          <p:nvPr>
            <p:ph type="body" idx="1"/>
          </p:nvPr>
        </p:nvSpPr>
        <p:spPr/>
        <p:txBody>
          <a:bodyPr/>
          <a:lstStyle/>
          <a:p>
            <a:r>
              <a:rPr lang="hr-HR" dirty="0"/>
              <a:t>Potrebno</a:t>
            </a:r>
            <a:r>
              <a:rPr lang="hr-HR" baseline="0" dirty="0"/>
              <a:t> ažurirati podacima s Vašeg kolegija: nositelj, asistenti, izvođenje nastave kako ste definirali u sustavu </a:t>
            </a:r>
            <a:r>
              <a:rPr lang="hr-HR" baseline="0" dirty="0" err="1"/>
              <a:t>Infoeduke</a:t>
            </a:r>
            <a:r>
              <a:rPr lang="hr-HR" baseline="0" dirty="0"/>
              <a:t> u UPUTAMA ZA POHAĐANJE KOLEGIJA kroz alat PREDMETI NASTAVNIKA</a:t>
            </a:r>
            <a:endParaRPr lang="hr-HR" dirty="0"/>
          </a:p>
        </p:txBody>
      </p:sp>
      <p:sp>
        <p:nvSpPr>
          <p:cNvPr id="4" name="Rezervirano mjesto broja slajda 3">
            <a:extLst>
              <a:ext uri="{FF2B5EF4-FFF2-40B4-BE49-F238E27FC236}">
                <a16:creationId xmlns:a16="http://schemas.microsoft.com/office/drawing/2014/main" id="{7CE3221E-3673-C3DB-41A5-51D0CAF571F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C0C92-97E4-9540-AC90-F1BBF9189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995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D4DE8-1EEB-E125-FBF1-CCD619B74FBD}"/>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C7B7E8C3-579C-B6BA-8FB6-4157DBE96089}"/>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2E908C38-6BC1-ED3E-7C68-9A5B29EAFC14}"/>
              </a:ext>
            </a:extLst>
          </p:cNvPr>
          <p:cNvSpPr>
            <a:spLocks noGrp="1"/>
          </p:cNvSpPr>
          <p:nvPr>
            <p:ph type="body" idx="1"/>
          </p:nvPr>
        </p:nvSpPr>
        <p:spPr/>
        <p:txBody>
          <a:bodyPr/>
          <a:lstStyle/>
          <a:p>
            <a:r>
              <a:rPr lang="hr-HR" dirty="0"/>
              <a:t>Potrebno</a:t>
            </a:r>
            <a:r>
              <a:rPr lang="hr-HR" baseline="0" dirty="0"/>
              <a:t> ažurirati podacima s Vašeg kolegija: nositelj, asistenti, izvođenje nastave kako ste definirali u sustavu </a:t>
            </a:r>
            <a:r>
              <a:rPr lang="hr-HR" baseline="0" dirty="0" err="1"/>
              <a:t>Infoeduke</a:t>
            </a:r>
            <a:r>
              <a:rPr lang="hr-HR" baseline="0" dirty="0"/>
              <a:t> u UPUTAMA ZA POHAĐANJE KOLEGIJA kroz alat PREDMETI NASTAVNIKA</a:t>
            </a:r>
            <a:endParaRPr lang="hr-HR" dirty="0"/>
          </a:p>
        </p:txBody>
      </p:sp>
      <p:sp>
        <p:nvSpPr>
          <p:cNvPr id="4" name="Rezervirano mjesto broja slajda 3">
            <a:extLst>
              <a:ext uri="{FF2B5EF4-FFF2-40B4-BE49-F238E27FC236}">
                <a16:creationId xmlns:a16="http://schemas.microsoft.com/office/drawing/2014/main" id="{A1A7B892-40D8-98B5-816E-84239983163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C0C92-97E4-9540-AC90-F1BBF9189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596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87FF0-E7E1-2FF9-F80B-B13CEF1C73EF}"/>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567DF109-AB1A-B40F-6059-180550598668}"/>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681ACAC8-EEF6-15F9-34C5-3F62745A0EFC}"/>
              </a:ext>
            </a:extLst>
          </p:cNvPr>
          <p:cNvSpPr>
            <a:spLocks noGrp="1"/>
          </p:cNvSpPr>
          <p:nvPr>
            <p:ph type="body" idx="1"/>
          </p:nvPr>
        </p:nvSpPr>
        <p:spPr/>
        <p:txBody>
          <a:bodyPr/>
          <a:lstStyle/>
          <a:p>
            <a:r>
              <a:rPr lang="hr-HR" dirty="0"/>
              <a:t>Potrebno</a:t>
            </a:r>
            <a:r>
              <a:rPr lang="hr-HR" baseline="0" dirty="0"/>
              <a:t> ažurirati podacima s Vašeg kolegija: nositelj, asistenti, izvođenje nastave kako ste definirali u sustavu </a:t>
            </a:r>
            <a:r>
              <a:rPr lang="hr-HR" baseline="0" dirty="0" err="1"/>
              <a:t>Infoeduke</a:t>
            </a:r>
            <a:r>
              <a:rPr lang="hr-HR" baseline="0" dirty="0"/>
              <a:t> u UPUTAMA ZA POHAĐANJE KOLEGIJA kroz alat PREDMETI NASTAVNIKA</a:t>
            </a:r>
            <a:endParaRPr lang="hr-HR" dirty="0"/>
          </a:p>
        </p:txBody>
      </p:sp>
      <p:sp>
        <p:nvSpPr>
          <p:cNvPr id="4" name="Rezervirano mjesto broja slajda 3">
            <a:extLst>
              <a:ext uri="{FF2B5EF4-FFF2-40B4-BE49-F238E27FC236}">
                <a16:creationId xmlns:a16="http://schemas.microsoft.com/office/drawing/2014/main" id="{F7032220-2500-228D-8E54-E118EFA8157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C0C92-97E4-9540-AC90-F1BBF9189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592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8DC34-86AC-5B1D-3BA0-C377A4470345}"/>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50392736-A725-23E4-9541-737D56D7207A}"/>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35DA0400-D205-EADC-B991-50B896F85AF9}"/>
              </a:ext>
            </a:extLst>
          </p:cNvPr>
          <p:cNvSpPr>
            <a:spLocks noGrp="1"/>
          </p:cNvSpPr>
          <p:nvPr>
            <p:ph type="body" idx="1"/>
          </p:nvPr>
        </p:nvSpPr>
        <p:spPr/>
        <p:txBody>
          <a:bodyPr/>
          <a:lstStyle/>
          <a:p>
            <a:r>
              <a:rPr lang="hr-HR" dirty="0"/>
              <a:t>Potrebno</a:t>
            </a:r>
            <a:r>
              <a:rPr lang="hr-HR" baseline="0" dirty="0"/>
              <a:t> ažurirati podacima s Vašeg kolegija: nositelj, asistenti, izvođenje nastave kako ste definirali u sustavu </a:t>
            </a:r>
            <a:r>
              <a:rPr lang="hr-HR" baseline="0" dirty="0" err="1"/>
              <a:t>Infoeduke</a:t>
            </a:r>
            <a:r>
              <a:rPr lang="hr-HR" baseline="0" dirty="0"/>
              <a:t> u UPUTAMA ZA POHAĐANJE KOLEGIJA kroz alat PREDMETI NASTAVNIKA</a:t>
            </a:r>
            <a:endParaRPr lang="hr-HR" dirty="0"/>
          </a:p>
        </p:txBody>
      </p:sp>
      <p:sp>
        <p:nvSpPr>
          <p:cNvPr id="4" name="Rezervirano mjesto broja slajda 3">
            <a:extLst>
              <a:ext uri="{FF2B5EF4-FFF2-40B4-BE49-F238E27FC236}">
                <a16:creationId xmlns:a16="http://schemas.microsoft.com/office/drawing/2014/main" id="{43D0A409-D0E8-13D8-FE47-84E506333F7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C0C92-97E4-9540-AC90-F1BBF9189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928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17ABA-4CE7-7E66-7DC4-7190DEBEE3FE}"/>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082DF579-23A7-45B5-96E5-60519E2295BF}"/>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D50953D8-2622-BEEF-8331-BF1C0F0EA706}"/>
              </a:ext>
            </a:extLst>
          </p:cNvPr>
          <p:cNvSpPr>
            <a:spLocks noGrp="1"/>
          </p:cNvSpPr>
          <p:nvPr>
            <p:ph type="body" idx="1"/>
          </p:nvPr>
        </p:nvSpPr>
        <p:spPr/>
        <p:txBody>
          <a:bodyPr/>
          <a:lstStyle/>
          <a:p>
            <a:r>
              <a:rPr lang="hr-HR" dirty="0"/>
              <a:t>Potrebno</a:t>
            </a:r>
            <a:r>
              <a:rPr lang="hr-HR" baseline="0" dirty="0"/>
              <a:t> ažurirati podacima s Vašeg kolegija: nositelj, asistenti, izvođenje nastave kako ste definirali u sustavu </a:t>
            </a:r>
            <a:r>
              <a:rPr lang="hr-HR" baseline="0" dirty="0" err="1"/>
              <a:t>Infoeduke</a:t>
            </a:r>
            <a:r>
              <a:rPr lang="hr-HR" baseline="0" dirty="0"/>
              <a:t> u UPUTAMA ZA POHAĐANJE KOLEGIJA kroz alat PREDMETI NASTAVNIKA</a:t>
            </a:r>
            <a:endParaRPr lang="hr-HR" dirty="0"/>
          </a:p>
        </p:txBody>
      </p:sp>
      <p:sp>
        <p:nvSpPr>
          <p:cNvPr id="4" name="Rezervirano mjesto broja slajda 3">
            <a:extLst>
              <a:ext uri="{FF2B5EF4-FFF2-40B4-BE49-F238E27FC236}">
                <a16:creationId xmlns:a16="http://schemas.microsoft.com/office/drawing/2014/main" id="{41F559A2-627F-BC8E-03E9-AEAC2734FB1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C0C92-97E4-9540-AC90-F1BBF9189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904F4-AAF5-9718-684A-77970A1FD559}"/>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F0090D06-52A4-F824-BC51-23D3EA1BE445}"/>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7AEE5556-306C-EF7E-4AC2-1B0FF39684E7}"/>
              </a:ext>
            </a:extLst>
          </p:cNvPr>
          <p:cNvSpPr>
            <a:spLocks noGrp="1"/>
          </p:cNvSpPr>
          <p:nvPr>
            <p:ph type="body" idx="1"/>
          </p:nvPr>
        </p:nvSpPr>
        <p:spPr/>
        <p:txBody>
          <a:bodyPr/>
          <a:lstStyle/>
          <a:p>
            <a:r>
              <a:rPr lang="hr-HR" dirty="0"/>
              <a:t>Potrebno</a:t>
            </a:r>
            <a:r>
              <a:rPr lang="hr-HR" baseline="0" dirty="0"/>
              <a:t> ažurirati podacima s Vašeg kolegija: nositelj, asistenti, izvođenje nastave kako ste definirali u sustavu </a:t>
            </a:r>
            <a:r>
              <a:rPr lang="hr-HR" baseline="0" dirty="0" err="1"/>
              <a:t>Infoeduke</a:t>
            </a:r>
            <a:r>
              <a:rPr lang="hr-HR" baseline="0" dirty="0"/>
              <a:t> u UPUTAMA ZA POHAĐANJE KOLEGIJA kroz alat PREDMETI NASTAVNIKA</a:t>
            </a:r>
            <a:endParaRPr lang="hr-HR" dirty="0"/>
          </a:p>
        </p:txBody>
      </p:sp>
      <p:sp>
        <p:nvSpPr>
          <p:cNvPr id="4" name="Rezervirano mjesto broja slajda 3">
            <a:extLst>
              <a:ext uri="{FF2B5EF4-FFF2-40B4-BE49-F238E27FC236}">
                <a16:creationId xmlns:a16="http://schemas.microsoft.com/office/drawing/2014/main" id="{144C1D92-267C-37E7-3F49-CDE5DEAD08F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C0C92-97E4-9540-AC90-F1BBF9189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444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549FB-EED7-13E3-C406-912682B67285}"/>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54AB8FF6-928B-69BE-911E-35B7772C44AD}"/>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227D76C0-667C-26ED-3308-26FD38851BFA}"/>
              </a:ext>
            </a:extLst>
          </p:cNvPr>
          <p:cNvSpPr>
            <a:spLocks noGrp="1"/>
          </p:cNvSpPr>
          <p:nvPr>
            <p:ph type="body" idx="1"/>
          </p:nvPr>
        </p:nvSpPr>
        <p:spPr/>
        <p:txBody>
          <a:bodyPr/>
          <a:lstStyle/>
          <a:p>
            <a:r>
              <a:rPr lang="hr-HR" dirty="0"/>
              <a:t>Potrebno</a:t>
            </a:r>
            <a:r>
              <a:rPr lang="hr-HR" baseline="0" dirty="0"/>
              <a:t> ažurirati podacima s Vašeg kolegija: nositelj, asistenti, izvođenje nastave kako ste definirali u sustavu </a:t>
            </a:r>
            <a:r>
              <a:rPr lang="hr-HR" baseline="0" dirty="0" err="1"/>
              <a:t>Infoeduke</a:t>
            </a:r>
            <a:r>
              <a:rPr lang="hr-HR" baseline="0" dirty="0"/>
              <a:t> u UPUTAMA ZA POHAĐANJE KOLEGIJA kroz alat PREDMETI NASTAVNIKA</a:t>
            </a:r>
            <a:endParaRPr lang="hr-HR" dirty="0"/>
          </a:p>
        </p:txBody>
      </p:sp>
      <p:sp>
        <p:nvSpPr>
          <p:cNvPr id="4" name="Rezervirano mjesto broja slajda 3">
            <a:extLst>
              <a:ext uri="{FF2B5EF4-FFF2-40B4-BE49-F238E27FC236}">
                <a16:creationId xmlns:a16="http://schemas.microsoft.com/office/drawing/2014/main" id="{411795FA-DA06-2D6B-8F82-600516CB616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C0C92-97E4-9540-AC90-F1BBF9189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967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8F26B-10B4-C229-B2FF-413F6E639284}"/>
            </a:ext>
          </a:extLst>
        </p:cNvPr>
        <p:cNvGrpSpPr/>
        <p:nvPr/>
      </p:nvGrpSpPr>
      <p:grpSpPr>
        <a:xfrm>
          <a:off x="0" y="0"/>
          <a:ext cx="0" cy="0"/>
          <a:chOff x="0" y="0"/>
          <a:chExt cx="0" cy="0"/>
        </a:xfrm>
      </p:grpSpPr>
      <p:sp>
        <p:nvSpPr>
          <p:cNvPr id="2" name="Rezervirano mjesto slike slajda 1">
            <a:extLst>
              <a:ext uri="{FF2B5EF4-FFF2-40B4-BE49-F238E27FC236}">
                <a16:creationId xmlns:a16="http://schemas.microsoft.com/office/drawing/2014/main" id="{C48C51FA-8060-008F-E4E3-EA3466AEB128}"/>
              </a:ext>
            </a:extLst>
          </p:cNvPr>
          <p:cNvSpPr>
            <a:spLocks noGrp="1" noRot="1" noChangeAspect="1"/>
          </p:cNvSpPr>
          <p:nvPr>
            <p:ph type="sldImg"/>
          </p:nvPr>
        </p:nvSpPr>
        <p:spPr/>
      </p:sp>
      <p:sp>
        <p:nvSpPr>
          <p:cNvPr id="3" name="Rezervirano mjesto bilježaka 2">
            <a:extLst>
              <a:ext uri="{FF2B5EF4-FFF2-40B4-BE49-F238E27FC236}">
                <a16:creationId xmlns:a16="http://schemas.microsoft.com/office/drawing/2014/main" id="{8EE4C8B8-6229-847F-BE30-A77C5AFF2D5B}"/>
              </a:ext>
            </a:extLst>
          </p:cNvPr>
          <p:cNvSpPr>
            <a:spLocks noGrp="1"/>
          </p:cNvSpPr>
          <p:nvPr>
            <p:ph type="body" idx="1"/>
          </p:nvPr>
        </p:nvSpPr>
        <p:spPr/>
        <p:txBody>
          <a:bodyPr/>
          <a:lstStyle/>
          <a:p>
            <a:r>
              <a:rPr lang="hr-HR" dirty="0"/>
              <a:t>Potrebno</a:t>
            </a:r>
            <a:r>
              <a:rPr lang="hr-HR" baseline="0" dirty="0"/>
              <a:t> ažurirati podacima s Vašeg kolegija: nositelj, asistenti, izvođenje nastave kako ste definirali u sustavu </a:t>
            </a:r>
            <a:r>
              <a:rPr lang="hr-HR" baseline="0" dirty="0" err="1"/>
              <a:t>Infoeduke</a:t>
            </a:r>
            <a:r>
              <a:rPr lang="hr-HR" baseline="0" dirty="0"/>
              <a:t> u UPUTAMA ZA POHAĐANJE KOLEGIJA kroz alat PREDMETI NASTAVNIKA</a:t>
            </a:r>
            <a:endParaRPr lang="hr-HR" dirty="0"/>
          </a:p>
        </p:txBody>
      </p:sp>
      <p:sp>
        <p:nvSpPr>
          <p:cNvPr id="4" name="Rezervirano mjesto broja slajda 3">
            <a:extLst>
              <a:ext uri="{FF2B5EF4-FFF2-40B4-BE49-F238E27FC236}">
                <a16:creationId xmlns:a16="http://schemas.microsoft.com/office/drawing/2014/main" id="{36ED48B2-087B-EE96-C3C4-C162F5D50A6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C0C92-97E4-9540-AC90-F1BBF9189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9498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829771"/>
      </p:ext>
    </p:extLst>
  </p:cSld>
  <p:clrMapOvr>
    <a:masterClrMapping/>
  </p:clrMapOvr>
  <p:extLst>
    <p:ext uri="{DCECCB84-F9BA-43D5-87BE-67443E8EF086}">
      <p15:sldGuideLst xmlns:p15="http://schemas.microsoft.com/office/powerpoint/2012/main">
        <p15:guide id="1" orient="horz" pos="2341" userDrawn="1">
          <p15:clr>
            <a:srgbClr val="FBAE40"/>
          </p15:clr>
        </p15:guide>
        <p15:guide id="2" orient="horz" pos="3475" userDrawn="1">
          <p15:clr>
            <a:srgbClr val="FBAE40"/>
          </p15:clr>
        </p15:guide>
        <p15:guide id="3" pos="2328" userDrawn="1">
          <p15:clr>
            <a:srgbClr val="FBAE40"/>
          </p15:clr>
        </p15:guide>
        <p15:guide id="4" orient="horz" pos="1049" userDrawn="1">
          <p15:clr>
            <a:srgbClr val="FBAE40"/>
          </p15:clr>
        </p15:guide>
        <p15:guide id="5" pos="674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 objects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523875" y="3090333"/>
            <a:ext cx="11103681" cy="2786592"/>
          </a:xfrm>
          <a:prstGeom prst="rect">
            <a:avLst/>
          </a:prstGeom>
        </p:spPr>
        <p:txBody>
          <a:bodyPr>
            <a:normAutofit/>
          </a:bodyPr>
          <a:lstStyle>
            <a:lvl1pPr marL="288000" indent="-288000">
              <a:buFont typeface="Calibri Light" panose="020F0302020204030204" pitchFamily="34" charset="0"/>
              <a:buChar char="•"/>
              <a:defRPr sz="3200">
                <a:solidFill>
                  <a:srgbClr val="DF7423"/>
                </a:solidFill>
                <a:latin typeface="+mj-lt"/>
              </a:defRPr>
            </a:lvl1pPr>
            <a:lvl2pPr marL="468000" indent="-216000">
              <a:defRPr>
                <a:solidFill>
                  <a:srgbClr val="DF7423"/>
                </a:solidFill>
                <a:latin typeface="+mj-lt"/>
              </a:defRPr>
            </a:lvl2pPr>
            <a:lvl3pPr marL="756000" indent="-144000">
              <a:defRPr>
                <a:solidFill>
                  <a:srgbClr val="DF7423"/>
                </a:solidFill>
                <a:latin typeface="+mj-lt"/>
              </a:defRPr>
            </a:lvl3pPr>
            <a:lvl4pPr marL="1116000" indent="-144000">
              <a:defRPr>
                <a:solidFill>
                  <a:srgbClr val="DF7423"/>
                </a:solidFill>
                <a:latin typeface="+mj-lt"/>
              </a:defRPr>
            </a:lvl4pPr>
            <a:lvl5pPr marL="1476000" indent="-144000">
              <a:defRPr>
                <a:solidFill>
                  <a:srgbClr val="DF7423"/>
                </a:solidFill>
                <a:latin typeface="+mj-lt"/>
              </a:defRPr>
            </a:lvl5pPr>
          </a:lstStyle>
          <a:p>
            <a:pPr lvl="0"/>
            <a:r>
              <a:rPr lang="hr-HR" dirty="0"/>
              <a:t>First level</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533401" y="499533"/>
            <a:ext cx="11105444" cy="2495438"/>
          </a:xfrm>
          <a:prstGeom prst="rect">
            <a:avLst/>
          </a:prstGeom>
        </p:spPr>
        <p:txBody>
          <a:bodyPr lIns="0" anchor="b" anchorCtr="0">
            <a:normAutofit/>
          </a:bodyPr>
          <a:lstStyle>
            <a:lvl1pPr>
              <a:defRPr sz="4400" cap="none" baseline="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851607796"/>
      </p:ext>
    </p:extLst>
  </p:cSld>
  <p:clrMapOvr>
    <a:masterClrMapping/>
  </p:clrMapOvr>
  <p:extLst>
    <p:ext uri="{DCECCB84-F9BA-43D5-87BE-67443E8EF086}">
      <p15:sldGuideLst xmlns:p15="http://schemas.microsoft.com/office/powerpoint/2012/main">
        <p15:guide id="1" orient="horz" pos="1049" userDrawn="1">
          <p15:clr>
            <a:srgbClr val="FBAE40"/>
          </p15:clr>
        </p15:guide>
        <p15:guide id="2" orient="horz" pos="1457" userDrawn="1">
          <p15:clr>
            <a:srgbClr val="FBAE40"/>
          </p15:clr>
        </p15:guide>
        <p15:guide id="3" orient="horz" pos="3838" userDrawn="1">
          <p15:clr>
            <a:srgbClr val="FBAE40"/>
          </p15:clr>
        </p15:guide>
        <p15:guide id="4" pos="67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umns-Title, subtitle, t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3875" y="1972733"/>
            <a:ext cx="5447949" cy="982134"/>
          </a:xfrm>
          <a:prstGeom prst="rect">
            <a:avLst/>
          </a:prstGeom>
        </p:spPr>
        <p:txBody>
          <a:bodyPr lIns="0" anchor="b">
            <a:noAutofit/>
          </a:bodyPr>
          <a:lstStyle>
            <a:lvl1pPr marL="0" indent="0">
              <a:buNone/>
              <a:defRPr sz="2800" b="1" cap="small" baseline="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dirty="0"/>
              <a:t>c</a:t>
            </a:r>
            <a:r>
              <a:rPr lang="en-US" dirty="0"/>
              <a:t>lick to edit </a:t>
            </a:r>
            <a:r>
              <a:rPr lang="hr-HR" dirty="0"/>
              <a:t>m</a:t>
            </a:r>
            <a:r>
              <a:rPr lang="en-US" dirty="0"/>
              <a:t>aster text styles</a:t>
            </a:r>
          </a:p>
        </p:txBody>
      </p:sp>
      <p:sp>
        <p:nvSpPr>
          <p:cNvPr id="4" name="Content Placeholder 3"/>
          <p:cNvSpPr>
            <a:spLocks noGrp="1"/>
          </p:cNvSpPr>
          <p:nvPr>
            <p:ph sz="half" idx="2" hasCustomPrompt="1"/>
          </p:nvPr>
        </p:nvSpPr>
        <p:spPr>
          <a:xfrm>
            <a:off x="542925" y="3078334"/>
            <a:ext cx="5417609" cy="2348800"/>
          </a:xfrm>
          <a:prstGeom prst="rect">
            <a:avLst/>
          </a:prstGeom>
        </p:spPr>
        <p:txBody>
          <a:bodyPr lIns="0"/>
          <a:lstStyle>
            <a:lvl2pPr marL="0" indent="0">
              <a:buNone/>
              <a:defRPr>
                <a:solidFill>
                  <a:schemeClr val="bg1"/>
                </a:solidFill>
                <a:latin typeface="Arial" panose="020B0604020202020204" pitchFamily="34" charset="0"/>
                <a:cs typeface="Arial" panose="020B0604020202020204" pitchFamily="34" charset="0"/>
              </a:defRPr>
            </a:lvl2pPr>
            <a:lvl3pPr marL="828000">
              <a:defRPr/>
            </a:lvl3pPr>
            <a:lvl4pPr marL="1188000">
              <a:defRPr/>
            </a:lvl4pPr>
            <a:lvl5pPr marL="1548000">
              <a:defRPr/>
            </a:lvl5pPr>
          </a:lstStyle>
          <a:p>
            <a:pPr lvl="1"/>
            <a:r>
              <a:rPr lang="hr-HR" dirty="0"/>
              <a:t>Text</a:t>
            </a:r>
            <a:endParaRPr lang="en-US" dirty="0"/>
          </a:p>
        </p:txBody>
      </p:sp>
      <p:sp>
        <p:nvSpPr>
          <p:cNvPr id="5" name="Text Placeholder 4"/>
          <p:cNvSpPr>
            <a:spLocks noGrp="1"/>
          </p:cNvSpPr>
          <p:nvPr>
            <p:ph type="body" sz="quarter" idx="3" hasCustomPrompt="1"/>
          </p:nvPr>
        </p:nvSpPr>
        <p:spPr>
          <a:xfrm>
            <a:off x="6138333" y="1964267"/>
            <a:ext cx="5529792" cy="999066"/>
          </a:xfrm>
          <a:prstGeom prst="rect">
            <a:avLst/>
          </a:prstGeom>
        </p:spPr>
        <p:txBody>
          <a:bodyPr anchor="b">
            <a:noAutofit/>
          </a:bodyPr>
          <a:lstStyle>
            <a:lvl1pPr marL="0" indent="0">
              <a:buNone/>
              <a:defRPr sz="2800" b="1" cap="small" baseline="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dirty="0"/>
              <a:t>c</a:t>
            </a:r>
            <a:r>
              <a:rPr lang="en-US" dirty="0"/>
              <a:t>lick to edit </a:t>
            </a:r>
            <a:r>
              <a:rPr lang="hr-HR" dirty="0"/>
              <a:t>m</a:t>
            </a:r>
            <a:r>
              <a:rPr lang="en-US" dirty="0"/>
              <a:t>aster text styles</a:t>
            </a:r>
          </a:p>
        </p:txBody>
      </p:sp>
      <p:sp>
        <p:nvSpPr>
          <p:cNvPr id="6" name="Content Placeholder 5"/>
          <p:cNvSpPr>
            <a:spLocks noGrp="1"/>
          </p:cNvSpPr>
          <p:nvPr>
            <p:ph sz="quarter" idx="4" hasCustomPrompt="1"/>
          </p:nvPr>
        </p:nvSpPr>
        <p:spPr>
          <a:xfrm>
            <a:off x="6149622" y="3069866"/>
            <a:ext cx="5528027" cy="2365734"/>
          </a:xfrm>
          <a:prstGeom prst="rect">
            <a:avLst/>
          </a:prstGeom>
        </p:spPr>
        <p:txBody>
          <a:bodyPr/>
          <a:lstStyle>
            <a:lvl2pPr marL="0" indent="0">
              <a:buNone/>
              <a:defRPr>
                <a:solidFill>
                  <a:schemeClr val="bg1"/>
                </a:solidFill>
                <a:latin typeface="Arial" panose="020B0604020202020204" pitchFamily="34" charset="0"/>
                <a:cs typeface="Arial" panose="020B0604020202020204" pitchFamily="34" charset="0"/>
              </a:defRPr>
            </a:lvl2pPr>
            <a:lvl3pPr marL="828000">
              <a:defRPr/>
            </a:lvl3pPr>
            <a:lvl4pPr marL="1188000">
              <a:defRPr/>
            </a:lvl4pPr>
            <a:lvl5pPr marL="1548000">
              <a:defRPr/>
            </a:lvl5pPr>
          </a:lstStyle>
          <a:p>
            <a:pPr lvl="1"/>
            <a:r>
              <a:rPr lang="hr-HR" dirty="0"/>
              <a:t>Text</a:t>
            </a:r>
            <a:endParaRPr lang="en-US" dirty="0"/>
          </a:p>
        </p:txBody>
      </p:sp>
      <p:sp>
        <p:nvSpPr>
          <p:cNvPr id="8" name="Title 1"/>
          <p:cNvSpPr>
            <a:spLocks noGrp="1"/>
          </p:cNvSpPr>
          <p:nvPr>
            <p:ph type="title"/>
          </p:nvPr>
        </p:nvSpPr>
        <p:spPr>
          <a:xfrm>
            <a:off x="533400" y="584201"/>
            <a:ext cx="11153775" cy="1186223"/>
          </a:xfrm>
          <a:prstGeom prst="rect">
            <a:avLst/>
          </a:prstGeom>
        </p:spPr>
        <p:txBody>
          <a:bodyPr lIns="0" anchor="b" anchorCtr="0">
            <a:normAutofit/>
          </a:bodyPr>
          <a:lstStyle>
            <a:lvl1pPr>
              <a:defRPr sz="4400" cap="none"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90040579"/>
      </p:ext>
    </p:extLst>
  </p:cSld>
  <p:clrMapOvr>
    <a:masterClrMapping/>
  </p:clrMapOvr>
  <p:extLst>
    <p:ext uri="{DCECCB84-F9BA-43D5-87BE-67443E8EF086}">
      <p15:sldGuideLst xmlns:p15="http://schemas.microsoft.com/office/powerpoint/2012/main">
        <p15:guide id="1" orient="horz" pos="822" userDrawn="1">
          <p15:clr>
            <a:srgbClr val="FBAE40"/>
          </p15:clr>
        </p15:guide>
        <p15:guide id="4" pos="6743" userDrawn="1">
          <p15:clr>
            <a:srgbClr val="FBAE40"/>
          </p15:clr>
        </p15:guide>
        <p15:guide id="5" orient="horz" pos="383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umns- Title subtitle, tx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98312" y="1972733"/>
            <a:ext cx="5373512" cy="982134"/>
          </a:xfrm>
          <a:prstGeom prst="rect">
            <a:avLst/>
          </a:prstGeom>
        </p:spPr>
        <p:txBody>
          <a:bodyPr lIns="0" anchor="b">
            <a:noAutofit/>
          </a:bodyPr>
          <a:lstStyle>
            <a:lvl1pPr marL="0" indent="0">
              <a:buNone/>
              <a:defRPr sz="2800" b="1" cap="small" baseline="0">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dirty="0"/>
              <a:t>c</a:t>
            </a:r>
            <a:r>
              <a:rPr lang="en-US" dirty="0"/>
              <a:t>lick to edit </a:t>
            </a:r>
            <a:r>
              <a:rPr lang="hr-HR" dirty="0"/>
              <a:t>m</a:t>
            </a:r>
            <a:r>
              <a:rPr lang="en-US" dirty="0"/>
              <a:t>aster text styles</a:t>
            </a:r>
          </a:p>
        </p:txBody>
      </p:sp>
      <p:sp>
        <p:nvSpPr>
          <p:cNvPr id="4" name="Content Placeholder 3"/>
          <p:cNvSpPr>
            <a:spLocks noGrp="1"/>
          </p:cNvSpPr>
          <p:nvPr>
            <p:ph sz="half" idx="2" hasCustomPrompt="1"/>
          </p:nvPr>
        </p:nvSpPr>
        <p:spPr>
          <a:xfrm>
            <a:off x="609601" y="3078334"/>
            <a:ext cx="5350933" cy="2966866"/>
          </a:xfrm>
          <a:prstGeom prst="rect">
            <a:avLst/>
          </a:prstGeom>
        </p:spPr>
        <p:txBody>
          <a:bodyPr lIns="0"/>
          <a:lstStyle>
            <a:lvl2pPr marL="0" indent="0">
              <a:buNone/>
              <a:defRPr>
                <a:solidFill>
                  <a:schemeClr val="tx1"/>
                </a:solidFill>
                <a:latin typeface="Arial" panose="020B0604020202020204" pitchFamily="34" charset="0"/>
                <a:cs typeface="Arial" panose="020B0604020202020204" pitchFamily="34" charset="0"/>
              </a:defRPr>
            </a:lvl2pPr>
            <a:lvl3pPr marL="828000">
              <a:defRPr/>
            </a:lvl3pPr>
            <a:lvl4pPr marL="1188000">
              <a:defRPr/>
            </a:lvl4pPr>
            <a:lvl5pPr marL="1548000">
              <a:defRPr/>
            </a:lvl5pPr>
          </a:lstStyle>
          <a:p>
            <a:pPr lvl="1"/>
            <a:r>
              <a:rPr lang="hr-HR" dirty="0"/>
              <a:t>Text</a:t>
            </a:r>
            <a:endParaRPr lang="en-US" dirty="0"/>
          </a:p>
        </p:txBody>
      </p:sp>
      <p:sp>
        <p:nvSpPr>
          <p:cNvPr id="5" name="Text Placeholder 4"/>
          <p:cNvSpPr>
            <a:spLocks noGrp="1"/>
          </p:cNvSpPr>
          <p:nvPr>
            <p:ph type="body" sz="quarter" idx="3" hasCustomPrompt="1"/>
          </p:nvPr>
        </p:nvSpPr>
        <p:spPr>
          <a:xfrm>
            <a:off x="6138333" y="1964267"/>
            <a:ext cx="5511801" cy="999066"/>
          </a:xfrm>
          <a:prstGeom prst="rect">
            <a:avLst/>
          </a:prstGeom>
        </p:spPr>
        <p:txBody>
          <a:bodyPr anchor="b">
            <a:noAutofit/>
          </a:bodyPr>
          <a:lstStyle>
            <a:lvl1pPr marL="0" indent="0">
              <a:buNone/>
              <a:defRPr sz="2800" b="1" cap="small" baseline="0">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dirty="0"/>
              <a:t>c</a:t>
            </a:r>
            <a:r>
              <a:rPr lang="en-US" dirty="0"/>
              <a:t>lick to edit </a:t>
            </a:r>
            <a:r>
              <a:rPr lang="hr-HR" dirty="0"/>
              <a:t>m</a:t>
            </a:r>
            <a:r>
              <a:rPr lang="en-US" dirty="0"/>
              <a:t>aster text styles</a:t>
            </a:r>
          </a:p>
        </p:txBody>
      </p:sp>
      <p:sp>
        <p:nvSpPr>
          <p:cNvPr id="6" name="Content Placeholder 5"/>
          <p:cNvSpPr>
            <a:spLocks noGrp="1"/>
          </p:cNvSpPr>
          <p:nvPr>
            <p:ph sz="quarter" idx="4" hasCustomPrompt="1"/>
          </p:nvPr>
        </p:nvSpPr>
        <p:spPr>
          <a:xfrm>
            <a:off x="6149623" y="3069866"/>
            <a:ext cx="5500512" cy="2983801"/>
          </a:xfrm>
          <a:prstGeom prst="rect">
            <a:avLst/>
          </a:prstGeom>
        </p:spPr>
        <p:txBody>
          <a:bodyPr/>
          <a:lstStyle>
            <a:lvl2pPr marL="0" indent="0">
              <a:buNone/>
              <a:defRPr>
                <a:solidFill>
                  <a:schemeClr val="tx1"/>
                </a:solidFill>
                <a:latin typeface="Arial" panose="020B0604020202020204" pitchFamily="34" charset="0"/>
                <a:cs typeface="Arial" panose="020B0604020202020204" pitchFamily="34" charset="0"/>
              </a:defRPr>
            </a:lvl2pPr>
            <a:lvl3pPr marL="828000">
              <a:defRPr/>
            </a:lvl3pPr>
            <a:lvl4pPr marL="1188000">
              <a:defRPr/>
            </a:lvl4pPr>
            <a:lvl5pPr marL="1548000">
              <a:defRPr/>
            </a:lvl5pPr>
          </a:lstStyle>
          <a:p>
            <a:pPr lvl="1"/>
            <a:r>
              <a:rPr lang="hr-HR" dirty="0"/>
              <a:t>Text</a:t>
            </a:r>
            <a:endParaRPr lang="en-US" dirty="0"/>
          </a:p>
        </p:txBody>
      </p:sp>
      <p:sp>
        <p:nvSpPr>
          <p:cNvPr id="8" name="Title 1"/>
          <p:cNvSpPr>
            <a:spLocks noGrp="1"/>
          </p:cNvSpPr>
          <p:nvPr>
            <p:ph type="title"/>
          </p:nvPr>
        </p:nvSpPr>
        <p:spPr>
          <a:xfrm>
            <a:off x="609600" y="584201"/>
            <a:ext cx="11040533" cy="1186223"/>
          </a:xfrm>
          <a:prstGeom prst="rect">
            <a:avLst/>
          </a:prstGeom>
        </p:spPr>
        <p:txBody>
          <a:bodyPr lIns="0" anchor="b" anchorCtr="0">
            <a:normAutofit/>
          </a:bodyPr>
          <a:lstStyle>
            <a:lvl1pPr>
              <a:defRPr sz="4400" cap="none" baseline="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79252651"/>
      </p:ext>
    </p:extLst>
  </p:cSld>
  <p:clrMapOvr>
    <a:masterClrMapping/>
  </p:clrMapOvr>
  <p:extLst>
    <p:ext uri="{DCECCB84-F9BA-43D5-87BE-67443E8EF086}">
      <p15:sldGuideLst xmlns:p15="http://schemas.microsoft.com/office/powerpoint/2012/main">
        <p15:guide id="1" orient="horz" pos="822" userDrawn="1">
          <p15:clr>
            <a:srgbClr val="FBAE40"/>
          </p15:clr>
        </p15:guide>
        <p15:guide id="2" pos="6743" userDrawn="1">
          <p15:clr>
            <a:srgbClr val="FBAE40"/>
          </p15:clr>
        </p15:guide>
        <p15:guide id="3" orient="horz" pos="38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lumns- Subtitle, t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98312" y="905933"/>
            <a:ext cx="5283200" cy="2064656"/>
          </a:xfrm>
          <a:prstGeom prst="rect">
            <a:avLst/>
          </a:prstGeom>
        </p:spPr>
        <p:txBody>
          <a:bodyPr lIns="0" anchor="b">
            <a:noAutofit/>
          </a:bodyPr>
          <a:lstStyle>
            <a:lvl1pPr marL="0" indent="0">
              <a:buNone/>
              <a:defRPr sz="3200" b="1" cap="small" baseline="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dirty="0"/>
              <a:t>c</a:t>
            </a:r>
            <a:r>
              <a:rPr lang="en-US" dirty="0"/>
              <a:t>lick to edit </a:t>
            </a:r>
            <a:r>
              <a:rPr lang="hr-HR" dirty="0"/>
              <a:t>m</a:t>
            </a:r>
            <a:r>
              <a:rPr lang="en-US" dirty="0"/>
              <a:t>aster text styles</a:t>
            </a:r>
          </a:p>
        </p:txBody>
      </p:sp>
      <p:sp>
        <p:nvSpPr>
          <p:cNvPr id="4" name="Content Placeholder 3"/>
          <p:cNvSpPr>
            <a:spLocks noGrp="1"/>
          </p:cNvSpPr>
          <p:nvPr>
            <p:ph sz="half" idx="2" hasCustomPrompt="1"/>
          </p:nvPr>
        </p:nvSpPr>
        <p:spPr>
          <a:xfrm>
            <a:off x="598312" y="3225801"/>
            <a:ext cx="5294489" cy="2192867"/>
          </a:xfrm>
          <a:prstGeom prst="rect">
            <a:avLst/>
          </a:prstGeom>
        </p:spPr>
        <p:txBody>
          <a:bodyPr lIns="0"/>
          <a:lstStyle>
            <a:lvl2pPr marL="0" indent="0">
              <a:buNone/>
              <a:defRPr>
                <a:solidFill>
                  <a:schemeClr val="bg1"/>
                </a:solidFill>
                <a:latin typeface="Arial" panose="020B0604020202020204" pitchFamily="34" charset="0"/>
                <a:cs typeface="Arial" panose="020B0604020202020204" pitchFamily="34" charset="0"/>
              </a:defRPr>
            </a:lvl2pPr>
            <a:lvl3pPr marL="828000">
              <a:defRPr/>
            </a:lvl3pPr>
            <a:lvl4pPr marL="1188000">
              <a:defRPr/>
            </a:lvl4pPr>
            <a:lvl5pPr marL="1548000">
              <a:defRPr/>
            </a:lvl5pPr>
          </a:lstStyle>
          <a:p>
            <a:pPr lvl="1"/>
            <a:r>
              <a:rPr lang="hr-HR" dirty="0"/>
              <a:t>Text</a:t>
            </a:r>
            <a:endParaRPr lang="en-US" dirty="0"/>
          </a:p>
        </p:txBody>
      </p:sp>
      <p:sp>
        <p:nvSpPr>
          <p:cNvPr id="5" name="Text Placeholder 4"/>
          <p:cNvSpPr>
            <a:spLocks noGrp="1"/>
          </p:cNvSpPr>
          <p:nvPr>
            <p:ph type="body" sz="quarter" idx="3" hasCustomPrompt="1"/>
          </p:nvPr>
        </p:nvSpPr>
        <p:spPr>
          <a:xfrm>
            <a:off x="6232545" y="914401"/>
            <a:ext cx="5395011" cy="2039255"/>
          </a:xfrm>
          <a:prstGeom prst="rect">
            <a:avLst/>
          </a:prstGeom>
        </p:spPr>
        <p:txBody>
          <a:bodyPr anchor="b">
            <a:noAutofit/>
          </a:bodyPr>
          <a:lstStyle>
            <a:lvl1pPr marL="0" indent="0">
              <a:buNone/>
              <a:defRPr sz="3200" b="1" cap="small" baseline="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dirty="0"/>
              <a:t>c</a:t>
            </a:r>
            <a:r>
              <a:rPr lang="en-US" dirty="0"/>
              <a:t>lick to edit </a:t>
            </a:r>
            <a:r>
              <a:rPr lang="hr-HR" dirty="0"/>
              <a:t>m</a:t>
            </a:r>
            <a:r>
              <a:rPr lang="en-US" dirty="0"/>
              <a:t>aster text styles</a:t>
            </a:r>
          </a:p>
        </p:txBody>
      </p:sp>
      <p:sp>
        <p:nvSpPr>
          <p:cNvPr id="6" name="Content Placeholder 5"/>
          <p:cNvSpPr>
            <a:spLocks noGrp="1"/>
          </p:cNvSpPr>
          <p:nvPr>
            <p:ph sz="quarter" idx="4" hasCustomPrompt="1"/>
          </p:nvPr>
        </p:nvSpPr>
        <p:spPr>
          <a:xfrm>
            <a:off x="6239935" y="3242733"/>
            <a:ext cx="5398909" cy="2175935"/>
          </a:xfrm>
          <a:prstGeom prst="rect">
            <a:avLst/>
          </a:prstGeom>
        </p:spPr>
        <p:txBody>
          <a:bodyPr/>
          <a:lstStyle>
            <a:lvl2pPr marL="0" indent="0">
              <a:buNone/>
              <a:defRPr>
                <a:solidFill>
                  <a:schemeClr val="bg1"/>
                </a:solidFill>
                <a:latin typeface="Arial" panose="020B0604020202020204" pitchFamily="34" charset="0"/>
                <a:cs typeface="Arial" panose="020B0604020202020204" pitchFamily="34" charset="0"/>
              </a:defRPr>
            </a:lvl2pPr>
            <a:lvl3pPr marL="828000">
              <a:defRPr/>
            </a:lvl3pPr>
            <a:lvl4pPr marL="1188000">
              <a:defRPr/>
            </a:lvl4pPr>
            <a:lvl5pPr marL="1548000">
              <a:defRPr/>
            </a:lvl5pPr>
          </a:lstStyle>
          <a:p>
            <a:pPr lvl="1"/>
            <a:r>
              <a:rPr lang="hr-HR" dirty="0"/>
              <a:t>Text</a:t>
            </a:r>
            <a:endParaRPr lang="en-US" dirty="0"/>
          </a:p>
        </p:txBody>
      </p:sp>
    </p:spTree>
    <p:extLst>
      <p:ext uri="{BB962C8B-B14F-4D97-AF65-F5344CB8AC3E}">
        <p14:creationId xmlns:p14="http://schemas.microsoft.com/office/powerpoint/2010/main" val="176307640"/>
      </p:ext>
    </p:extLst>
  </p:cSld>
  <p:clrMapOvr>
    <a:masterClrMapping/>
  </p:clrMapOvr>
  <p:extLst>
    <p:ext uri="{DCECCB84-F9BA-43D5-87BE-67443E8EF086}">
      <p15:sldGuideLst xmlns:p15="http://schemas.microsoft.com/office/powerpoint/2012/main">
        <p15:guide id="1" orient="horz" pos="822" userDrawn="1">
          <p15:clr>
            <a:srgbClr val="FBAE40"/>
          </p15:clr>
        </p15:guide>
        <p15:guide id="2" pos="937" userDrawn="1">
          <p15:clr>
            <a:srgbClr val="FBAE40"/>
          </p15:clr>
        </p15:guide>
        <p15:guide id="4" pos="6743" userDrawn="1">
          <p15:clr>
            <a:srgbClr val="FBAE40"/>
          </p15:clr>
        </p15:guide>
        <p15:guide id="5" orient="horz" pos="38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umns- Subtitle, tx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98312" y="905933"/>
            <a:ext cx="5283200" cy="2064656"/>
          </a:xfrm>
          <a:prstGeom prst="rect">
            <a:avLst/>
          </a:prstGeom>
        </p:spPr>
        <p:txBody>
          <a:bodyPr lIns="0" anchor="b">
            <a:noAutofit/>
          </a:bodyPr>
          <a:lstStyle>
            <a:lvl1pPr marL="0" indent="0">
              <a:buNone/>
              <a:defRPr sz="3200" b="1" cap="small" baseline="0">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dirty="0"/>
              <a:t>c</a:t>
            </a:r>
            <a:r>
              <a:rPr lang="en-US" dirty="0"/>
              <a:t>lick to edit </a:t>
            </a:r>
            <a:r>
              <a:rPr lang="hr-HR" dirty="0"/>
              <a:t>m</a:t>
            </a:r>
            <a:r>
              <a:rPr lang="en-US" dirty="0"/>
              <a:t>aster text styles</a:t>
            </a:r>
          </a:p>
        </p:txBody>
      </p:sp>
      <p:sp>
        <p:nvSpPr>
          <p:cNvPr id="4" name="Content Placeholder 3"/>
          <p:cNvSpPr>
            <a:spLocks noGrp="1"/>
          </p:cNvSpPr>
          <p:nvPr>
            <p:ph sz="half" idx="2" hasCustomPrompt="1"/>
          </p:nvPr>
        </p:nvSpPr>
        <p:spPr>
          <a:xfrm>
            <a:off x="598312" y="3225801"/>
            <a:ext cx="5294489" cy="2192867"/>
          </a:xfrm>
          <a:prstGeom prst="rect">
            <a:avLst/>
          </a:prstGeom>
        </p:spPr>
        <p:txBody>
          <a:bodyPr lIns="0"/>
          <a:lstStyle>
            <a:lvl2pPr marL="0" indent="0">
              <a:buNone/>
              <a:defRPr>
                <a:solidFill>
                  <a:schemeClr val="tx1"/>
                </a:solidFill>
                <a:latin typeface="Arial" panose="020B0604020202020204" pitchFamily="34" charset="0"/>
                <a:cs typeface="Arial" panose="020B0604020202020204" pitchFamily="34" charset="0"/>
              </a:defRPr>
            </a:lvl2pPr>
            <a:lvl3pPr marL="828000">
              <a:defRPr/>
            </a:lvl3pPr>
            <a:lvl4pPr marL="1188000">
              <a:defRPr/>
            </a:lvl4pPr>
            <a:lvl5pPr marL="1548000">
              <a:defRPr/>
            </a:lvl5pPr>
          </a:lstStyle>
          <a:p>
            <a:pPr lvl="1"/>
            <a:r>
              <a:rPr lang="hr-HR" dirty="0"/>
              <a:t>Text</a:t>
            </a:r>
            <a:endParaRPr lang="en-US" dirty="0"/>
          </a:p>
        </p:txBody>
      </p:sp>
      <p:sp>
        <p:nvSpPr>
          <p:cNvPr id="5" name="Text Placeholder 4"/>
          <p:cNvSpPr>
            <a:spLocks noGrp="1"/>
          </p:cNvSpPr>
          <p:nvPr>
            <p:ph type="body" sz="quarter" idx="3" hasCustomPrompt="1"/>
          </p:nvPr>
        </p:nvSpPr>
        <p:spPr>
          <a:xfrm>
            <a:off x="6232545" y="914401"/>
            <a:ext cx="5395011" cy="2039255"/>
          </a:xfrm>
          <a:prstGeom prst="rect">
            <a:avLst/>
          </a:prstGeom>
        </p:spPr>
        <p:txBody>
          <a:bodyPr anchor="b">
            <a:noAutofit/>
          </a:bodyPr>
          <a:lstStyle>
            <a:lvl1pPr marL="0" indent="0">
              <a:buNone/>
              <a:defRPr sz="3200" b="1" cap="small" baseline="0">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dirty="0"/>
              <a:t>c</a:t>
            </a:r>
            <a:r>
              <a:rPr lang="en-US" dirty="0"/>
              <a:t>lick to edit </a:t>
            </a:r>
            <a:r>
              <a:rPr lang="hr-HR" dirty="0"/>
              <a:t>m</a:t>
            </a:r>
            <a:r>
              <a:rPr lang="en-US" dirty="0"/>
              <a:t>aster text styles</a:t>
            </a:r>
          </a:p>
        </p:txBody>
      </p:sp>
      <p:sp>
        <p:nvSpPr>
          <p:cNvPr id="6" name="Content Placeholder 5"/>
          <p:cNvSpPr>
            <a:spLocks noGrp="1"/>
          </p:cNvSpPr>
          <p:nvPr>
            <p:ph sz="quarter" idx="4" hasCustomPrompt="1"/>
          </p:nvPr>
        </p:nvSpPr>
        <p:spPr>
          <a:xfrm>
            <a:off x="6239935" y="3242733"/>
            <a:ext cx="5398909" cy="2175935"/>
          </a:xfrm>
          <a:prstGeom prst="rect">
            <a:avLst/>
          </a:prstGeom>
        </p:spPr>
        <p:txBody>
          <a:bodyPr/>
          <a:lstStyle>
            <a:lvl2pPr marL="0" indent="0">
              <a:buNone/>
              <a:defRPr>
                <a:solidFill>
                  <a:schemeClr val="tx1"/>
                </a:solidFill>
                <a:latin typeface="Arial" panose="020B0604020202020204" pitchFamily="34" charset="0"/>
                <a:cs typeface="Arial" panose="020B0604020202020204" pitchFamily="34" charset="0"/>
              </a:defRPr>
            </a:lvl2pPr>
            <a:lvl3pPr marL="828000">
              <a:defRPr/>
            </a:lvl3pPr>
            <a:lvl4pPr marL="1188000">
              <a:defRPr/>
            </a:lvl4pPr>
            <a:lvl5pPr marL="1548000">
              <a:defRPr/>
            </a:lvl5pPr>
          </a:lstStyle>
          <a:p>
            <a:pPr lvl="1"/>
            <a:r>
              <a:rPr lang="hr-HR" dirty="0"/>
              <a:t>Text</a:t>
            </a:r>
            <a:endParaRPr lang="en-US" dirty="0"/>
          </a:p>
        </p:txBody>
      </p:sp>
    </p:spTree>
    <p:extLst>
      <p:ext uri="{BB962C8B-B14F-4D97-AF65-F5344CB8AC3E}">
        <p14:creationId xmlns:p14="http://schemas.microsoft.com/office/powerpoint/2010/main" val="2272888642"/>
      </p:ext>
    </p:extLst>
  </p:cSld>
  <p:clrMapOvr>
    <a:masterClrMapping/>
  </p:clrMapOvr>
  <p:extLst>
    <p:ext uri="{DCECCB84-F9BA-43D5-87BE-67443E8EF086}">
      <p15:sldGuideLst xmlns:p15="http://schemas.microsoft.com/office/powerpoint/2012/main">
        <p15:guide id="1" orient="horz" pos="822" userDrawn="1">
          <p15:clr>
            <a:srgbClr val="FBAE40"/>
          </p15:clr>
        </p15:guide>
        <p15:guide id="2" pos="937" userDrawn="1">
          <p15:clr>
            <a:srgbClr val="FBAE40"/>
          </p15:clr>
        </p15:guide>
        <p15:guide id="3" pos="6743" userDrawn="1">
          <p15:clr>
            <a:srgbClr val="FBAE40"/>
          </p15:clr>
        </p15:guide>
        <p15:guide id="4" orient="horz" pos="38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hoto">
    <p:bg>
      <p:bgPr>
        <a:solidFill>
          <a:schemeClr val="tx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lvl1pPr>
              <a:defRPr>
                <a:solidFill>
                  <a:schemeClr val="bg1"/>
                </a:solidFill>
                <a:latin typeface="ARS Maquette Pro" panose="02000603000000020004" pitchFamily="50" charset="-18"/>
              </a:defRPr>
            </a:lvl1pPr>
          </a:lstStyle>
          <a:p>
            <a:r>
              <a:rPr lang="en-US"/>
              <a:t>Click icon to add picture</a:t>
            </a:r>
            <a:endParaRPr lang="hr-HR" dirty="0"/>
          </a:p>
        </p:txBody>
      </p:sp>
    </p:spTree>
    <p:extLst>
      <p:ext uri="{BB962C8B-B14F-4D97-AF65-F5344CB8AC3E}">
        <p14:creationId xmlns:p14="http://schemas.microsoft.com/office/powerpoint/2010/main" val="1720728940"/>
      </p:ext>
    </p:extLst>
  </p:cSld>
  <p:clrMapOvr>
    <a:masterClrMapping/>
  </p:clrMapOvr>
  <p:extLst>
    <p:ext uri="{DCECCB84-F9BA-43D5-87BE-67443E8EF086}">
      <p15:sldGuideLst xmlns:p15="http://schemas.microsoft.com/office/powerpoint/2012/main">
        <p15:guide id="1" orient="horz" pos="1457" userDrawn="1">
          <p15:clr>
            <a:srgbClr val="FBAE40"/>
          </p15:clr>
        </p15:guide>
        <p15:guide id="2" orient="horz" pos="104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lumns- Title, object, t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3"/>
          <p:cNvSpPr>
            <a:spLocks noGrp="1"/>
          </p:cNvSpPr>
          <p:nvPr>
            <p:ph sz="half" idx="2" hasCustomPrompt="1"/>
          </p:nvPr>
        </p:nvSpPr>
        <p:spPr>
          <a:xfrm>
            <a:off x="598312" y="3793068"/>
            <a:ext cx="5452533" cy="1625600"/>
          </a:xfrm>
          <a:prstGeom prst="rect">
            <a:avLst/>
          </a:prstGeom>
        </p:spPr>
        <p:txBody>
          <a:bodyPr lIns="0"/>
          <a:lstStyle>
            <a:lvl2pPr marL="0" indent="0">
              <a:buNone/>
              <a:defRPr>
                <a:solidFill>
                  <a:schemeClr val="bg1"/>
                </a:solidFill>
                <a:latin typeface="Arial" panose="020B0604020202020204" pitchFamily="34" charset="0"/>
                <a:cs typeface="Arial" panose="020B0604020202020204" pitchFamily="34" charset="0"/>
              </a:defRPr>
            </a:lvl2pPr>
            <a:lvl3pPr marL="828000">
              <a:defRPr/>
            </a:lvl3pPr>
            <a:lvl4pPr marL="1188000">
              <a:defRPr/>
            </a:lvl4pPr>
            <a:lvl5pPr marL="1548000">
              <a:defRPr/>
            </a:lvl5pPr>
          </a:lstStyle>
          <a:p>
            <a:pPr lvl="1"/>
            <a:r>
              <a:rPr lang="hr-HR" dirty="0"/>
              <a:t>Text</a:t>
            </a:r>
            <a:endParaRPr lang="en-US" dirty="0"/>
          </a:p>
        </p:txBody>
      </p:sp>
      <p:sp>
        <p:nvSpPr>
          <p:cNvPr id="12" name="Content Placeholder 5"/>
          <p:cNvSpPr>
            <a:spLocks noGrp="1"/>
          </p:cNvSpPr>
          <p:nvPr>
            <p:ph sz="quarter" idx="4" hasCustomPrompt="1"/>
          </p:nvPr>
        </p:nvSpPr>
        <p:spPr>
          <a:xfrm>
            <a:off x="6301975" y="3793068"/>
            <a:ext cx="5328050" cy="1617133"/>
          </a:xfrm>
          <a:prstGeom prst="rect">
            <a:avLst/>
          </a:prstGeom>
        </p:spPr>
        <p:txBody>
          <a:bodyPr/>
          <a:lstStyle>
            <a:lvl2pPr marL="0" indent="0">
              <a:buNone/>
              <a:defRPr>
                <a:solidFill>
                  <a:schemeClr val="bg1"/>
                </a:solidFill>
                <a:latin typeface="Arial" panose="020B0604020202020204" pitchFamily="34" charset="0"/>
                <a:cs typeface="Arial" panose="020B0604020202020204" pitchFamily="34" charset="0"/>
              </a:defRPr>
            </a:lvl2pPr>
            <a:lvl3pPr marL="828000">
              <a:defRPr/>
            </a:lvl3pPr>
            <a:lvl4pPr marL="1188000">
              <a:defRPr/>
            </a:lvl4pPr>
            <a:lvl5pPr marL="1548000">
              <a:defRPr/>
            </a:lvl5pPr>
          </a:lstStyle>
          <a:p>
            <a:pPr lvl="1"/>
            <a:r>
              <a:rPr lang="hr-HR" dirty="0"/>
              <a:t>Text</a:t>
            </a:r>
            <a:endParaRPr lang="en-US" dirty="0"/>
          </a:p>
        </p:txBody>
      </p:sp>
      <p:sp>
        <p:nvSpPr>
          <p:cNvPr id="13" name="Content Placeholder 3"/>
          <p:cNvSpPr>
            <a:spLocks noGrp="1"/>
          </p:cNvSpPr>
          <p:nvPr>
            <p:ph sz="half" idx="10" hasCustomPrompt="1"/>
          </p:nvPr>
        </p:nvSpPr>
        <p:spPr>
          <a:xfrm>
            <a:off x="6279396" y="2087255"/>
            <a:ext cx="5359448" cy="1536478"/>
          </a:xfrm>
          <a:prstGeom prst="rect">
            <a:avLst/>
          </a:prstGeom>
        </p:spPr>
        <p:txBody>
          <a:bodyPr/>
          <a:lstStyle>
            <a:lvl2pPr marL="0" indent="0">
              <a:buNone/>
              <a:defRPr>
                <a:solidFill>
                  <a:schemeClr val="bg1"/>
                </a:solidFill>
                <a:latin typeface="Arial" panose="020B0604020202020204" pitchFamily="34" charset="0"/>
                <a:cs typeface="Arial" panose="020B0604020202020204" pitchFamily="34" charset="0"/>
              </a:defRPr>
            </a:lvl2pPr>
            <a:lvl3pPr marL="828000">
              <a:defRPr/>
            </a:lvl3pPr>
            <a:lvl4pPr marL="1188000">
              <a:defRPr/>
            </a:lvl4pPr>
            <a:lvl5pPr marL="1548000">
              <a:defRPr/>
            </a:lvl5pPr>
          </a:lstStyle>
          <a:p>
            <a:pPr lvl="1"/>
            <a:r>
              <a:rPr lang="hr-HR" dirty="0"/>
              <a:t>Object</a:t>
            </a:r>
            <a:endParaRPr lang="en-US" dirty="0"/>
          </a:p>
        </p:txBody>
      </p:sp>
      <p:sp>
        <p:nvSpPr>
          <p:cNvPr id="14" name="Content Placeholder 5"/>
          <p:cNvSpPr>
            <a:spLocks noGrp="1"/>
          </p:cNvSpPr>
          <p:nvPr>
            <p:ph sz="quarter" idx="11" hasCustomPrompt="1"/>
          </p:nvPr>
        </p:nvSpPr>
        <p:spPr>
          <a:xfrm>
            <a:off x="598312" y="2087255"/>
            <a:ext cx="5475112" cy="1528012"/>
          </a:xfrm>
          <a:prstGeom prst="rect">
            <a:avLst/>
          </a:prstGeom>
        </p:spPr>
        <p:txBody>
          <a:bodyPr/>
          <a:lstStyle>
            <a:lvl2pPr marL="0" indent="0">
              <a:buNone/>
              <a:defRPr>
                <a:solidFill>
                  <a:schemeClr val="bg1"/>
                </a:solidFill>
                <a:latin typeface="Arial" panose="020B0604020202020204" pitchFamily="34" charset="0"/>
                <a:cs typeface="Arial" panose="020B0604020202020204" pitchFamily="34" charset="0"/>
              </a:defRPr>
            </a:lvl2pPr>
            <a:lvl3pPr marL="828000">
              <a:defRPr/>
            </a:lvl3pPr>
            <a:lvl4pPr marL="1188000">
              <a:defRPr/>
            </a:lvl4pPr>
            <a:lvl5pPr marL="1548000">
              <a:defRPr/>
            </a:lvl5pPr>
          </a:lstStyle>
          <a:p>
            <a:pPr lvl="1"/>
            <a:r>
              <a:rPr lang="hr-HR" dirty="0"/>
              <a:t>Object</a:t>
            </a:r>
            <a:endParaRPr lang="en-US" dirty="0"/>
          </a:p>
        </p:txBody>
      </p:sp>
      <p:sp>
        <p:nvSpPr>
          <p:cNvPr id="8" name="Title 1"/>
          <p:cNvSpPr>
            <a:spLocks noGrp="1"/>
          </p:cNvSpPr>
          <p:nvPr>
            <p:ph type="title"/>
          </p:nvPr>
        </p:nvSpPr>
        <p:spPr>
          <a:xfrm>
            <a:off x="598311" y="584201"/>
            <a:ext cx="11029245" cy="1279356"/>
          </a:xfrm>
          <a:prstGeom prst="rect">
            <a:avLst/>
          </a:prstGeom>
        </p:spPr>
        <p:txBody>
          <a:bodyPr lIns="0" anchor="b" anchorCtr="0">
            <a:normAutofit/>
          </a:bodyPr>
          <a:lstStyle>
            <a:lvl1pPr>
              <a:defRPr sz="4400" cap="none"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65727501"/>
      </p:ext>
    </p:extLst>
  </p:cSld>
  <p:clrMapOvr>
    <a:masterClrMapping/>
  </p:clrMapOvr>
  <p:extLst>
    <p:ext uri="{DCECCB84-F9BA-43D5-87BE-67443E8EF086}">
      <p15:sldGuideLst xmlns:p15="http://schemas.microsoft.com/office/powerpoint/2012/main">
        <p15:guide id="0" orient="horz" pos="2341" userDrawn="1">
          <p15:clr>
            <a:srgbClr val="FBAE40"/>
          </p15:clr>
        </p15:guide>
        <p15:guide id="1" orient="horz" pos="822" userDrawn="1">
          <p15:clr>
            <a:srgbClr val="FBAE40"/>
          </p15:clr>
        </p15:guide>
        <p15:guide id="4" pos="6743" userDrawn="1">
          <p15:clr>
            <a:srgbClr val="FBAE40"/>
          </p15:clr>
        </p15:guide>
        <p15:guide id="5" orient="horz" pos="383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lumns- Title, object, tx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3"/>
          <p:cNvSpPr>
            <a:spLocks noGrp="1"/>
          </p:cNvSpPr>
          <p:nvPr>
            <p:ph sz="half" idx="2" hasCustomPrompt="1"/>
          </p:nvPr>
        </p:nvSpPr>
        <p:spPr>
          <a:xfrm>
            <a:off x="598312" y="3793068"/>
            <a:ext cx="5452533" cy="2252132"/>
          </a:xfrm>
          <a:prstGeom prst="rect">
            <a:avLst/>
          </a:prstGeom>
        </p:spPr>
        <p:txBody>
          <a:bodyPr lIns="0"/>
          <a:lstStyle>
            <a:lvl2pPr marL="0" indent="0">
              <a:buNone/>
              <a:defRPr>
                <a:solidFill>
                  <a:schemeClr val="tx1"/>
                </a:solidFill>
                <a:latin typeface="Arial" panose="020B0604020202020204" pitchFamily="34" charset="0"/>
                <a:cs typeface="Arial" panose="020B0604020202020204" pitchFamily="34" charset="0"/>
              </a:defRPr>
            </a:lvl2pPr>
            <a:lvl3pPr marL="828000">
              <a:defRPr/>
            </a:lvl3pPr>
            <a:lvl4pPr marL="1188000">
              <a:defRPr/>
            </a:lvl4pPr>
            <a:lvl5pPr marL="1548000">
              <a:defRPr/>
            </a:lvl5pPr>
          </a:lstStyle>
          <a:p>
            <a:pPr lvl="1"/>
            <a:r>
              <a:rPr lang="hr-HR" dirty="0"/>
              <a:t>Text</a:t>
            </a:r>
            <a:endParaRPr lang="en-US" dirty="0"/>
          </a:p>
        </p:txBody>
      </p:sp>
      <p:sp>
        <p:nvSpPr>
          <p:cNvPr id="12" name="Content Placeholder 5"/>
          <p:cNvSpPr>
            <a:spLocks noGrp="1"/>
          </p:cNvSpPr>
          <p:nvPr>
            <p:ph sz="quarter" idx="4" hasCustomPrompt="1"/>
          </p:nvPr>
        </p:nvSpPr>
        <p:spPr>
          <a:xfrm>
            <a:off x="6301975" y="3793068"/>
            <a:ext cx="5269136" cy="2252133"/>
          </a:xfrm>
          <a:prstGeom prst="rect">
            <a:avLst/>
          </a:prstGeom>
        </p:spPr>
        <p:txBody>
          <a:bodyPr/>
          <a:lstStyle>
            <a:lvl2pPr marL="0" indent="0">
              <a:buNone/>
              <a:defRPr>
                <a:solidFill>
                  <a:schemeClr val="tx1"/>
                </a:solidFill>
                <a:latin typeface="Arial" panose="020B0604020202020204" pitchFamily="34" charset="0"/>
                <a:cs typeface="Arial" panose="020B0604020202020204" pitchFamily="34" charset="0"/>
              </a:defRPr>
            </a:lvl2pPr>
            <a:lvl3pPr marL="828000">
              <a:defRPr/>
            </a:lvl3pPr>
            <a:lvl4pPr marL="1188000">
              <a:defRPr/>
            </a:lvl4pPr>
            <a:lvl5pPr marL="1548000">
              <a:defRPr/>
            </a:lvl5pPr>
          </a:lstStyle>
          <a:p>
            <a:pPr lvl="1"/>
            <a:r>
              <a:rPr lang="hr-HR" dirty="0"/>
              <a:t>Text</a:t>
            </a:r>
            <a:endParaRPr lang="en-US" dirty="0"/>
          </a:p>
        </p:txBody>
      </p:sp>
      <p:sp>
        <p:nvSpPr>
          <p:cNvPr id="13" name="Content Placeholder 3"/>
          <p:cNvSpPr>
            <a:spLocks noGrp="1"/>
          </p:cNvSpPr>
          <p:nvPr>
            <p:ph sz="half" idx="10" hasCustomPrompt="1"/>
          </p:nvPr>
        </p:nvSpPr>
        <p:spPr>
          <a:xfrm>
            <a:off x="6279396" y="2087255"/>
            <a:ext cx="5359448" cy="1536478"/>
          </a:xfrm>
          <a:prstGeom prst="rect">
            <a:avLst/>
          </a:prstGeom>
        </p:spPr>
        <p:txBody>
          <a:bodyPr/>
          <a:lstStyle>
            <a:lvl2pPr marL="0" indent="0">
              <a:buNone/>
              <a:defRPr>
                <a:solidFill>
                  <a:schemeClr val="tx1"/>
                </a:solidFill>
                <a:latin typeface="Arial" panose="020B0604020202020204" pitchFamily="34" charset="0"/>
                <a:cs typeface="Arial" panose="020B0604020202020204" pitchFamily="34" charset="0"/>
              </a:defRPr>
            </a:lvl2pPr>
            <a:lvl3pPr marL="828000">
              <a:defRPr/>
            </a:lvl3pPr>
            <a:lvl4pPr marL="1188000">
              <a:defRPr/>
            </a:lvl4pPr>
            <a:lvl5pPr marL="1548000">
              <a:defRPr/>
            </a:lvl5pPr>
          </a:lstStyle>
          <a:p>
            <a:pPr lvl="1"/>
            <a:r>
              <a:rPr lang="hr-HR" dirty="0"/>
              <a:t>Object</a:t>
            </a:r>
            <a:endParaRPr lang="en-US" dirty="0"/>
          </a:p>
        </p:txBody>
      </p:sp>
      <p:sp>
        <p:nvSpPr>
          <p:cNvPr id="14" name="Content Placeholder 5"/>
          <p:cNvSpPr>
            <a:spLocks noGrp="1"/>
          </p:cNvSpPr>
          <p:nvPr>
            <p:ph sz="quarter" idx="11" hasCustomPrompt="1"/>
          </p:nvPr>
        </p:nvSpPr>
        <p:spPr>
          <a:xfrm>
            <a:off x="598312" y="2087255"/>
            <a:ext cx="5475112" cy="1528012"/>
          </a:xfrm>
          <a:prstGeom prst="rect">
            <a:avLst/>
          </a:prstGeom>
        </p:spPr>
        <p:txBody>
          <a:bodyPr/>
          <a:lstStyle>
            <a:lvl2pPr marL="0" indent="0">
              <a:buNone/>
              <a:defRPr>
                <a:solidFill>
                  <a:schemeClr val="tx1"/>
                </a:solidFill>
                <a:latin typeface="Arial" panose="020B0604020202020204" pitchFamily="34" charset="0"/>
                <a:cs typeface="Arial" panose="020B0604020202020204" pitchFamily="34" charset="0"/>
              </a:defRPr>
            </a:lvl2pPr>
            <a:lvl3pPr marL="828000">
              <a:defRPr/>
            </a:lvl3pPr>
            <a:lvl4pPr marL="1188000">
              <a:defRPr/>
            </a:lvl4pPr>
            <a:lvl5pPr marL="1548000">
              <a:defRPr/>
            </a:lvl5pPr>
          </a:lstStyle>
          <a:p>
            <a:pPr lvl="1"/>
            <a:r>
              <a:rPr lang="hr-HR" dirty="0"/>
              <a:t>Object</a:t>
            </a:r>
            <a:endParaRPr lang="en-US" dirty="0"/>
          </a:p>
        </p:txBody>
      </p:sp>
      <p:sp>
        <p:nvSpPr>
          <p:cNvPr id="8" name="Title 1"/>
          <p:cNvSpPr>
            <a:spLocks noGrp="1"/>
          </p:cNvSpPr>
          <p:nvPr>
            <p:ph type="title"/>
          </p:nvPr>
        </p:nvSpPr>
        <p:spPr>
          <a:xfrm>
            <a:off x="598311" y="584201"/>
            <a:ext cx="11029245" cy="1279356"/>
          </a:xfrm>
          <a:prstGeom prst="rect">
            <a:avLst/>
          </a:prstGeom>
        </p:spPr>
        <p:txBody>
          <a:bodyPr lIns="0" anchor="b" anchorCtr="0">
            <a:normAutofit/>
          </a:bodyPr>
          <a:lstStyle>
            <a:lvl1pPr>
              <a:defRPr sz="4400" cap="none" baseline="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67028539"/>
      </p:ext>
    </p:extLst>
  </p:cSld>
  <p:clrMapOvr>
    <a:masterClrMapping/>
  </p:clrMapOvr>
  <p:extLst>
    <p:ext uri="{DCECCB84-F9BA-43D5-87BE-67443E8EF086}">
      <p15:sldGuideLst xmlns:p15="http://schemas.microsoft.com/office/powerpoint/2012/main">
        <p15:guide id="1" orient="horz" pos="822" userDrawn="1">
          <p15:clr>
            <a:srgbClr val="FBAE40"/>
          </p15:clr>
        </p15:guide>
        <p15:guide id="2" pos="6743" userDrawn="1">
          <p15:clr>
            <a:srgbClr val="FBAE40"/>
          </p15:clr>
        </p15:guide>
        <p15:guide id="3" orient="horz" pos="2341" userDrawn="1">
          <p15:clr>
            <a:srgbClr val="FBAE40"/>
          </p15:clr>
        </p15:guide>
        <p15:guide id="4" orient="horz" pos="383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51882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735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g Sing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9926" y="443832"/>
            <a:ext cx="8485364" cy="3690017"/>
          </a:xfrm>
          <a:prstGeom prst="rect">
            <a:avLst/>
          </a:prstGeom>
        </p:spPr>
        <p:txBody>
          <a:bodyPr lIns="0" anchor="t" anchorCtr="0"/>
          <a:lstStyle>
            <a:lvl1pPr>
              <a:defRPr sz="6000" b="1">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146689202"/>
      </p:ext>
    </p:extLst>
  </p:cSld>
  <p:clrMapOvr>
    <a:masterClrMapping/>
  </p:clrMapOvr>
  <p:extLst>
    <p:ext uri="{DCECCB84-F9BA-43D5-87BE-67443E8EF086}">
      <p15:sldGuideLst xmlns:p15="http://schemas.microsoft.com/office/powerpoint/2012/main">
        <p15:guide id="1" pos="1784" userDrawn="1">
          <p15:clr>
            <a:srgbClr val="FBAE40"/>
          </p15:clr>
        </p15:guide>
        <p15:guide id="2" pos="6743" userDrawn="1">
          <p15:clr>
            <a:srgbClr val="FBAE40"/>
          </p15:clr>
        </p15:guide>
        <p15:guide id="3" orient="horz" pos="347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2929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4315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0121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5814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2C6E6A7C-2575-451E-BF48-FEE997923968}" type="datetime2">
              <a:rPr lang="en-US" smtClean="0"/>
              <a:t>Wednesday, February 28, 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83086" y="728663"/>
            <a:ext cx="5170713" cy="1680429"/>
          </a:xfrm>
        </p:spPr>
        <p:txBody>
          <a:bodyPr>
            <a:normAutofit/>
          </a:bodyPr>
          <a:lstStyle>
            <a:lvl1pPr>
              <a:defRPr sz="5400">
                <a:solidFill>
                  <a:schemeClr val="bg1"/>
                </a:solidFill>
              </a:defRPr>
            </a:lvl1pPr>
          </a:lstStyle>
          <a:p>
            <a:r>
              <a:rPr lang="hr-HR" sz="4800" dirty="0">
                <a:solidFill>
                  <a:schemeClr val="bg1"/>
                </a:solidFill>
                <a:latin typeface="Stolzl Bold" panose="00000800000000000000" pitchFamily="50" charset="-18"/>
              </a:rPr>
              <a:t>Glavni naslov</a:t>
            </a:r>
            <a:br>
              <a:rPr lang="hr-HR" sz="4800" dirty="0">
                <a:solidFill>
                  <a:schemeClr val="bg1"/>
                </a:solidFill>
                <a:latin typeface="Stolzl Bold" panose="00000800000000000000" pitchFamily="50" charset="-18"/>
              </a:rPr>
            </a:br>
            <a:r>
              <a:rPr lang="hr-HR" sz="4800" dirty="0">
                <a:solidFill>
                  <a:schemeClr val="bg1"/>
                </a:solidFill>
                <a:latin typeface="Stolzl Book" panose="00000500000000000000" pitchFamily="50" charset="-18"/>
              </a:rPr>
              <a:t>Tekst</a:t>
            </a:r>
          </a:p>
        </p:txBody>
      </p:sp>
      <p:pic>
        <p:nvPicPr>
          <p:cNvPr id="8" name="Slika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473" t="483" r="4344" b="5617"/>
          <a:stretch/>
        </p:blipFill>
        <p:spPr>
          <a:xfrm>
            <a:off x="0" y="874540"/>
            <a:ext cx="6183086" cy="5993188"/>
          </a:xfrm>
          <a:prstGeom prst="rect">
            <a:avLst/>
          </a:prstGeom>
        </p:spPr>
      </p:pic>
    </p:spTree>
    <p:extLst>
      <p:ext uri="{BB962C8B-B14F-4D97-AF65-F5344CB8AC3E}">
        <p14:creationId xmlns:p14="http://schemas.microsoft.com/office/powerpoint/2010/main" val="3579983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084AD4AA-869A-4274-82E6-D84487164B7C}" type="datetime2">
              <a:rPr lang="en-US" smtClean="0"/>
              <a:t>Wednesday, February 28, 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8718" y="3904457"/>
            <a:ext cx="6022181" cy="2014537"/>
          </a:xfrm>
        </p:spPr>
        <p:txBody>
          <a:bodyPr>
            <a:norm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28464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D5CFB4CD-847E-4FF3-945B-CA03E669E6DA}" type="datetime2">
              <a:rPr lang="en-US" smtClean="0"/>
              <a:t>Wednesday, February 28, 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632" y="6283318"/>
            <a:ext cx="1414604" cy="574682"/>
          </a:xfrm>
          <a:prstGeom prst="rect">
            <a:avLst/>
          </a:prstGeom>
        </p:spPr>
      </p:pic>
      <p:sp>
        <p:nvSpPr>
          <p:cNvPr id="9"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10"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452175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3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70562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67881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2177" y="685800"/>
            <a:ext cx="10969273" cy="2777066"/>
          </a:xfrm>
          <a:prstGeom prst="rect">
            <a:avLst/>
          </a:prstGeom>
        </p:spPr>
        <p:txBody>
          <a:bodyPr lIns="0" anchor="b">
            <a:noAutofit/>
          </a:bodyPr>
          <a:lstStyle>
            <a:lvl1pPr marL="0" indent="0" algn="l">
              <a:defRPr sz="6000" b="1">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352" y="3728898"/>
            <a:ext cx="10941047" cy="1638968"/>
          </a:xfrm>
          <a:prstGeom prst="rect">
            <a:avLst/>
          </a:prstGeom>
        </p:spPr>
        <p:txBody>
          <a:bodyPr lIns="108000">
            <a:normAutofit/>
          </a:bodyPr>
          <a:lstStyle>
            <a:lvl1pPr marL="0" indent="0" algn="l">
              <a:buNone/>
              <a:defRPr sz="3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97763577"/>
      </p:ext>
    </p:extLst>
  </p:cSld>
  <p:clrMapOvr>
    <a:masterClrMapping/>
  </p:clrMapOvr>
  <p:extLst>
    <p:ext uri="{DCECCB84-F9BA-43D5-87BE-67443E8EF086}">
      <p15:sldGuideLst xmlns:p15="http://schemas.microsoft.com/office/powerpoint/2012/main">
        <p15:guide id="1" orient="horz" pos="2341" userDrawn="1">
          <p15:clr>
            <a:srgbClr val="FBAE40"/>
          </p15:clr>
        </p15:guide>
        <p15:guide id="2" orient="horz" pos="3475" userDrawn="1">
          <p15:clr>
            <a:srgbClr val="FBAE40"/>
          </p15:clr>
        </p15:guide>
        <p15:guide id="3" pos="2328" userDrawn="1">
          <p15:clr>
            <a:srgbClr val="FBAE40"/>
          </p15:clr>
        </p15:guide>
        <p15:guide id="4" orient="horz" pos="1049" userDrawn="1">
          <p15:clr>
            <a:srgbClr val="FBAE40"/>
          </p15:clr>
        </p15:guide>
        <p15:guide id="5" pos="674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911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96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 body txt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3875" y="685800"/>
            <a:ext cx="11163300" cy="676275"/>
          </a:xfrm>
          <a:prstGeom prst="rect">
            <a:avLst/>
          </a:prstGeom>
        </p:spPr>
        <p:txBody>
          <a:bodyPr lIns="0" anchor="b">
            <a:noAutofit/>
          </a:bodyPr>
          <a:lstStyle>
            <a:lvl1pPr marL="0" indent="0" algn="l">
              <a:defRPr sz="3600" b="1">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533400" y="1581150"/>
            <a:ext cx="11153775" cy="4867274"/>
          </a:xfrm>
          <a:prstGeom prst="rect">
            <a:avLst/>
          </a:prstGeom>
        </p:spPr>
        <p:txBody>
          <a:bodyPr lIns="108000">
            <a:normAutofit/>
          </a:bodyPr>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hr-HR" dirty="0"/>
              <a:t>body text</a:t>
            </a:r>
            <a:r>
              <a:rPr lang="en-US" dirty="0"/>
              <a:t> style</a:t>
            </a:r>
          </a:p>
        </p:txBody>
      </p:sp>
    </p:spTree>
    <p:extLst>
      <p:ext uri="{BB962C8B-B14F-4D97-AF65-F5344CB8AC3E}">
        <p14:creationId xmlns:p14="http://schemas.microsoft.com/office/powerpoint/2010/main" val="115108746"/>
      </p:ext>
    </p:extLst>
  </p:cSld>
  <p:clrMapOvr>
    <a:masterClrMapping/>
  </p:clrMapOvr>
  <p:extLst>
    <p:ext uri="{DCECCB84-F9BA-43D5-87BE-67443E8EF086}">
      <p15:sldGuideLst xmlns:p15="http://schemas.microsoft.com/office/powerpoint/2012/main">
        <p15:guide id="1" orient="horz" pos="2341">
          <p15:clr>
            <a:srgbClr val="FBAE40"/>
          </p15:clr>
        </p15:guide>
        <p15:guide id="2" orient="horz" pos="3475">
          <p15:clr>
            <a:srgbClr val="FBAE40"/>
          </p15:clr>
        </p15:guide>
        <p15:guide id="3" pos="2328">
          <p15:clr>
            <a:srgbClr val="FBAE40"/>
          </p15:clr>
        </p15:guide>
        <p15:guide id="4" orient="horz" pos="1049">
          <p15:clr>
            <a:srgbClr val="FBAE40"/>
          </p15:clr>
        </p15:guide>
        <p15:guide id="5" pos="674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 Body txt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3875" y="685800"/>
            <a:ext cx="11163300" cy="676275"/>
          </a:xfrm>
          <a:prstGeom prst="rect">
            <a:avLst/>
          </a:prstGeom>
        </p:spPr>
        <p:txBody>
          <a:bodyPr lIns="0" anchor="b">
            <a:noAutofit/>
          </a:bodyPr>
          <a:lstStyle>
            <a:lvl1pPr marL="0" indent="0" algn="l">
              <a:defRPr sz="3600" b="1">
                <a:solidFill>
                  <a:schemeClr val="tx1"/>
                </a:solidFill>
                <a:latin typeface="+mj-lt"/>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533400" y="1581150"/>
            <a:ext cx="11153775" cy="4867274"/>
          </a:xfrm>
          <a:prstGeom prst="rect">
            <a:avLst/>
          </a:prstGeom>
        </p:spPr>
        <p:txBody>
          <a:bodyPr lIns="108000">
            <a:normAutofit/>
          </a:bodyPr>
          <a:lstStyle>
            <a:lvl1pPr marL="0" indent="0" algn="l">
              <a:buNone/>
              <a:defRPr sz="20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hr-HR" dirty="0"/>
              <a:t>body text</a:t>
            </a:r>
            <a:r>
              <a:rPr lang="en-US" dirty="0"/>
              <a:t> style</a:t>
            </a:r>
          </a:p>
        </p:txBody>
      </p:sp>
    </p:spTree>
    <p:extLst>
      <p:ext uri="{BB962C8B-B14F-4D97-AF65-F5344CB8AC3E}">
        <p14:creationId xmlns:p14="http://schemas.microsoft.com/office/powerpoint/2010/main" val="245186813"/>
      </p:ext>
    </p:extLst>
  </p:cSld>
  <p:clrMapOvr>
    <a:masterClrMapping/>
  </p:clrMapOvr>
  <p:extLst>
    <p:ext uri="{DCECCB84-F9BA-43D5-87BE-67443E8EF086}">
      <p15:sldGuideLst xmlns:p15="http://schemas.microsoft.com/office/powerpoint/2012/main">
        <p15:guide id="1" orient="horz" pos="2341">
          <p15:clr>
            <a:srgbClr val="FBAE40"/>
          </p15:clr>
        </p15:guide>
        <p15:guide id="2" orient="horz" pos="3475">
          <p15:clr>
            <a:srgbClr val="FBAE40"/>
          </p15:clr>
        </p15:guide>
        <p15:guide id="3" pos="2328">
          <p15:clr>
            <a:srgbClr val="FBAE40"/>
          </p15:clr>
        </p15:guide>
        <p15:guide id="4" orient="horz" pos="1049">
          <p15:clr>
            <a:srgbClr val="FBAE40"/>
          </p15:clr>
        </p15:guide>
        <p15:guide id="5" pos="674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vid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685926"/>
            <a:ext cx="11048293" cy="3152774"/>
          </a:xfrm>
          <a:prstGeom prst="rect">
            <a:avLst/>
          </a:prstGeom>
        </p:spPr>
        <p:txBody>
          <a:bodyPr lIns="0" anchor="t" anchorCtr="0"/>
          <a:lstStyle>
            <a:lvl1pPr>
              <a:defRPr sz="52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32877705"/>
      </p:ext>
    </p:extLst>
  </p:cSld>
  <p:clrMapOvr>
    <a:masterClrMapping/>
  </p:clrMapOvr>
  <p:extLst>
    <p:ext uri="{DCECCB84-F9BA-43D5-87BE-67443E8EF086}">
      <p15:sldGuideLst xmlns:p15="http://schemas.microsoft.com/office/powerpoint/2012/main">
        <p15:guide id="1" pos="1784" userDrawn="1">
          <p15:clr>
            <a:srgbClr val="FBAE40"/>
          </p15:clr>
        </p15:guide>
        <p15:guide id="2" pos="6743" userDrawn="1">
          <p15:clr>
            <a:srgbClr val="FBAE40"/>
          </p15:clr>
        </p15:guide>
        <p15:guide id="3" orient="horz" pos="347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italic +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3875" y="1651001"/>
            <a:ext cx="11103681" cy="1363133"/>
          </a:xfrm>
          <a:prstGeom prst="rect">
            <a:avLst/>
          </a:prstGeom>
        </p:spPr>
        <p:txBody>
          <a:bodyPr lIns="0" anchor="t" anchorCtr="0"/>
          <a:lstStyle>
            <a:lvl1pPr>
              <a:defRPr sz="5200" b="1" i="1">
                <a:solidFill>
                  <a:schemeClr val="bg1"/>
                </a:solidFill>
                <a:latin typeface="Arial" panose="020B0604020202020204" pitchFamily="34" charset="0"/>
                <a:cs typeface="Arial" panose="020B0604020202020204" pitchFamily="34" charset="0"/>
              </a:defRPr>
            </a:lvl1pPr>
          </a:lstStyle>
          <a:p>
            <a:r>
              <a:rPr lang="hr-HR" dirty="0"/>
              <a:t>„</a:t>
            </a:r>
            <a:r>
              <a:rPr lang="en-US" dirty="0"/>
              <a:t>Click to edit Master title style</a:t>
            </a:r>
            <a:r>
              <a:rPr lang="hr-HR" dirty="0"/>
              <a:t>”</a:t>
            </a:r>
            <a:endParaRPr lang="en-US" dirty="0"/>
          </a:p>
        </p:txBody>
      </p:sp>
      <p:sp>
        <p:nvSpPr>
          <p:cNvPr id="4" name="Subtitle 2"/>
          <p:cNvSpPr>
            <a:spLocks noGrp="1"/>
          </p:cNvSpPr>
          <p:nvPr>
            <p:ph type="subTitle" idx="1" hasCustomPrompt="1"/>
          </p:nvPr>
        </p:nvSpPr>
        <p:spPr>
          <a:xfrm>
            <a:off x="514350" y="3276599"/>
            <a:ext cx="11124493" cy="1371601"/>
          </a:xfrm>
          <a:prstGeom prst="rect">
            <a:avLst/>
          </a:prstGeom>
        </p:spPr>
        <p:txBody>
          <a:bodyPr lIns="0" anchor="b" anchorCtr="0">
            <a:normAutofit/>
          </a:bodyPr>
          <a:lstStyle>
            <a:lvl1pPr marL="0" indent="0" algn="ctr">
              <a:buNone/>
              <a:defRPr sz="3600" cap="small" baseline="0">
                <a:solidFill>
                  <a:srgbClr val="DF7423"/>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dirty="0"/>
              <a:t>c</a:t>
            </a:r>
            <a:r>
              <a:rPr lang="en-US" dirty="0"/>
              <a:t>lick to edit </a:t>
            </a:r>
            <a:r>
              <a:rPr lang="hr-HR" dirty="0"/>
              <a:t>m</a:t>
            </a:r>
            <a:r>
              <a:rPr lang="en-US" dirty="0"/>
              <a:t>aster subtitle style</a:t>
            </a:r>
          </a:p>
        </p:txBody>
      </p:sp>
    </p:spTree>
    <p:extLst>
      <p:ext uri="{BB962C8B-B14F-4D97-AF65-F5344CB8AC3E}">
        <p14:creationId xmlns:p14="http://schemas.microsoft.com/office/powerpoint/2010/main" val="1866334633"/>
      </p:ext>
    </p:extLst>
  </p:cSld>
  <p:clrMapOvr>
    <a:masterClrMapping/>
  </p:clrMapOvr>
  <p:extLst>
    <p:ext uri="{DCECCB84-F9BA-43D5-87BE-67443E8EF086}">
      <p15:sldGuideLst xmlns:p15="http://schemas.microsoft.com/office/powerpoint/2012/main">
        <p15:guide id="0" orient="horz" pos="2160">
          <p15:clr>
            <a:srgbClr val="FBAE40"/>
          </p15:clr>
        </p15:guide>
        <p15:guide id="1" pos="1784">
          <p15:clr>
            <a:srgbClr val="FBAE40"/>
          </p15:clr>
        </p15:guide>
        <p15:guide id="2" pos="6743">
          <p15:clr>
            <a:srgbClr val="FBAE40"/>
          </p15:clr>
        </p15:guide>
        <p15:guide id="3" orient="horz" pos="347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italic + subtitl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3875" y="1651001"/>
            <a:ext cx="11103681" cy="1363133"/>
          </a:xfrm>
          <a:prstGeom prst="rect">
            <a:avLst/>
          </a:prstGeom>
        </p:spPr>
        <p:txBody>
          <a:bodyPr lIns="0" anchor="t" anchorCtr="0"/>
          <a:lstStyle>
            <a:lvl1pPr>
              <a:defRPr sz="5200" b="1" i="1">
                <a:solidFill>
                  <a:schemeClr val="tx1"/>
                </a:solidFill>
                <a:latin typeface="Arial" panose="020B0604020202020204" pitchFamily="34" charset="0"/>
                <a:cs typeface="Arial" panose="020B0604020202020204" pitchFamily="34" charset="0"/>
              </a:defRPr>
            </a:lvl1pPr>
          </a:lstStyle>
          <a:p>
            <a:r>
              <a:rPr lang="hr-HR" dirty="0"/>
              <a:t>„</a:t>
            </a:r>
            <a:r>
              <a:rPr lang="en-US" dirty="0"/>
              <a:t>Click to edit Master title style</a:t>
            </a:r>
            <a:r>
              <a:rPr lang="hr-HR" dirty="0"/>
              <a:t>”</a:t>
            </a:r>
            <a:endParaRPr lang="en-US" dirty="0"/>
          </a:p>
        </p:txBody>
      </p:sp>
      <p:sp>
        <p:nvSpPr>
          <p:cNvPr id="4" name="Subtitle 2"/>
          <p:cNvSpPr>
            <a:spLocks noGrp="1"/>
          </p:cNvSpPr>
          <p:nvPr>
            <p:ph type="subTitle" idx="1" hasCustomPrompt="1"/>
          </p:nvPr>
        </p:nvSpPr>
        <p:spPr>
          <a:xfrm>
            <a:off x="533400" y="3276599"/>
            <a:ext cx="11105443" cy="1371601"/>
          </a:xfrm>
          <a:prstGeom prst="rect">
            <a:avLst/>
          </a:prstGeom>
        </p:spPr>
        <p:txBody>
          <a:bodyPr lIns="0" anchor="b" anchorCtr="0">
            <a:normAutofit/>
          </a:bodyPr>
          <a:lstStyle>
            <a:lvl1pPr marL="0" indent="0" algn="l">
              <a:buNone/>
              <a:defRPr sz="3600" cap="small" baseline="0">
                <a:solidFill>
                  <a:srgbClr val="DF7423"/>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dirty="0"/>
              <a:t>c</a:t>
            </a:r>
            <a:r>
              <a:rPr lang="en-US" dirty="0"/>
              <a:t>lick to edit </a:t>
            </a:r>
            <a:r>
              <a:rPr lang="hr-HR" dirty="0"/>
              <a:t>m</a:t>
            </a:r>
            <a:r>
              <a:rPr lang="en-US" dirty="0"/>
              <a:t>aster subtitle style</a:t>
            </a:r>
          </a:p>
        </p:txBody>
      </p:sp>
    </p:spTree>
    <p:extLst>
      <p:ext uri="{BB962C8B-B14F-4D97-AF65-F5344CB8AC3E}">
        <p14:creationId xmlns:p14="http://schemas.microsoft.com/office/powerpoint/2010/main" val="1861152546"/>
      </p:ext>
    </p:extLst>
  </p:cSld>
  <p:clrMapOvr>
    <a:masterClrMapping/>
  </p:clrMapOvr>
  <p:extLst>
    <p:ext uri="{DCECCB84-F9BA-43D5-87BE-67443E8EF086}">
      <p15:sldGuideLst xmlns:p15="http://schemas.microsoft.com/office/powerpoint/2012/main">
        <p15:guide id="1" pos="1784" userDrawn="1">
          <p15:clr>
            <a:srgbClr val="FBAE40"/>
          </p15:clr>
        </p15:guide>
        <p15:guide id="2" pos="6743" userDrawn="1">
          <p15:clr>
            <a:srgbClr val="FBAE40"/>
          </p15:clr>
        </p15:guide>
        <p15:guide id="3" orient="horz" pos="3475" userDrawn="1">
          <p15:clr>
            <a:srgbClr val="FBAE40"/>
          </p15:clr>
        </p15:guide>
        <p15:guide id="4"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 objec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533401" y="3090333"/>
            <a:ext cx="11172824" cy="2328334"/>
          </a:xfrm>
          <a:prstGeom prst="rect">
            <a:avLst/>
          </a:prstGeom>
        </p:spPr>
        <p:txBody>
          <a:bodyPr>
            <a:normAutofit/>
          </a:bodyPr>
          <a:lstStyle>
            <a:lvl1pPr marL="288000" indent="-288000">
              <a:buFont typeface="Calibri Light" panose="020F0302020204030204" pitchFamily="34" charset="0"/>
              <a:buChar char="•"/>
              <a:defRPr sz="3200">
                <a:solidFill>
                  <a:srgbClr val="DF7423"/>
                </a:solidFill>
                <a:latin typeface="+mj-lt"/>
              </a:defRPr>
            </a:lvl1pPr>
            <a:lvl2pPr marL="468000" indent="-216000">
              <a:defRPr>
                <a:solidFill>
                  <a:srgbClr val="DF7423"/>
                </a:solidFill>
                <a:latin typeface="+mj-lt"/>
              </a:defRPr>
            </a:lvl2pPr>
            <a:lvl3pPr marL="756000" indent="-144000">
              <a:defRPr>
                <a:solidFill>
                  <a:srgbClr val="DF7423"/>
                </a:solidFill>
                <a:latin typeface="+mj-lt"/>
              </a:defRPr>
            </a:lvl3pPr>
            <a:lvl4pPr marL="1116000" indent="-144000">
              <a:defRPr>
                <a:solidFill>
                  <a:srgbClr val="DF7423"/>
                </a:solidFill>
                <a:latin typeface="+mj-lt"/>
              </a:defRPr>
            </a:lvl4pPr>
            <a:lvl5pPr marL="1476000" indent="-144000">
              <a:defRPr>
                <a:solidFill>
                  <a:srgbClr val="DF7423"/>
                </a:solidFill>
                <a:latin typeface="+mj-lt"/>
              </a:defRPr>
            </a:lvl5pPr>
          </a:lstStyle>
          <a:p>
            <a:pPr lvl="0"/>
            <a:r>
              <a:rPr lang="hr-HR" dirty="0"/>
              <a:t>First level</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533400" y="499533"/>
            <a:ext cx="11163299" cy="2495438"/>
          </a:xfrm>
          <a:prstGeom prst="rect">
            <a:avLst/>
          </a:prstGeom>
        </p:spPr>
        <p:txBody>
          <a:bodyPr lIns="0" anchor="b" anchorCtr="0">
            <a:normAutofit/>
          </a:bodyPr>
          <a:lstStyle>
            <a:lvl1pPr>
              <a:defRPr sz="4400" cap="none" baseline="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349695910"/>
      </p:ext>
    </p:extLst>
  </p:cSld>
  <p:clrMapOvr>
    <a:masterClrMapping/>
  </p:clrMapOvr>
  <p:extLst>
    <p:ext uri="{DCECCB84-F9BA-43D5-87BE-67443E8EF086}">
      <p15:sldGuideLst xmlns:p15="http://schemas.microsoft.com/office/powerpoint/2012/main">
        <p15:guide id="1" orient="horz" pos="1049" userDrawn="1">
          <p15:clr>
            <a:srgbClr val="FBAE40"/>
          </p15:clr>
        </p15:guide>
        <p15:guide id="3" orient="horz" pos="1457" userDrawn="1">
          <p15:clr>
            <a:srgbClr val="FBAE40"/>
          </p15:clr>
        </p15:guide>
        <p15:guide id="4" orient="horz" pos="3838" userDrawn="1">
          <p15:clr>
            <a:srgbClr val="FBAE40"/>
          </p15:clr>
        </p15:guide>
        <p15:guide id="5" pos="674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333112"/>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79" r:id="rId3"/>
    <p:sldLayoutId id="2147483685" r:id="rId4"/>
    <p:sldLayoutId id="2147483686" r:id="rId5"/>
    <p:sldLayoutId id="2147483676" r:id="rId6"/>
    <p:sldLayoutId id="2147483677" r:id="rId7"/>
    <p:sldLayoutId id="2147483684" r:id="rId8"/>
    <p:sldLayoutId id="2147483673" r:id="rId9"/>
    <p:sldLayoutId id="2147483683" r:id="rId10"/>
    <p:sldLayoutId id="2147483665" r:id="rId11"/>
    <p:sldLayoutId id="2147483682" r:id="rId12"/>
    <p:sldLayoutId id="2147483671" r:id="rId13"/>
    <p:sldLayoutId id="2147483681" r:id="rId14"/>
    <p:sldLayoutId id="2147483667" r:id="rId15"/>
    <p:sldLayoutId id="2147483674" r:id="rId16"/>
    <p:sldLayoutId id="2147483680" r:id="rId17"/>
  </p:sldLayoutIdLst>
  <p:txStyles>
    <p:titleStyle>
      <a:lvl1pPr algn="l" defTabSz="914400" rtl="0" eaLnBrk="1" latinLnBrk="0" hangingPunct="1">
        <a:lnSpc>
          <a:spcPct val="90000"/>
        </a:lnSpc>
        <a:spcBef>
          <a:spcPct val="0"/>
        </a:spcBef>
        <a:buNone/>
        <a:defRPr sz="4400" b="1" kern="1200">
          <a:solidFill>
            <a:schemeClr val="tx1"/>
          </a:solidFill>
          <a:latin typeface="Calibri" panose="020F050202020403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93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Slika 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306640"/>
            <a:ext cx="10564238" cy="548088"/>
          </a:xfrm>
          <a:prstGeom prst="rect">
            <a:avLst/>
          </a:prstGeom>
        </p:spPr>
      </p:pic>
    </p:spTree>
    <p:extLst>
      <p:ext uri="{BB962C8B-B14F-4D97-AF65-F5344CB8AC3E}">
        <p14:creationId xmlns:p14="http://schemas.microsoft.com/office/powerpoint/2010/main" val="213624077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hf hdr="0" ftr="0"/>
  <p:txStyles>
    <p:title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7.xml"/><Relationship Id="rId4" Type="http://schemas.openxmlformats.org/officeDocument/2006/relationships/image" Target="../media/image28.svg"/></Relationships>
</file>

<file path=ppt/slides/_rels/slide2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10.svg"/></Relationships>
</file>

<file path=ppt/slides/_rels/slide6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7.xml"/><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7874" y="750623"/>
            <a:ext cx="10336191" cy="1809698"/>
          </a:xfrm>
        </p:spPr>
        <p:txBody>
          <a:bodyPr/>
          <a:lstStyle/>
          <a:p>
            <a:r>
              <a:rPr lang="hr-HR" sz="4800" dirty="0"/>
              <a:t>Usmjeravanje i preklapanje u računalnim mrežama</a:t>
            </a:r>
            <a:endParaRPr lang="hr-HR" dirty="0">
              <a:latin typeface="Stolzl Bold" panose="00000800000000000000" pitchFamily="50" charset="-18"/>
            </a:endParaRPr>
          </a:p>
        </p:txBody>
      </p:sp>
      <p:sp>
        <p:nvSpPr>
          <p:cNvPr id="4" name="TextBox 3">
            <a:extLst>
              <a:ext uri="{FF2B5EF4-FFF2-40B4-BE49-F238E27FC236}">
                <a16:creationId xmlns:a16="http://schemas.microsoft.com/office/drawing/2014/main" id="{042A4BF3-7F9B-F70F-E332-59423EF966E1}"/>
              </a:ext>
            </a:extLst>
          </p:cNvPr>
          <p:cNvSpPr txBox="1"/>
          <p:nvPr/>
        </p:nvSpPr>
        <p:spPr>
          <a:xfrm>
            <a:off x="5373188" y="2459504"/>
            <a:ext cx="6096000" cy="2677656"/>
          </a:xfrm>
          <a:prstGeom prst="rect">
            <a:avLst/>
          </a:prstGeom>
          <a:noFill/>
        </p:spPr>
        <p:txBody>
          <a:bodyPr wrap="square">
            <a:spAutoFit/>
          </a:bodyPr>
          <a:lstStyle/>
          <a:p>
            <a:pPr marL="285750" indent="-285750">
              <a:buFont typeface="Arial" panose="020B0604020202020204" pitchFamily="34" charset="0"/>
              <a:buChar char="•"/>
            </a:pPr>
            <a:r>
              <a:rPr lang="hr-HR" sz="2400" dirty="0">
                <a:solidFill>
                  <a:schemeClr val="bg1"/>
                </a:solidFill>
              </a:rPr>
              <a:t>Hijerarhija računalne mreže</a:t>
            </a:r>
          </a:p>
          <a:p>
            <a:pPr marL="285750" indent="-285750">
              <a:buFont typeface="Arial" panose="020B0604020202020204" pitchFamily="34" charset="0"/>
              <a:buChar char="•"/>
            </a:pPr>
            <a:r>
              <a:rPr lang="hr-HR" sz="2400" dirty="0">
                <a:solidFill>
                  <a:schemeClr val="bg1"/>
                </a:solidFill>
              </a:rPr>
              <a:t>Osnovna konfiguracija preklopnika</a:t>
            </a:r>
          </a:p>
          <a:p>
            <a:pPr marL="285750" indent="-285750">
              <a:buFont typeface="Arial" panose="020B0604020202020204" pitchFamily="34" charset="0"/>
              <a:buChar char="•"/>
            </a:pPr>
            <a:r>
              <a:rPr lang="hr-HR" sz="2400" dirty="0">
                <a:solidFill>
                  <a:schemeClr val="bg1"/>
                </a:solidFill>
              </a:rPr>
              <a:t>Logička segmentacija mreže</a:t>
            </a:r>
          </a:p>
          <a:p>
            <a:pPr marL="285750" indent="-285750">
              <a:buFont typeface="Arial" panose="020B0604020202020204" pitchFamily="34" charset="0"/>
              <a:buChar char="•"/>
            </a:pPr>
            <a:r>
              <a:rPr lang="hr-HR" sz="2400" dirty="0">
                <a:solidFill>
                  <a:schemeClr val="bg1"/>
                </a:solidFill>
              </a:rPr>
              <a:t>VLAN</a:t>
            </a:r>
          </a:p>
          <a:p>
            <a:pPr marL="285750" indent="-285750">
              <a:buFont typeface="Arial" panose="020B0604020202020204" pitchFamily="34" charset="0"/>
              <a:buChar char="•"/>
            </a:pPr>
            <a:r>
              <a:rPr lang="hr-HR" sz="2400" dirty="0">
                <a:solidFill>
                  <a:schemeClr val="bg1"/>
                </a:solidFill>
              </a:rPr>
              <a:t>L2 mreža s više </a:t>
            </a:r>
            <a:r>
              <a:rPr lang="hr-HR" sz="2400" dirty="0" err="1">
                <a:solidFill>
                  <a:schemeClr val="bg1"/>
                </a:solidFill>
              </a:rPr>
              <a:t>VLANova</a:t>
            </a:r>
            <a:r>
              <a:rPr lang="hr-HR" sz="2400" dirty="0">
                <a:solidFill>
                  <a:schemeClr val="bg1"/>
                </a:solidFill>
              </a:rPr>
              <a:t> (TRUNK)</a:t>
            </a:r>
          </a:p>
          <a:p>
            <a:pPr marL="285750" indent="-285750">
              <a:buFont typeface="Arial" panose="020B0604020202020204" pitchFamily="34" charset="0"/>
              <a:buChar char="•"/>
            </a:pPr>
            <a:r>
              <a:rPr lang="hr-HR" sz="2400" dirty="0">
                <a:solidFill>
                  <a:schemeClr val="bg1"/>
                </a:solidFill>
              </a:rPr>
              <a:t>Usmjeravanje između </a:t>
            </a:r>
            <a:r>
              <a:rPr lang="hr-HR" sz="2400" dirty="0" err="1">
                <a:solidFill>
                  <a:schemeClr val="bg1"/>
                </a:solidFill>
              </a:rPr>
              <a:t>VLANova</a:t>
            </a:r>
            <a:endParaRPr lang="hr-HR" sz="2400" dirty="0">
              <a:solidFill>
                <a:schemeClr val="bg1"/>
              </a:solidFill>
            </a:endParaRPr>
          </a:p>
          <a:p>
            <a:pPr marL="285750" indent="-285750">
              <a:buFont typeface="Arial" panose="020B0604020202020204" pitchFamily="34" charset="0"/>
              <a:buChar char="•"/>
            </a:pPr>
            <a:r>
              <a:rPr lang="hr-HR" sz="2400" dirty="0">
                <a:solidFill>
                  <a:schemeClr val="bg1"/>
                </a:solidFill>
              </a:rPr>
              <a:t>VTP</a:t>
            </a:r>
          </a:p>
        </p:txBody>
      </p:sp>
    </p:spTree>
    <p:extLst>
      <p:ext uri="{BB962C8B-B14F-4D97-AF65-F5344CB8AC3E}">
        <p14:creationId xmlns:p14="http://schemas.microsoft.com/office/powerpoint/2010/main" val="289001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4E008-89DC-BA9F-294B-793819C39406}"/>
            </a:ext>
          </a:extLst>
        </p:cNvPr>
        <p:cNvGrpSpPr/>
        <p:nvPr/>
      </p:nvGrpSpPr>
      <p:grpSpPr>
        <a:xfrm>
          <a:off x="0" y="0"/>
          <a:ext cx="0" cy="0"/>
          <a:chOff x="0" y="0"/>
          <a:chExt cx="0" cy="0"/>
        </a:xfrm>
      </p:grpSpPr>
      <p:sp>
        <p:nvSpPr>
          <p:cNvPr id="10242" name="Naslov 1">
            <a:extLst>
              <a:ext uri="{FF2B5EF4-FFF2-40B4-BE49-F238E27FC236}">
                <a16:creationId xmlns:a16="http://schemas.microsoft.com/office/drawing/2014/main" id="{3486766D-F9AE-49DE-B769-79AC255CD0E4}"/>
              </a:ext>
            </a:extLst>
          </p:cNvPr>
          <p:cNvSpPr>
            <a:spLocks noGrp="1"/>
          </p:cNvSpPr>
          <p:nvPr>
            <p:ph type="title"/>
          </p:nvPr>
        </p:nvSpPr>
        <p:spPr>
          <a:xfrm>
            <a:off x="0" y="-38810"/>
            <a:ext cx="10515600" cy="829385"/>
          </a:xfrm>
        </p:spPr>
        <p:txBody>
          <a:bodyPr>
            <a:normAutofit/>
          </a:bodyPr>
          <a:lstStyle/>
          <a:p>
            <a:pPr eaLnBrk="1" hangingPunct="1"/>
            <a:r>
              <a:rPr lang="hr-HR" sz="2400" b="0" dirty="0">
                <a:solidFill>
                  <a:schemeClr val="tx1"/>
                </a:solidFill>
                <a:latin typeface="Arial" pitchFamily="34" charset="0"/>
                <a:cs typeface="Arial" pitchFamily="34" charset="0"/>
              </a:rPr>
              <a:t>Hijerarhijski dizajn mreže prednosti</a:t>
            </a:r>
            <a:endParaRPr lang="hr-HR" altLang="sr-Latn-RS" sz="3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DD14B9B-C752-82A5-B4C2-1C2F4B6A7641}"/>
              </a:ext>
            </a:extLst>
          </p:cNvPr>
          <p:cNvSpPr txBox="1"/>
          <p:nvPr/>
        </p:nvSpPr>
        <p:spPr>
          <a:xfrm>
            <a:off x="60960" y="897140"/>
            <a:ext cx="12070080" cy="4529830"/>
          </a:xfrm>
          <a:prstGeom prst="rect">
            <a:avLst/>
          </a:prstGeom>
          <a:noFill/>
        </p:spPr>
        <p:txBody>
          <a:bodyPr wrap="square">
            <a:spAutoFit/>
          </a:bodyPr>
          <a:lstStyle/>
          <a:p>
            <a:pPr marL="360363" indent="-360363">
              <a:lnSpc>
                <a:spcPct val="80000"/>
              </a:lnSpc>
              <a:buFont typeface="Wingdings" pitchFamily="2" charset="2"/>
              <a:buChar char="Ø"/>
            </a:pPr>
            <a:r>
              <a:rPr lang="hr-HR" sz="1800" b="1" dirty="0"/>
              <a:t>Skalabilnost</a:t>
            </a:r>
            <a:r>
              <a:rPr lang="hr-HR" sz="1800" dirty="0"/>
              <a:t> – </a:t>
            </a:r>
            <a:r>
              <a:rPr lang="hr-HR" sz="1800" dirty="0" err="1"/>
              <a:t>hijerahijske</a:t>
            </a:r>
            <a:r>
              <a:rPr lang="hr-HR" sz="1800" dirty="0"/>
              <a:t> mreže se lako proširuju.</a:t>
            </a:r>
          </a:p>
          <a:p>
            <a:pPr marL="360363" indent="-360363">
              <a:lnSpc>
                <a:spcPct val="80000"/>
              </a:lnSpc>
              <a:buFont typeface="Wingdings" pitchFamily="2" charset="2"/>
              <a:buChar char="Ø"/>
            </a:pPr>
            <a:endParaRPr lang="hr-HR" sz="1800" b="1" dirty="0"/>
          </a:p>
          <a:p>
            <a:pPr marL="360363" indent="-360363">
              <a:lnSpc>
                <a:spcPct val="80000"/>
              </a:lnSpc>
              <a:buFont typeface="Wingdings" pitchFamily="2" charset="2"/>
              <a:buChar char="Ø"/>
            </a:pPr>
            <a:r>
              <a:rPr lang="hr-HR" sz="1800" b="1" dirty="0"/>
              <a:t>Redundancija</a:t>
            </a:r>
            <a:r>
              <a:rPr lang="hr-HR" sz="1800" dirty="0"/>
              <a:t> i visoka dostupnost – osigurava se na distribucijskoj i </a:t>
            </a:r>
            <a:r>
              <a:rPr lang="hr-HR" sz="1800" dirty="0" err="1"/>
              <a:t>jezgrenoj</a:t>
            </a:r>
            <a:r>
              <a:rPr lang="hr-HR" sz="1800" dirty="0"/>
              <a:t> razini stalnu dostupnost svih uređaja u mreži.</a:t>
            </a:r>
          </a:p>
          <a:p>
            <a:pPr marL="360363" indent="-360363">
              <a:lnSpc>
                <a:spcPct val="80000"/>
              </a:lnSpc>
              <a:buFont typeface="Wingdings" pitchFamily="2" charset="2"/>
              <a:buChar char="Ø"/>
            </a:pPr>
            <a:endParaRPr lang="hr-HR" sz="1800" dirty="0"/>
          </a:p>
          <a:p>
            <a:pPr marL="360363" indent="-360363">
              <a:lnSpc>
                <a:spcPct val="80000"/>
              </a:lnSpc>
              <a:buFont typeface="Wingdings" pitchFamily="2" charset="2"/>
              <a:buChar char="Ø"/>
            </a:pPr>
            <a:r>
              <a:rPr lang="hr-HR" sz="1800" b="1" dirty="0"/>
              <a:t>Performanse</a:t>
            </a:r>
            <a:r>
              <a:rPr lang="hr-HR" sz="1800" dirty="0"/>
              <a:t> – Preklopnici visokih performansi na distribucijskoj i </a:t>
            </a:r>
            <a:r>
              <a:rPr lang="hr-HR" sz="1800" dirty="0" err="1"/>
              <a:t>jezgrenoj</a:t>
            </a:r>
            <a:r>
              <a:rPr lang="hr-HR" sz="1800" dirty="0"/>
              <a:t> razini omogućavaju brzi protok informacija kroz mrežu.</a:t>
            </a:r>
          </a:p>
          <a:p>
            <a:pPr marL="360363" indent="-360363">
              <a:lnSpc>
                <a:spcPct val="80000"/>
              </a:lnSpc>
              <a:buFont typeface="Wingdings" pitchFamily="2" charset="2"/>
              <a:buChar char="Ø"/>
            </a:pPr>
            <a:endParaRPr lang="hr-HR" sz="1800" dirty="0"/>
          </a:p>
          <a:p>
            <a:pPr marL="360363" indent="-360363">
              <a:lnSpc>
                <a:spcPct val="80000"/>
              </a:lnSpc>
              <a:buFont typeface="Wingdings" pitchFamily="2" charset="2"/>
              <a:buChar char="Ø"/>
            </a:pPr>
            <a:r>
              <a:rPr lang="hr-HR" sz="1800" b="1" dirty="0"/>
              <a:t>Zaštita pristupa (sigurnost</a:t>
            </a:r>
            <a:r>
              <a:rPr lang="hr-HR" sz="1800" dirty="0"/>
              <a:t>) – Zaštita na pristupnoj razini na nivou sučelja, te politika zaštite na distribucijskoj razini čine mrežu sigurnijom. </a:t>
            </a:r>
          </a:p>
          <a:p>
            <a:pPr marL="360363" indent="-360363">
              <a:lnSpc>
                <a:spcPct val="80000"/>
              </a:lnSpc>
              <a:buFont typeface="Wingdings" pitchFamily="2" charset="2"/>
              <a:buChar char="Ø"/>
            </a:pPr>
            <a:endParaRPr lang="hr-HR" sz="1800" dirty="0"/>
          </a:p>
          <a:p>
            <a:pPr marL="360363" indent="-360363">
              <a:lnSpc>
                <a:spcPct val="80000"/>
              </a:lnSpc>
              <a:buFont typeface="Wingdings" pitchFamily="2" charset="2"/>
              <a:buChar char="Ø"/>
            </a:pPr>
            <a:r>
              <a:rPr lang="hr-HR" sz="1800" b="1" dirty="0"/>
              <a:t>Modularnost</a:t>
            </a:r>
            <a:r>
              <a:rPr lang="hr-HR" sz="1800" dirty="0"/>
              <a:t> i </a:t>
            </a:r>
            <a:r>
              <a:rPr lang="hr-HR" sz="1800" b="1" dirty="0"/>
              <a:t>fleksibilnost-</a:t>
            </a:r>
            <a:r>
              <a:rPr lang="hr-HR" sz="1800" dirty="0"/>
              <a:t> mogućnost jednostavne nadogradnje i širenja mreže</a:t>
            </a:r>
          </a:p>
          <a:p>
            <a:pPr marL="360363" indent="-360363">
              <a:lnSpc>
                <a:spcPct val="80000"/>
              </a:lnSpc>
              <a:buFont typeface="Wingdings" pitchFamily="2" charset="2"/>
              <a:buChar char="Ø"/>
            </a:pPr>
            <a:endParaRPr lang="hr-HR" sz="1800" dirty="0"/>
          </a:p>
          <a:p>
            <a:pPr marL="360363" indent="-360363">
              <a:lnSpc>
                <a:spcPct val="80000"/>
              </a:lnSpc>
              <a:buFont typeface="Wingdings" pitchFamily="2" charset="2"/>
              <a:buChar char="Ø"/>
            </a:pPr>
            <a:r>
              <a:rPr lang="hr-HR" sz="1800" b="1" dirty="0"/>
              <a:t>Lakše</a:t>
            </a:r>
            <a:r>
              <a:rPr lang="hr-HR" sz="1800" dirty="0"/>
              <a:t> </a:t>
            </a:r>
            <a:r>
              <a:rPr lang="hr-HR" sz="1800" b="1" dirty="0"/>
              <a:t>upravljanje</a:t>
            </a:r>
            <a:r>
              <a:rPr lang="hr-HR" sz="1800" dirty="0"/>
              <a:t> – konzistentnost između preklopnika na svakoj od razina čini mrežu upravljivijom.</a:t>
            </a:r>
          </a:p>
          <a:p>
            <a:pPr marL="360363" indent="-360363">
              <a:lnSpc>
                <a:spcPct val="80000"/>
              </a:lnSpc>
              <a:buFont typeface="Wingdings" pitchFamily="2" charset="2"/>
              <a:buChar char="Ø"/>
            </a:pPr>
            <a:endParaRPr lang="hr-HR" sz="1800" dirty="0"/>
          </a:p>
          <a:p>
            <a:pPr marL="360363" indent="-360363">
              <a:lnSpc>
                <a:spcPct val="80000"/>
              </a:lnSpc>
              <a:buFont typeface="Wingdings" pitchFamily="2" charset="2"/>
              <a:buChar char="Ø"/>
            </a:pPr>
            <a:r>
              <a:rPr lang="hr-HR" sz="1800" b="1" dirty="0"/>
              <a:t>Lakše</a:t>
            </a:r>
            <a:r>
              <a:rPr lang="hr-HR" sz="1800" dirty="0"/>
              <a:t> </a:t>
            </a:r>
            <a:r>
              <a:rPr lang="hr-HR" sz="1800" b="1" dirty="0"/>
              <a:t>održavanje</a:t>
            </a:r>
            <a:r>
              <a:rPr lang="hr-HR" sz="1800" dirty="0"/>
              <a:t> i </a:t>
            </a:r>
            <a:r>
              <a:rPr lang="hr-HR" sz="1800" b="1" dirty="0"/>
              <a:t>izoliranje</a:t>
            </a:r>
            <a:r>
              <a:rPr lang="hr-HR" sz="1800" dirty="0"/>
              <a:t> </a:t>
            </a:r>
            <a:r>
              <a:rPr lang="hr-HR" sz="1800" b="1" dirty="0"/>
              <a:t>problema</a:t>
            </a:r>
            <a:r>
              <a:rPr lang="hr-HR" sz="1800" dirty="0"/>
              <a:t> – Modularna topologija mreže čini mrežu lakšom za održavanje i nadogradnju</a:t>
            </a:r>
          </a:p>
          <a:p>
            <a:pPr marL="360363" indent="-360363">
              <a:lnSpc>
                <a:spcPct val="80000"/>
              </a:lnSpc>
              <a:buFont typeface="Wingdings" pitchFamily="2" charset="2"/>
              <a:buChar char="Ø"/>
            </a:pPr>
            <a:endParaRPr lang="hr-HR" sz="1800" dirty="0"/>
          </a:p>
          <a:p>
            <a:pPr marL="360363" indent="-360363">
              <a:lnSpc>
                <a:spcPct val="80000"/>
              </a:lnSpc>
              <a:buFont typeface="Wingdings" pitchFamily="2" charset="2"/>
              <a:buChar char="Ø"/>
            </a:pPr>
            <a:r>
              <a:rPr lang="hr-HR" sz="1800" b="1" dirty="0"/>
              <a:t>Manji</a:t>
            </a:r>
            <a:r>
              <a:rPr lang="hr-HR" sz="1800" dirty="0"/>
              <a:t> </a:t>
            </a:r>
            <a:r>
              <a:rPr lang="hr-HR" sz="1800" b="1" dirty="0"/>
              <a:t>troškovi-</a:t>
            </a:r>
            <a:r>
              <a:rPr lang="hr-HR" sz="1800" dirty="0"/>
              <a:t> zbog svega navedenog</a:t>
            </a:r>
          </a:p>
          <a:p>
            <a:pPr marL="360363" indent="-360363">
              <a:lnSpc>
                <a:spcPct val="80000"/>
              </a:lnSpc>
              <a:buFont typeface="Wingdings" pitchFamily="2" charset="2"/>
              <a:buChar char="Ø"/>
            </a:pPr>
            <a:r>
              <a:rPr lang="hr-HR" sz="1800" dirty="0"/>
              <a:t>…</a:t>
            </a:r>
          </a:p>
          <a:p>
            <a:pPr marL="342900" indent="-342900" eaLnBrk="1" hangingPunct="1">
              <a:lnSpc>
                <a:spcPct val="80000"/>
              </a:lnSpc>
              <a:buFont typeface="Arial" panose="020B0604020202020204" pitchFamily="34" charset="0"/>
              <a:buChar char="•"/>
            </a:pPr>
            <a:endParaRPr lang="hr-HR" sz="1800" dirty="0"/>
          </a:p>
          <a:p>
            <a:pPr marL="360363" indent="-360363">
              <a:lnSpc>
                <a:spcPct val="80000"/>
              </a:lnSpc>
              <a:buFont typeface="Wingdings" pitchFamily="2" charset="2"/>
              <a:buChar char="Ø"/>
            </a:pPr>
            <a:endParaRPr lang="hr-HR" sz="1800" dirty="0"/>
          </a:p>
        </p:txBody>
      </p:sp>
    </p:spTree>
    <p:extLst>
      <p:ext uri="{BB962C8B-B14F-4D97-AF65-F5344CB8AC3E}">
        <p14:creationId xmlns:p14="http://schemas.microsoft.com/office/powerpoint/2010/main" val="222748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BE3B9-1B40-7519-0C4F-3F4333E568D2}"/>
            </a:ext>
          </a:extLst>
        </p:cNvPr>
        <p:cNvGrpSpPr/>
        <p:nvPr/>
      </p:nvGrpSpPr>
      <p:grpSpPr>
        <a:xfrm>
          <a:off x="0" y="0"/>
          <a:ext cx="0" cy="0"/>
          <a:chOff x="0" y="0"/>
          <a:chExt cx="0" cy="0"/>
        </a:xfrm>
      </p:grpSpPr>
      <p:sp>
        <p:nvSpPr>
          <p:cNvPr id="10242" name="Naslov 1">
            <a:extLst>
              <a:ext uri="{FF2B5EF4-FFF2-40B4-BE49-F238E27FC236}">
                <a16:creationId xmlns:a16="http://schemas.microsoft.com/office/drawing/2014/main" id="{AE0795DD-9110-18F6-6291-9169CA5D130F}"/>
              </a:ext>
            </a:extLst>
          </p:cNvPr>
          <p:cNvSpPr>
            <a:spLocks noGrp="1"/>
          </p:cNvSpPr>
          <p:nvPr>
            <p:ph type="title"/>
          </p:nvPr>
        </p:nvSpPr>
        <p:spPr>
          <a:xfrm>
            <a:off x="0" y="-38810"/>
            <a:ext cx="10515600" cy="829385"/>
          </a:xfrm>
        </p:spPr>
        <p:txBody>
          <a:bodyPr>
            <a:normAutofit/>
          </a:bodyPr>
          <a:lstStyle/>
          <a:p>
            <a:pPr eaLnBrk="1" hangingPunct="1"/>
            <a:r>
              <a:rPr lang="hr-HR" sz="2400" b="0" dirty="0">
                <a:solidFill>
                  <a:schemeClr val="tx1"/>
                </a:solidFill>
                <a:latin typeface="Arial" pitchFamily="34" charset="0"/>
                <a:cs typeface="Arial" pitchFamily="34" charset="0"/>
              </a:rPr>
              <a:t>Redundancija u mreži</a:t>
            </a:r>
            <a:endParaRPr lang="hr-HR" altLang="sr-Latn-RS" sz="3200" dirty="0">
              <a:latin typeface="Arial" panose="020B0604020202020204" pitchFamily="34" charset="0"/>
              <a:cs typeface="Arial" panose="020B0604020202020204" pitchFamily="34" charset="0"/>
            </a:endParaRPr>
          </a:p>
        </p:txBody>
      </p:sp>
      <p:pic>
        <p:nvPicPr>
          <p:cNvPr id="2" name="Picture 4">
            <a:extLst>
              <a:ext uri="{FF2B5EF4-FFF2-40B4-BE49-F238E27FC236}">
                <a16:creationId xmlns:a16="http://schemas.microsoft.com/office/drawing/2014/main" id="{649EDEEF-20FE-C07A-14EC-B535CCFD9571}"/>
              </a:ext>
            </a:extLst>
          </p:cNvPr>
          <p:cNvPicPr>
            <a:picLocks noChangeAspect="1" noChangeArrowheads="1"/>
          </p:cNvPicPr>
          <p:nvPr/>
        </p:nvPicPr>
        <p:blipFill>
          <a:blip r:embed="rId3"/>
          <a:srcRect/>
          <a:stretch>
            <a:fillRect/>
          </a:stretch>
        </p:blipFill>
        <p:spPr bwMode="auto">
          <a:xfrm>
            <a:off x="260975" y="1522715"/>
            <a:ext cx="5479330" cy="3261537"/>
          </a:xfrm>
          <a:prstGeom prst="rect">
            <a:avLst/>
          </a:prstGeom>
          <a:noFill/>
          <a:ln w="9525">
            <a:noFill/>
            <a:miter lim="800000"/>
            <a:headEnd/>
            <a:tailEnd/>
          </a:ln>
        </p:spPr>
      </p:pic>
      <p:pic>
        <p:nvPicPr>
          <p:cNvPr id="4" name="Picture 3">
            <a:extLst>
              <a:ext uri="{FF2B5EF4-FFF2-40B4-BE49-F238E27FC236}">
                <a16:creationId xmlns:a16="http://schemas.microsoft.com/office/drawing/2014/main" id="{5CC0E80E-CAEC-1A95-EFC6-9A2925096ED0}"/>
              </a:ext>
            </a:extLst>
          </p:cNvPr>
          <p:cNvPicPr>
            <a:picLocks noChangeAspect="1" noChangeArrowheads="1"/>
          </p:cNvPicPr>
          <p:nvPr/>
        </p:nvPicPr>
        <p:blipFill>
          <a:blip r:embed="rId4"/>
          <a:srcRect/>
          <a:stretch>
            <a:fillRect/>
          </a:stretch>
        </p:blipFill>
        <p:spPr bwMode="auto">
          <a:xfrm>
            <a:off x="6148631" y="1419985"/>
            <a:ext cx="5782394" cy="3466995"/>
          </a:xfrm>
          <a:prstGeom prst="rect">
            <a:avLst/>
          </a:prstGeom>
          <a:noFill/>
          <a:ln w="9525">
            <a:noFill/>
            <a:miter lim="800000"/>
            <a:headEnd/>
            <a:tailEnd/>
          </a:ln>
        </p:spPr>
      </p:pic>
      <p:sp>
        <p:nvSpPr>
          <p:cNvPr id="5" name="TextBox 4">
            <a:extLst>
              <a:ext uri="{FF2B5EF4-FFF2-40B4-BE49-F238E27FC236}">
                <a16:creationId xmlns:a16="http://schemas.microsoft.com/office/drawing/2014/main" id="{426F359D-FB82-8400-F799-6D67C4B72CC0}"/>
              </a:ext>
            </a:extLst>
          </p:cNvPr>
          <p:cNvSpPr txBox="1"/>
          <p:nvPr/>
        </p:nvSpPr>
        <p:spPr>
          <a:xfrm>
            <a:off x="590550" y="5146300"/>
            <a:ext cx="4961871" cy="369332"/>
          </a:xfrm>
          <a:prstGeom prst="rect">
            <a:avLst/>
          </a:prstGeom>
          <a:noFill/>
        </p:spPr>
        <p:txBody>
          <a:bodyPr wrap="none" rtlCol="0">
            <a:spAutoFit/>
          </a:bodyPr>
          <a:lstStyle/>
          <a:p>
            <a:r>
              <a:rPr lang="hr-HR" dirty="0" err="1"/>
              <a:t>Agregacija</a:t>
            </a:r>
            <a:r>
              <a:rPr lang="hr-HR" dirty="0"/>
              <a:t> višestrukih veza između dva preklopnika</a:t>
            </a:r>
          </a:p>
        </p:txBody>
      </p:sp>
      <p:sp>
        <p:nvSpPr>
          <p:cNvPr id="6" name="TextBox 5">
            <a:extLst>
              <a:ext uri="{FF2B5EF4-FFF2-40B4-BE49-F238E27FC236}">
                <a16:creationId xmlns:a16="http://schemas.microsoft.com/office/drawing/2014/main" id="{97ED7AF5-9C7D-7694-39F7-6B4EED10BE90}"/>
              </a:ext>
            </a:extLst>
          </p:cNvPr>
          <p:cNvSpPr txBox="1"/>
          <p:nvPr/>
        </p:nvSpPr>
        <p:spPr>
          <a:xfrm>
            <a:off x="6751958" y="5068683"/>
            <a:ext cx="5009577" cy="369332"/>
          </a:xfrm>
          <a:prstGeom prst="rect">
            <a:avLst/>
          </a:prstGeom>
          <a:noFill/>
        </p:spPr>
        <p:txBody>
          <a:bodyPr wrap="none" rtlCol="0">
            <a:spAutoFit/>
          </a:bodyPr>
          <a:lstStyle/>
          <a:p>
            <a:r>
              <a:rPr lang="hr-HR" dirty="0" err="1"/>
              <a:t>Redundante</a:t>
            </a:r>
            <a:r>
              <a:rPr lang="hr-HR" dirty="0"/>
              <a:t> veze između preklopnika unutar mreže</a:t>
            </a:r>
          </a:p>
        </p:txBody>
      </p:sp>
    </p:spTree>
    <p:extLst>
      <p:ext uri="{BB962C8B-B14F-4D97-AF65-F5344CB8AC3E}">
        <p14:creationId xmlns:p14="http://schemas.microsoft.com/office/powerpoint/2010/main" val="3757996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A6970-F7E9-C9E0-7F77-B9FE71B6A575}"/>
            </a:ext>
          </a:extLst>
        </p:cNvPr>
        <p:cNvGrpSpPr/>
        <p:nvPr/>
      </p:nvGrpSpPr>
      <p:grpSpPr>
        <a:xfrm>
          <a:off x="0" y="0"/>
          <a:ext cx="0" cy="0"/>
          <a:chOff x="0" y="0"/>
          <a:chExt cx="0" cy="0"/>
        </a:xfrm>
      </p:grpSpPr>
      <p:sp>
        <p:nvSpPr>
          <p:cNvPr id="10242" name="Naslov 1">
            <a:extLst>
              <a:ext uri="{FF2B5EF4-FFF2-40B4-BE49-F238E27FC236}">
                <a16:creationId xmlns:a16="http://schemas.microsoft.com/office/drawing/2014/main" id="{B4977FED-CD23-ED32-B3C5-20A4ABE43BF3}"/>
              </a:ext>
            </a:extLst>
          </p:cNvPr>
          <p:cNvSpPr>
            <a:spLocks noGrp="1"/>
          </p:cNvSpPr>
          <p:nvPr>
            <p:ph type="title"/>
          </p:nvPr>
        </p:nvSpPr>
        <p:spPr>
          <a:xfrm>
            <a:off x="0" y="-38810"/>
            <a:ext cx="10515600" cy="829385"/>
          </a:xfrm>
        </p:spPr>
        <p:txBody>
          <a:bodyPr>
            <a:normAutofit/>
          </a:bodyPr>
          <a:lstStyle/>
          <a:p>
            <a:pPr eaLnBrk="1" hangingPunct="1"/>
            <a:r>
              <a:rPr lang="hr-HR" sz="2400" b="0" dirty="0" err="1">
                <a:solidFill>
                  <a:schemeClr val="tx1"/>
                </a:solidFill>
                <a:latin typeface="Arial" pitchFamily="34" charset="0"/>
                <a:cs typeface="Arial" pitchFamily="34" charset="0"/>
              </a:rPr>
              <a:t>Switch</a:t>
            </a:r>
            <a:r>
              <a:rPr lang="hr-HR" sz="2400" b="0" dirty="0">
                <a:solidFill>
                  <a:schemeClr val="tx1"/>
                </a:solidFill>
                <a:latin typeface="Arial" pitchFamily="34" charset="0"/>
                <a:cs typeface="Arial" pitchFamily="34" charset="0"/>
              </a:rPr>
              <a:t> </a:t>
            </a:r>
            <a:r>
              <a:rPr lang="hr-HR" sz="2400" b="0" dirty="0" err="1">
                <a:solidFill>
                  <a:schemeClr val="tx1"/>
                </a:solidFill>
                <a:latin typeface="Arial" pitchFamily="34" charset="0"/>
                <a:cs typeface="Arial" pitchFamily="34" charset="0"/>
              </a:rPr>
              <a:t>stack</a:t>
            </a:r>
            <a:endParaRPr lang="hr-HR" altLang="sr-Latn-RS" sz="3200" dirty="0">
              <a:latin typeface="Arial" panose="020B0604020202020204" pitchFamily="34" charset="0"/>
              <a:cs typeface="Arial" panose="020B0604020202020204" pitchFamily="34" charset="0"/>
            </a:endParaRPr>
          </a:p>
        </p:txBody>
      </p:sp>
      <p:pic>
        <p:nvPicPr>
          <p:cNvPr id="3" name="Picture 2" descr="https://www.nlogic.co/wp-content/uploads/2015/03/StackWise-Cabling-Configuration-1024x486.png">
            <a:extLst>
              <a:ext uri="{FF2B5EF4-FFF2-40B4-BE49-F238E27FC236}">
                <a16:creationId xmlns:a16="http://schemas.microsoft.com/office/drawing/2014/main" id="{345AC869-28AF-8ECE-37B2-5464E0343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760" y="2223396"/>
            <a:ext cx="7755882" cy="36810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6B8BC43-8D30-40D9-188F-E4F6516E407A}"/>
              </a:ext>
            </a:extLst>
          </p:cNvPr>
          <p:cNvSpPr txBox="1"/>
          <p:nvPr/>
        </p:nvSpPr>
        <p:spPr>
          <a:xfrm>
            <a:off x="306060" y="1128687"/>
            <a:ext cx="6143624" cy="646331"/>
          </a:xfrm>
          <a:prstGeom prst="rect">
            <a:avLst/>
          </a:prstGeom>
          <a:noFill/>
        </p:spPr>
        <p:txBody>
          <a:bodyPr wrap="square">
            <a:spAutoFit/>
          </a:bodyPr>
          <a:lstStyle/>
          <a:p>
            <a:r>
              <a:rPr lang="hr-HR" sz="1800" dirty="0">
                <a:solidFill>
                  <a:srgbClr val="002060"/>
                </a:solidFill>
                <a:latin typeface="Arial" pitchFamily="34" charset="0"/>
                <a:cs typeface="Arial" pitchFamily="34" charset="0"/>
              </a:rPr>
              <a:t>Povezivanje više preklopnika u jednu funkcionalnu cjelinu (više uređaja radi kao jedan)</a:t>
            </a:r>
          </a:p>
        </p:txBody>
      </p:sp>
    </p:spTree>
    <p:extLst>
      <p:ext uri="{BB962C8B-B14F-4D97-AF65-F5344CB8AC3E}">
        <p14:creationId xmlns:p14="http://schemas.microsoft.com/office/powerpoint/2010/main" val="2361009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7F044-C879-DFAD-DFA1-7EA307DC47F8}"/>
            </a:ext>
          </a:extLst>
        </p:cNvPr>
        <p:cNvGrpSpPr/>
        <p:nvPr/>
      </p:nvGrpSpPr>
      <p:grpSpPr>
        <a:xfrm>
          <a:off x="0" y="0"/>
          <a:ext cx="0" cy="0"/>
          <a:chOff x="0" y="0"/>
          <a:chExt cx="0" cy="0"/>
        </a:xfrm>
      </p:grpSpPr>
      <p:sp>
        <p:nvSpPr>
          <p:cNvPr id="2" name="TekstniOkvir 1">
            <a:extLst>
              <a:ext uri="{FF2B5EF4-FFF2-40B4-BE49-F238E27FC236}">
                <a16:creationId xmlns:a16="http://schemas.microsoft.com/office/drawing/2014/main" id="{001CF072-10B7-9091-4ABF-FDB3DE0F4F77}"/>
              </a:ext>
            </a:extLst>
          </p:cNvPr>
          <p:cNvSpPr txBox="1"/>
          <p:nvPr/>
        </p:nvSpPr>
        <p:spPr>
          <a:xfrm>
            <a:off x="5294338" y="1851645"/>
            <a:ext cx="1603324" cy="3154710"/>
          </a:xfrm>
          <a:prstGeom prst="rect">
            <a:avLst/>
          </a:prstGeom>
          <a:noFill/>
        </p:spPr>
        <p:txBody>
          <a:bodyPr wrap="none" rtlCol="0">
            <a:spAutoFit/>
          </a:bodyPr>
          <a:lstStyle/>
          <a:p>
            <a:r>
              <a:rPr lang="hr-HR" sz="19900" dirty="0">
                <a:solidFill>
                  <a:srgbClr val="FF0066"/>
                </a:solidFill>
              </a:rPr>
              <a:t>?</a:t>
            </a:r>
          </a:p>
        </p:txBody>
      </p:sp>
    </p:spTree>
    <p:extLst>
      <p:ext uri="{BB962C8B-B14F-4D97-AF65-F5344CB8AC3E}">
        <p14:creationId xmlns:p14="http://schemas.microsoft.com/office/powerpoint/2010/main" val="3828733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slov 1"/>
          <p:cNvSpPr>
            <a:spLocks noGrp="1"/>
          </p:cNvSpPr>
          <p:nvPr>
            <p:ph type="title"/>
          </p:nvPr>
        </p:nvSpPr>
        <p:spPr>
          <a:xfrm>
            <a:off x="0" y="-38810"/>
            <a:ext cx="10515600" cy="829385"/>
          </a:xfrm>
        </p:spPr>
        <p:txBody>
          <a:bodyPr>
            <a:normAutofit/>
          </a:bodyPr>
          <a:lstStyle/>
          <a:p>
            <a:pPr eaLnBrk="1" hangingPunct="1"/>
            <a:r>
              <a:rPr lang="hr-HR" sz="3600" b="1" spc="75" dirty="0">
                <a:solidFill>
                  <a:srgbClr val="000000"/>
                </a:solidFill>
                <a:effectLst/>
                <a:latin typeface="Trebuchet MS" panose="020B0603020202020204" pitchFamily="34" charset="0"/>
              </a:rPr>
              <a:t>Osnovna Konfiguracija Preklopnika</a:t>
            </a:r>
            <a:endParaRPr lang="hr-HR" altLang="sr-Latn-RS" sz="3600" dirty="0"/>
          </a:p>
        </p:txBody>
      </p:sp>
      <p:sp>
        <p:nvSpPr>
          <p:cNvPr id="3" name="TextBox 2">
            <a:extLst>
              <a:ext uri="{FF2B5EF4-FFF2-40B4-BE49-F238E27FC236}">
                <a16:creationId xmlns:a16="http://schemas.microsoft.com/office/drawing/2014/main" id="{AF6A48C7-A048-341D-FC02-E36EBE52D44A}"/>
              </a:ext>
            </a:extLst>
          </p:cNvPr>
          <p:cNvSpPr txBox="1"/>
          <p:nvPr/>
        </p:nvSpPr>
        <p:spPr>
          <a:xfrm>
            <a:off x="350519" y="790575"/>
            <a:ext cx="10944497" cy="2361287"/>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Da bi preklopniku mogli pristupiti i konfigurirati ga na siguran način, posebno s udaljene lokacije, moramo konfigurirati neke osnovne postavke.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Bitno je znati da za svaki mrežni uređaj koji želimo konfigurirati svakako koristimo prateću dokumentaciju koju je izradio proizvođač. </a:t>
            </a:r>
          </a:p>
          <a:p>
            <a:pPr marL="742950" lvl="1" indent="-285750" algn="just">
              <a:lnSpc>
                <a:spcPct val="115000"/>
              </a:lnSpc>
              <a:spcBef>
                <a:spcPts val="500"/>
              </a:spcBef>
              <a:spcAft>
                <a:spcPts val="1000"/>
              </a:spcAft>
              <a:buFont typeface="Arial" panose="020B0604020202020204" pitchFamily="34" charset="0"/>
              <a:buChar char="•"/>
            </a:pPr>
            <a:r>
              <a:rPr lang="hr-HR" dirty="0">
                <a:effectLst/>
                <a:latin typeface="Arial" panose="020B0604020202020204" pitchFamily="34" charset="0"/>
                <a:ea typeface="Calibri" panose="020F0502020204030204" pitchFamily="34" charset="0"/>
                <a:cs typeface="Times New Roman" panose="02020603050405020304" pitchFamily="18" charset="0"/>
              </a:rPr>
              <a:t>U toj dokumentaciji su opisani postupci, koraci za rukovanje uređajem, instaliranje i konfiguriranje uređaja.</a:t>
            </a:r>
          </a:p>
        </p:txBody>
      </p:sp>
      <p:pic>
        <p:nvPicPr>
          <p:cNvPr id="4" name="Graphic 3">
            <a:extLst>
              <a:ext uri="{FF2B5EF4-FFF2-40B4-BE49-F238E27FC236}">
                <a16:creationId xmlns:a16="http://schemas.microsoft.com/office/drawing/2014/main" id="{60CDF9B8-6C2F-D3C7-15C2-2AB5351BBC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77135" y="3151862"/>
            <a:ext cx="7237730" cy="3124410"/>
          </a:xfrm>
          <a:prstGeom prst="rect">
            <a:avLst/>
          </a:prstGeom>
        </p:spPr>
      </p:pic>
    </p:spTree>
    <p:extLst>
      <p:ext uri="{BB962C8B-B14F-4D97-AF65-F5344CB8AC3E}">
        <p14:creationId xmlns:p14="http://schemas.microsoft.com/office/powerpoint/2010/main" val="6855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75419-CDC0-D24D-DAA9-EF6C04B14445}"/>
            </a:ext>
          </a:extLst>
        </p:cNvPr>
        <p:cNvGrpSpPr/>
        <p:nvPr/>
      </p:nvGrpSpPr>
      <p:grpSpPr>
        <a:xfrm>
          <a:off x="0" y="0"/>
          <a:ext cx="0" cy="0"/>
          <a:chOff x="0" y="0"/>
          <a:chExt cx="0" cy="0"/>
        </a:xfrm>
      </p:grpSpPr>
      <p:sp>
        <p:nvSpPr>
          <p:cNvPr id="10242" name="Naslov 1">
            <a:extLst>
              <a:ext uri="{FF2B5EF4-FFF2-40B4-BE49-F238E27FC236}">
                <a16:creationId xmlns:a16="http://schemas.microsoft.com/office/drawing/2014/main" id="{27FB7AA8-CD5F-3542-3FCA-0CDCFF7D0EEB}"/>
              </a:ext>
            </a:extLst>
          </p:cNvPr>
          <p:cNvSpPr>
            <a:spLocks noGrp="1"/>
          </p:cNvSpPr>
          <p:nvPr>
            <p:ph type="title"/>
          </p:nvPr>
        </p:nvSpPr>
        <p:spPr>
          <a:xfrm>
            <a:off x="0" y="-38810"/>
            <a:ext cx="10515600" cy="829385"/>
          </a:xfrm>
        </p:spPr>
        <p:txBody>
          <a:bodyPr>
            <a:normAutofit/>
          </a:bodyPr>
          <a:lstStyle/>
          <a:p>
            <a:pPr eaLnBrk="1" hangingPunct="1"/>
            <a:r>
              <a:rPr lang="hr-HR" sz="3600" b="1" spc="75" dirty="0">
                <a:solidFill>
                  <a:srgbClr val="000000"/>
                </a:solidFill>
                <a:effectLst/>
                <a:latin typeface="Trebuchet MS" panose="020B0603020202020204" pitchFamily="34" charset="0"/>
              </a:rPr>
              <a:t>Osnovna Konfiguracija Preklopnika</a:t>
            </a:r>
            <a:endParaRPr lang="hr-HR" altLang="sr-Latn-RS" sz="3600" dirty="0"/>
          </a:p>
        </p:txBody>
      </p:sp>
      <p:sp>
        <p:nvSpPr>
          <p:cNvPr id="3" name="TextBox 2">
            <a:extLst>
              <a:ext uri="{FF2B5EF4-FFF2-40B4-BE49-F238E27FC236}">
                <a16:creationId xmlns:a16="http://schemas.microsoft.com/office/drawing/2014/main" id="{CFD40CD8-61AB-5142-00D6-B8488E901AF1}"/>
              </a:ext>
            </a:extLst>
          </p:cNvPr>
          <p:cNvSpPr txBox="1"/>
          <p:nvPr/>
        </p:nvSpPr>
        <p:spPr>
          <a:xfrm>
            <a:off x="350519" y="790575"/>
            <a:ext cx="10944497" cy="4725461"/>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2000" dirty="0">
                <a:effectLst/>
                <a:latin typeface="Arial" panose="020B0604020202020204" pitchFamily="34" charset="0"/>
                <a:ea typeface="Calibri" panose="020F0502020204030204" pitchFamily="34" charset="0"/>
                <a:cs typeface="Times New Roman" panose="02020603050405020304" pitchFamily="18" charset="0"/>
              </a:rPr>
              <a:t>Preklopniku možemo pristupiti putem Internet preglednika, </a:t>
            </a:r>
            <a:r>
              <a:rPr lang="hr-HR" sz="2000" dirty="0" err="1">
                <a:effectLst/>
                <a:latin typeface="Arial" panose="020B0604020202020204" pitchFamily="34" charset="0"/>
                <a:ea typeface="Calibri" panose="020F0502020204030204" pitchFamily="34" charset="0"/>
                <a:cs typeface="Times New Roman" panose="02020603050405020304" pitchFamily="18" charset="0"/>
              </a:rPr>
              <a:t>konzolnog</a:t>
            </a:r>
            <a:r>
              <a:rPr lang="hr-HR" sz="2000" dirty="0">
                <a:effectLst/>
                <a:latin typeface="Arial" panose="020B0604020202020204" pitchFamily="34" charset="0"/>
                <a:ea typeface="Calibri" panose="020F0502020204030204" pitchFamily="34" charset="0"/>
                <a:cs typeface="Times New Roman" panose="02020603050405020304" pitchFamily="18" charset="0"/>
              </a:rPr>
              <a:t> sučelja ili putem udaljene veze koristeći telnet protokol ili SSH protokol koji je vrlo siguran. </a:t>
            </a:r>
          </a:p>
          <a:p>
            <a:pPr marL="742950" lvl="1" indent="-285750" algn="just">
              <a:lnSpc>
                <a:spcPct val="115000"/>
              </a:lnSpc>
              <a:spcBef>
                <a:spcPts val="500"/>
              </a:spcBef>
              <a:spcAft>
                <a:spcPts val="1000"/>
              </a:spcAft>
              <a:buFont typeface="Arial" panose="020B0604020202020204" pitchFamily="34" charset="0"/>
              <a:buChar char="•"/>
            </a:pPr>
            <a:r>
              <a:rPr lang="hr-HR" sz="2000" dirty="0">
                <a:effectLst/>
                <a:latin typeface="Arial" panose="020B0604020202020204" pitchFamily="34" charset="0"/>
                <a:ea typeface="Calibri" panose="020F0502020204030204" pitchFamily="34" charset="0"/>
                <a:cs typeface="Times New Roman" panose="02020603050405020304" pitchFamily="18" charset="0"/>
              </a:rPr>
              <a:t>Odabir će ovisiti o našim željama i potrebama. </a:t>
            </a:r>
          </a:p>
          <a:p>
            <a:pPr marL="285750" indent="-285750" algn="just">
              <a:lnSpc>
                <a:spcPct val="115000"/>
              </a:lnSpc>
              <a:spcBef>
                <a:spcPts val="500"/>
              </a:spcBef>
              <a:spcAft>
                <a:spcPts val="1000"/>
              </a:spcAft>
              <a:buFont typeface="Arial" panose="020B0604020202020204" pitchFamily="34" charset="0"/>
              <a:buChar char="•"/>
            </a:pPr>
            <a:r>
              <a:rPr lang="hr-HR" sz="2000" dirty="0">
                <a:effectLst/>
                <a:latin typeface="Arial" panose="020B0604020202020204" pitchFamily="34" charset="0"/>
                <a:ea typeface="Calibri" panose="020F0502020204030204" pitchFamily="34" charset="0"/>
                <a:cs typeface="Times New Roman" panose="02020603050405020304" pitchFamily="18" charset="0"/>
              </a:rPr>
              <a:t>Nekad je telnet dovoljan npr. za potrebe vježbi na nastavi, dok je nekad SSH protokol nužan ukoliko smo u stvarnom okruženju poslovne organizacije gdje sigurno ne bi koristili telnet (sjetite se ispisa u </a:t>
            </a:r>
            <a:r>
              <a:rPr lang="hr-HR" sz="2000" dirty="0" err="1">
                <a:effectLst/>
                <a:latin typeface="Arial" panose="020B0604020202020204" pitchFamily="34" charset="0"/>
                <a:ea typeface="Calibri" panose="020F0502020204030204" pitchFamily="34" charset="0"/>
                <a:cs typeface="Times New Roman" panose="02020603050405020304" pitchFamily="18" charset="0"/>
              </a:rPr>
              <a:t>Wiresharku</a:t>
            </a:r>
            <a:r>
              <a:rPr lang="hr-HR" sz="2000" dirty="0">
                <a:effectLst/>
                <a:latin typeface="Arial" panose="020B0604020202020204" pitchFamily="34" charset="0"/>
                <a:ea typeface="Calibri" panose="020F0502020204030204" pitchFamily="34" charset="0"/>
                <a:cs typeface="Times New Roman" panose="02020603050405020304" pitchFamily="18" charset="0"/>
              </a:rPr>
              <a:t> gdje smo lako pročitali lozinke). </a:t>
            </a:r>
          </a:p>
          <a:p>
            <a:pPr marL="285750" indent="-285750" algn="just">
              <a:lnSpc>
                <a:spcPct val="115000"/>
              </a:lnSpc>
              <a:spcBef>
                <a:spcPts val="500"/>
              </a:spcBef>
              <a:spcAft>
                <a:spcPts val="1000"/>
              </a:spcAft>
              <a:buFont typeface="Arial" panose="020B0604020202020204" pitchFamily="34" charset="0"/>
              <a:buChar char="•"/>
            </a:pPr>
            <a:r>
              <a:rPr lang="hr-HR" sz="2000" dirty="0">
                <a:effectLst/>
                <a:latin typeface="Arial" panose="020B0604020202020204" pitchFamily="34" charset="0"/>
                <a:ea typeface="Calibri" panose="020F0502020204030204" pitchFamily="34" charset="0"/>
                <a:cs typeface="Times New Roman" panose="02020603050405020304" pitchFamily="18" charset="0"/>
              </a:rPr>
              <a:t>Osnovno povezivanje se načelno radi putem </a:t>
            </a:r>
            <a:r>
              <a:rPr lang="hr-HR" sz="2000" dirty="0" err="1">
                <a:effectLst/>
                <a:latin typeface="Arial" panose="020B0604020202020204" pitchFamily="34" charset="0"/>
                <a:ea typeface="Calibri" panose="020F0502020204030204" pitchFamily="34" charset="0"/>
                <a:cs typeface="Times New Roman" panose="02020603050405020304" pitchFamily="18" charset="0"/>
              </a:rPr>
              <a:t>konzolnog</a:t>
            </a:r>
            <a:r>
              <a:rPr lang="hr-HR" sz="2000" dirty="0">
                <a:effectLst/>
                <a:latin typeface="Arial" panose="020B0604020202020204" pitchFamily="34" charset="0"/>
                <a:ea typeface="Calibri" panose="020F0502020204030204" pitchFamily="34" charset="0"/>
                <a:cs typeface="Times New Roman" panose="02020603050405020304" pitchFamily="18" charset="0"/>
              </a:rPr>
              <a:t> sučelja koje koristi serijski RS232 komunikacijski protokol. </a:t>
            </a:r>
          </a:p>
          <a:p>
            <a:pPr marL="285750" indent="-285750" algn="just">
              <a:lnSpc>
                <a:spcPct val="115000"/>
              </a:lnSpc>
              <a:spcBef>
                <a:spcPts val="500"/>
              </a:spcBef>
              <a:spcAft>
                <a:spcPts val="1000"/>
              </a:spcAft>
              <a:buFont typeface="Arial" panose="020B0604020202020204" pitchFamily="34" charset="0"/>
              <a:buChar char="•"/>
            </a:pPr>
            <a:r>
              <a:rPr lang="hr-HR" sz="2000" dirty="0">
                <a:effectLst/>
                <a:latin typeface="Arial" panose="020B0604020202020204" pitchFamily="34" charset="0"/>
                <a:ea typeface="Calibri" panose="020F0502020204030204" pitchFamily="34" charset="0"/>
                <a:cs typeface="Times New Roman" panose="02020603050405020304" pitchFamily="18" charset="0"/>
              </a:rPr>
              <a:t>Ova veza se može koristiti kada sve drugo otkaže npr. u situaciji da nestane sva konfiguracija s uređaja ili se nešto dogodi s prostorom za pohranu na mrežnom uređaju (NVRAM ili FLASH memorija).</a:t>
            </a:r>
            <a:endParaRPr lang="en-US" sz="20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7210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31A66-9DE2-508C-D7B4-CB10AF639D9B}"/>
            </a:ext>
          </a:extLst>
        </p:cNvPr>
        <p:cNvGrpSpPr/>
        <p:nvPr/>
      </p:nvGrpSpPr>
      <p:grpSpPr>
        <a:xfrm>
          <a:off x="0" y="0"/>
          <a:ext cx="0" cy="0"/>
          <a:chOff x="0" y="0"/>
          <a:chExt cx="0" cy="0"/>
        </a:xfrm>
      </p:grpSpPr>
      <p:sp>
        <p:nvSpPr>
          <p:cNvPr id="10242" name="Naslov 1">
            <a:extLst>
              <a:ext uri="{FF2B5EF4-FFF2-40B4-BE49-F238E27FC236}">
                <a16:creationId xmlns:a16="http://schemas.microsoft.com/office/drawing/2014/main" id="{7316CBB3-5567-007E-B004-1599EF8FA937}"/>
              </a:ext>
            </a:extLst>
          </p:cNvPr>
          <p:cNvSpPr>
            <a:spLocks noGrp="1"/>
          </p:cNvSpPr>
          <p:nvPr>
            <p:ph type="title"/>
          </p:nvPr>
        </p:nvSpPr>
        <p:spPr>
          <a:xfrm>
            <a:off x="0" y="-38810"/>
            <a:ext cx="10515600" cy="829385"/>
          </a:xfrm>
        </p:spPr>
        <p:txBody>
          <a:bodyPr>
            <a:normAutofit/>
          </a:bodyPr>
          <a:lstStyle/>
          <a:p>
            <a:pPr eaLnBrk="1" hangingPunct="1"/>
            <a:r>
              <a:rPr lang="hr-HR" sz="3600" b="1" spc="75" dirty="0">
                <a:solidFill>
                  <a:srgbClr val="000000"/>
                </a:solidFill>
                <a:effectLst/>
                <a:latin typeface="Trebuchet MS" panose="020B0603020202020204" pitchFamily="34" charset="0"/>
              </a:rPr>
              <a:t>Osnovna Konfiguracija Preklopnika</a:t>
            </a:r>
            <a:endParaRPr lang="hr-HR" altLang="sr-Latn-RS" sz="3600" dirty="0"/>
          </a:p>
        </p:txBody>
      </p:sp>
      <p:sp>
        <p:nvSpPr>
          <p:cNvPr id="3" name="TextBox 2">
            <a:extLst>
              <a:ext uri="{FF2B5EF4-FFF2-40B4-BE49-F238E27FC236}">
                <a16:creationId xmlns:a16="http://schemas.microsoft.com/office/drawing/2014/main" id="{1A51B747-8D25-22D5-759B-D412C635B8AF}"/>
              </a:ext>
            </a:extLst>
          </p:cNvPr>
          <p:cNvSpPr txBox="1"/>
          <p:nvPr/>
        </p:nvSpPr>
        <p:spPr>
          <a:xfrm>
            <a:off x="0" y="628650"/>
            <a:ext cx="12106275" cy="3383490"/>
          </a:xfrm>
          <a:prstGeom prst="rect">
            <a:avLst/>
          </a:prstGeom>
          <a:noFill/>
        </p:spPr>
        <p:txBody>
          <a:bodyPr wrap="square">
            <a:spAutoFit/>
          </a:bodyPr>
          <a:lstStyle/>
          <a:p>
            <a:pPr marL="342900" indent="-342900" algn="just">
              <a:lnSpc>
                <a:spcPct val="115000"/>
              </a:lnSpc>
              <a:spcBef>
                <a:spcPts val="500"/>
              </a:spcBef>
              <a:spcAft>
                <a:spcPts val="1000"/>
              </a:spcAft>
              <a:buFont typeface="Arial" panose="020B0604020202020204" pitchFamily="34" charset="0"/>
              <a:buChar char="•"/>
            </a:pPr>
            <a:r>
              <a:rPr lang="hr-HR" dirty="0">
                <a:effectLst/>
                <a:latin typeface="Arial" panose="020B0604020202020204" pitchFamily="34" charset="0"/>
                <a:ea typeface="Calibri" panose="020F0502020204030204" pitchFamily="34" charset="0"/>
                <a:cs typeface="Times New Roman" panose="02020603050405020304" pitchFamily="18" charset="0"/>
              </a:rPr>
              <a:t>Nakon što povežemo računalo s mrežnim uređajem putem </a:t>
            </a:r>
            <a:r>
              <a:rPr lang="hr-HR" dirty="0" err="1">
                <a:effectLst/>
                <a:latin typeface="Arial" panose="020B0604020202020204" pitchFamily="34" charset="0"/>
                <a:ea typeface="Calibri" panose="020F0502020204030204" pitchFamily="34" charset="0"/>
                <a:cs typeface="Times New Roman" panose="02020603050405020304" pitchFamily="18" charset="0"/>
              </a:rPr>
              <a:t>konzolnog</a:t>
            </a:r>
            <a:r>
              <a:rPr lang="hr-HR" dirty="0">
                <a:effectLst/>
                <a:latin typeface="Arial" panose="020B0604020202020204" pitchFamily="34" charset="0"/>
                <a:ea typeface="Calibri" panose="020F0502020204030204" pitchFamily="34" charset="0"/>
                <a:cs typeface="Times New Roman" panose="02020603050405020304" pitchFamily="18" charset="0"/>
              </a:rPr>
              <a:t> sučelja, možemo koristiti terminal aplikaciju koja će nam omogućiti konfiguracijski prozor u kojem ćemo unositi potrebne naredbe. </a:t>
            </a:r>
          </a:p>
          <a:p>
            <a:pPr marL="342900" indent="-342900" algn="just">
              <a:lnSpc>
                <a:spcPct val="115000"/>
              </a:lnSpc>
              <a:spcBef>
                <a:spcPts val="500"/>
              </a:spcBef>
              <a:spcAft>
                <a:spcPts val="1000"/>
              </a:spcAft>
              <a:buFont typeface="Arial" panose="020B0604020202020204" pitchFamily="34" charset="0"/>
              <a:buChar char="•"/>
            </a:pPr>
            <a:r>
              <a:rPr lang="hr-HR" dirty="0">
                <a:effectLst/>
                <a:latin typeface="Arial" panose="020B0604020202020204" pitchFamily="34" charset="0"/>
                <a:ea typeface="Calibri" panose="020F0502020204030204" pitchFamily="34" charset="0"/>
                <a:cs typeface="Times New Roman" panose="02020603050405020304" pitchFamily="18" charset="0"/>
              </a:rPr>
              <a:t>Za tu namjenu koristit ćemo alat </a:t>
            </a:r>
            <a:r>
              <a:rPr lang="hr-HR" dirty="0" err="1">
                <a:effectLst/>
                <a:latin typeface="Arial" panose="020B0604020202020204" pitchFamily="34" charset="0"/>
                <a:ea typeface="Calibri" panose="020F0502020204030204" pitchFamily="34" charset="0"/>
                <a:cs typeface="Times New Roman" panose="02020603050405020304" pitchFamily="18" charset="0"/>
              </a:rPr>
              <a:t>Putty</a:t>
            </a:r>
            <a:r>
              <a:rPr lang="hr-HR" dirty="0">
                <a:effectLst/>
                <a:latin typeface="Arial" panose="020B0604020202020204" pitchFamily="34" charset="0"/>
                <a:ea typeface="Calibri" panose="020F0502020204030204" pitchFamily="34" charset="0"/>
                <a:cs typeface="Times New Roman" panose="02020603050405020304" pitchFamily="18" charset="0"/>
              </a:rPr>
              <a:t>, ali možete koristiti i bilo koji drugi sličan alat. </a:t>
            </a:r>
          </a:p>
          <a:p>
            <a:pPr marL="342900" indent="-342900" algn="just">
              <a:lnSpc>
                <a:spcPct val="115000"/>
              </a:lnSpc>
              <a:spcBef>
                <a:spcPts val="500"/>
              </a:spcBef>
              <a:spcAft>
                <a:spcPts val="1000"/>
              </a:spcAft>
              <a:buFont typeface="Arial" panose="020B0604020202020204" pitchFamily="34" charset="0"/>
              <a:buChar char="•"/>
            </a:pPr>
            <a:r>
              <a:rPr lang="hr-HR" dirty="0">
                <a:effectLst/>
                <a:latin typeface="Arial" panose="020B0604020202020204" pitchFamily="34" charset="0"/>
                <a:ea typeface="Calibri" panose="020F0502020204030204" pitchFamily="34" charset="0"/>
                <a:cs typeface="Times New Roman" panose="02020603050405020304" pitchFamily="18" charset="0"/>
              </a:rPr>
              <a:t>Bitno je da ispravno</a:t>
            </a:r>
            <a:r>
              <a:rPr lang="hr-HR" dirty="0">
                <a:effectLst/>
                <a:latin typeface="Trebuchet MS" panose="020B0603020202020204" pitchFamily="34" charset="0"/>
                <a:ea typeface="Times New Roman" panose="02020603050405020304" pitchFamily="18" charset="0"/>
                <a:cs typeface="Times New Roman" panose="02020603050405020304" pitchFamily="18" charset="0"/>
              </a:rPr>
              <a:t> </a:t>
            </a:r>
            <a:r>
              <a:rPr lang="hr-HR" dirty="0">
                <a:effectLst/>
                <a:latin typeface="Arial" panose="020B0604020202020204" pitchFamily="34" charset="0"/>
                <a:ea typeface="Calibri" panose="020F0502020204030204" pitchFamily="34" charset="0"/>
                <a:cs typeface="Times New Roman" panose="02020603050405020304" pitchFamily="18" charset="0"/>
              </a:rPr>
              <a:t>odaberete COM sučelje u alatu koje zaista postoji na vašem računalu. </a:t>
            </a:r>
          </a:p>
          <a:p>
            <a:pPr marL="342900" indent="-342900" algn="just">
              <a:lnSpc>
                <a:spcPct val="115000"/>
              </a:lnSpc>
              <a:spcBef>
                <a:spcPts val="500"/>
              </a:spcBef>
              <a:spcAft>
                <a:spcPts val="1000"/>
              </a:spcAft>
              <a:buFont typeface="Arial" panose="020B0604020202020204" pitchFamily="34" charset="0"/>
              <a:buChar char="•"/>
            </a:pPr>
            <a:r>
              <a:rPr lang="hr-HR" dirty="0">
                <a:effectLst/>
                <a:latin typeface="Arial" panose="020B0604020202020204" pitchFamily="34" charset="0"/>
                <a:ea typeface="Calibri" panose="020F0502020204030204" pitchFamily="34" charset="0"/>
                <a:cs typeface="Times New Roman" panose="02020603050405020304" pitchFamily="18" charset="0"/>
              </a:rPr>
              <a:t>Neka računala imaju dedicirano COM sučelje, ali ako koristite prijenosno računalo to obično nije slučaj, pa se koriste tzv. USB-to-</a:t>
            </a:r>
            <a:r>
              <a:rPr lang="hr-HR" dirty="0" err="1">
                <a:effectLst/>
                <a:latin typeface="Arial" panose="020B0604020202020204" pitchFamily="34" charset="0"/>
                <a:ea typeface="Calibri" panose="020F0502020204030204" pitchFamily="34" charset="0"/>
                <a:cs typeface="Times New Roman" panose="02020603050405020304" pitchFamily="18" charset="0"/>
              </a:rPr>
              <a:t>Serial</a:t>
            </a:r>
            <a:r>
              <a:rPr lang="hr-HR" dirty="0">
                <a:effectLst/>
                <a:latin typeface="Arial" panose="020B0604020202020204" pitchFamily="34" charset="0"/>
                <a:ea typeface="Calibri" panose="020F0502020204030204" pitchFamily="34" charset="0"/>
                <a:cs typeface="Times New Roman" panose="02020603050405020304" pitchFamily="18" charset="0"/>
              </a:rPr>
              <a:t> </a:t>
            </a:r>
            <a:r>
              <a:rPr lang="hr-HR" dirty="0" err="1">
                <a:effectLst/>
                <a:latin typeface="Arial" panose="020B0604020202020204" pitchFamily="34" charset="0"/>
                <a:ea typeface="Calibri" panose="020F0502020204030204" pitchFamily="34" charset="0"/>
                <a:cs typeface="Times New Roman" panose="02020603050405020304" pitchFamily="18" charset="0"/>
              </a:rPr>
              <a:t>konverteri</a:t>
            </a:r>
            <a:r>
              <a:rPr lang="hr-HR" dirty="0">
                <a:effectLst/>
                <a:latin typeface="Arial" panose="020B0604020202020204" pitchFamily="34" charset="0"/>
                <a:ea typeface="Calibri" panose="020F0502020204030204" pitchFamily="34" charset="0"/>
                <a:cs typeface="Times New Roman" panose="02020603050405020304" pitchFamily="18" charset="0"/>
              </a:rPr>
              <a:t>/adapteri. </a:t>
            </a:r>
          </a:p>
          <a:p>
            <a:pPr marL="342900" indent="-342900" algn="just">
              <a:lnSpc>
                <a:spcPct val="115000"/>
              </a:lnSpc>
              <a:spcBef>
                <a:spcPts val="500"/>
              </a:spcBef>
              <a:spcAft>
                <a:spcPts val="1000"/>
              </a:spcAft>
              <a:buFont typeface="Arial" panose="020B0604020202020204" pitchFamily="34" charset="0"/>
              <a:buChar char="•"/>
            </a:pPr>
            <a:r>
              <a:rPr lang="hr-HR" dirty="0">
                <a:effectLst/>
                <a:latin typeface="Arial" panose="020B0604020202020204" pitchFamily="34" charset="0"/>
                <a:ea typeface="Calibri" panose="020F0502020204030204" pitchFamily="34" charset="0"/>
                <a:cs typeface="Times New Roman" panose="02020603050405020304" pitchFamily="18" charset="0"/>
              </a:rPr>
              <a:t>Na slici ispod je prikaz kako bi to moglo izgledati na računalu. Kada smo odabrali prikladno COM sučelje možemo otvoriti konekciju pritiskom na gumb </a:t>
            </a:r>
            <a:r>
              <a:rPr lang="hr-HR" dirty="0" err="1">
                <a:effectLst/>
                <a:latin typeface="Arial" panose="020B0604020202020204" pitchFamily="34" charset="0"/>
                <a:ea typeface="Calibri" panose="020F0502020204030204" pitchFamily="34" charset="0"/>
                <a:cs typeface="Times New Roman" panose="02020603050405020304" pitchFamily="18" charset="0"/>
              </a:rPr>
              <a:t>open</a:t>
            </a:r>
            <a:r>
              <a:rPr lang="hr-HR" dirty="0">
                <a:effectLst/>
                <a:latin typeface="Arial" panose="020B0604020202020204" pitchFamily="34" charset="0"/>
                <a:ea typeface="Calibri" panose="020F0502020204030204" pitchFamily="34" charset="0"/>
                <a:cs typeface="Times New Roman" panose="02020603050405020304" pitchFamily="18" charset="0"/>
              </a:rPr>
              <a:t> u </a:t>
            </a:r>
            <a:r>
              <a:rPr lang="hr-HR" dirty="0" err="1">
                <a:effectLst/>
                <a:latin typeface="Arial" panose="020B0604020202020204" pitchFamily="34" charset="0"/>
                <a:ea typeface="Calibri" panose="020F0502020204030204" pitchFamily="34" charset="0"/>
                <a:cs typeface="Times New Roman" panose="02020603050405020304" pitchFamily="18" charset="0"/>
              </a:rPr>
              <a:t>Putty</a:t>
            </a:r>
            <a:r>
              <a:rPr lang="hr-HR" dirty="0">
                <a:effectLst/>
                <a:latin typeface="Arial" panose="020B0604020202020204" pitchFamily="34" charset="0"/>
                <a:ea typeface="Calibri" panose="020F0502020204030204" pitchFamily="34" charset="0"/>
                <a:cs typeface="Times New Roman" panose="02020603050405020304" pitchFamily="18" charset="0"/>
              </a:rPr>
              <a:t> alatu.</a:t>
            </a:r>
            <a:endParaRPr lang="en-US"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pic>
        <p:nvPicPr>
          <p:cNvPr id="2" name="Graphic 1">
            <a:extLst>
              <a:ext uri="{FF2B5EF4-FFF2-40B4-BE49-F238E27FC236}">
                <a16:creationId xmlns:a16="http://schemas.microsoft.com/office/drawing/2014/main" id="{55443B94-4D6E-CD5A-4351-30FC4874C2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1519781" y="4019186"/>
            <a:ext cx="8643394" cy="2557357"/>
          </a:xfrm>
          <a:prstGeom prst="rect">
            <a:avLst/>
          </a:prstGeom>
        </p:spPr>
      </p:pic>
    </p:spTree>
    <p:extLst>
      <p:ext uri="{BB962C8B-B14F-4D97-AF65-F5344CB8AC3E}">
        <p14:creationId xmlns:p14="http://schemas.microsoft.com/office/powerpoint/2010/main" val="4195570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87A96-C7F2-5196-F475-F9B47EE4D828}"/>
            </a:ext>
          </a:extLst>
        </p:cNvPr>
        <p:cNvGrpSpPr/>
        <p:nvPr/>
      </p:nvGrpSpPr>
      <p:grpSpPr>
        <a:xfrm>
          <a:off x="0" y="0"/>
          <a:ext cx="0" cy="0"/>
          <a:chOff x="0" y="0"/>
          <a:chExt cx="0" cy="0"/>
        </a:xfrm>
      </p:grpSpPr>
      <p:sp>
        <p:nvSpPr>
          <p:cNvPr id="10242" name="Naslov 1">
            <a:extLst>
              <a:ext uri="{FF2B5EF4-FFF2-40B4-BE49-F238E27FC236}">
                <a16:creationId xmlns:a16="http://schemas.microsoft.com/office/drawing/2014/main" id="{488A634E-55CF-2A57-9649-D00A32255B3C}"/>
              </a:ext>
            </a:extLst>
          </p:cNvPr>
          <p:cNvSpPr>
            <a:spLocks noGrp="1"/>
          </p:cNvSpPr>
          <p:nvPr>
            <p:ph type="title"/>
          </p:nvPr>
        </p:nvSpPr>
        <p:spPr>
          <a:xfrm>
            <a:off x="0" y="-38810"/>
            <a:ext cx="10515600" cy="829385"/>
          </a:xfrm>
        </p:spPr>
        <p:txBody>
          <a:bodyPr>
            <a:normAutofit/>
          </a:bodyPr>
          <a:lstStyle/>
          <a:p>
            <a:pPr eaLnBrk="1" hangingPunct="1"/>
            <a:r>
              <a:rPr lang="hr-HR" sz="3600" b="1" spc="75" dirty="0">
                <a:solidFill>
                  <a:srgbClr val="000000"/>
                </a:solidFill>
                <a:effectLst/>
                <a:latin typeface="Trebuchet MS" panose="020B0603020202020204" pitchFamily="34" charset="0"/>
              </a:rPr>
              <a:t>Osnovna Konfiguracija Preklopnika</a:t>
            </a:r>
            <a:endParaRPr lang="hr-HR" altLang="sr-Latn-RS" sz="3600" dirty="0"/>
          </a:p>
        </p:txBody>
      </p:sp>
      <p:sp>
        <p:nvSpPr>
          <p:cNvPr id="3" name="TextBox 2">
            <a:extLst>
              <a:ext uri="{FF2B5EF4-FFF2-40B4-BE49-F238E27FC236}">
                <a16:creationId xmlns:a16="http://schemas.microsoft.com/office/drawing/2014/main" id="{5CE5FEA3-80E5-3E49-8D50-EAFDC98C2C11}"/>
              </a:ext>
            </a:extLst>
          </p:cNvPr>
          <p:cNvSpPr txBox="1"/>
          <p:nvPr/>
        </p:nvSpPr>
        <p:spPr>
          <a:xfrm>
            <a:off x="0" y="628650"/>
            <a:ext cx="12106275" cy="738151"/>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Ukoliko želimo preklopniku moći pristupiti koristeći IP adresu </a:t>
            </a:r>
            <a:r>
              <a:rPr lang="hr-HR" sz="2000" spc="75" dirty="0">
                <a:solidFill>
                  <a:srgbClr val="000000"/>
                </a:solidFill>
                <a:effectLst/>
                <a:latin typeface="Trebuchet MS" panose="020B0603020202020204" pitchFamily="34" charset="0"/>
                <a:ea typeface="Calibri" panose="020F0502020204030204" pitchFamily="34" charset="0"/>
                <a:cs typeface="Arial" charset="0"/>
              </a:rPr>
              <a:t>(telnet)</a:t>
            </a:r>
            <a:r>
              <a:rPr lang="hr-HR" sz="1200" dirty="0">
                <a:effectLst/>
                <a:latin typeface="Arial" panose="020B0604020202020204" pitchFamily="34" charset="0"/>
                <a:ea typeface="Calibri" panose="020F0502020204030204" pitchFamily="34" charset="0"/>
                <a:cs typeface="Times New Roman" panose="02020603050405020304" pitchFamily="18" charset="0"/>
              </a:rPr>
              <a:t> </a:t>
            </a:r>
            <a:r>
              <a:rPr lang="hr-HR" sz="1800" dirty="0">
                <a:effectLst/>
                <a:latin typeface="Arial" panose="020B0604020202020204" pitchFamily="34" charset="0"/>
                <a:ea typeface="Calibri" panose="020F0502020204030204" pitchFamily="34" charset="0"/>
                <a:cs typeface="Times New Roman" panose="02020603050405020304" pitchFamily="18" charset="0"/>
              </a:rPr>
              <a:t>umjesto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konzolnog</a:t>
            </a:r>
            <a:r>
              <a:rPr lang="hr-HR" sz="1800" dirty="0">
                <a:effectLst/>
                <a:latin typeface="Arial" panose="020B0604020202020204" pitchFamily="34" charset="0"/>
                <a:ea typeface="Calibri" panose="020F0502020204030204" pitchFamily="34" charset="0"/>
                <a:cs typeface="Times New Roman" panose="02020603050405020304" pitchFamily="18" charset="0"/>
              </a:rPr>
              <a:t> pristupa, što se obično koristi za upravljanje mrežnim uređajima s udaljenih lokacija, morat ćemo mrežni uređaj konfigurirati s IP adresom. </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2D6EE18-2136-2AD8-C35D-B0116C62F16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210" y="1776132"/>
            <a:ext cx="10838726" cy="3475137"/>
          </a:xfrm>
          <a:prstGeom prst="rect">
            <a:avLst/>
          </a:prstGeom>
          <a:noFill/>
        </p:spPr>
      </p:pic>
    </p:spTree>
    <p:extLst>
      <p:ext uri="{BB962C8B-B14F-4D97-AF65-F5344CB8AC3E}">
        <p14:creationId xmlns:p14="http://schemas.microsoft.com/office/powerpoint/2010/main" val="3402164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rmAutofit fontScale="90000"/>
          </a:bodyPr>
          <a:lstStyle/>
          <a:p>
            <a:r>
              <a:rPr lang="hr-HR" sz="3600" spc="75" dirty="0">
                <a:solidFill>
                  <a:srgbClr val="000000"/>
                </a:solidFill>
                <a:latin typeface="Trebuchet MS" panose="020B0603020202020204" pitchFamily="34" charset="0"/>
              </a:rPr>
              <a:t>Osnovna konfiguracija preklopnika</a:t>
            </a:r>
            <a:endParaRPr lang="en-US" sz="3600" spc="75" dirty="0">
              <a:solidFill>
                <a:srgbClr val="000000"/>
              </a:solidFill>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8" name="TextBox 7">
            <a:extLst>
              <a:ext uri="{FF2B5EF4-FFF2-40B4-BE49-F238E27FC236}">
                <a16:creationId xmlns:a16="http://schemas.microsoft.com/office/drawing/2014/main" id="{5106567D-7B66-A18D-33EB-8AEF95279BA4}"/>
              </a:ext>
            </a:extLst>
          </p:cNvPr>
          <p:cNvSpPr txBox="1"/>
          <p:nvPr/>
        </p:nvSpPr>
        <p:spPr>
          <a:xfrm>
            <a:off x="104775" y="571138"/>
            <a:ext cx="11486334" cy="4531112"/>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Ova IP adresa može biti konfigurirana na L3 sučelju preklopnika koje je u istom VLAN-u kao i računalo, ali može biti i posebno L3 sučelje u tzv.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Manegement</a:t>
            </a:r>
            <a:r>
              <a:rPr lang="hr-HR" sz="1800" dirty="0">
                <a:effectLst/>
                <a:latin typeface="Arial" panose="020B0604020202020204" pitchFamily="34" charset="0"/>
                <a:ea typeface="Calibri" panose="020F0502020204030204" pitchFamily="34" charset="0"/>
                <a:cs typeface="Times New Roman" panose="02020603050405020304" pitchFamily="18" charset="0"/>
              </a:rPr>
              <a:t> VLAN koji se posebno štiti od pristupa neovlaštenih podmreža i neovlaštenih osoba.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Ovo drugo je češći način implementacije upravljanja nad mrežnim uređajima.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Međutim da bi se računalo moglo povezati na preklopnik kroz ovaj poseban upravljački VLAN, računalo mora imati konfiguriranu IP adresu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Gateway</a:t>
            </a:r>
            <a:r>
              <a:rPr lang="hr-HR" sz="1800" dirty="0">
                <a:effectLst/>
                <a:latin typeface="Arial" panose="020B0604020202020204" pitchFamily="34" charset="0"/>
                <a:ea typeface="Calibri" panose="020F0502020204030204" pitchFamily="34" charset="0"/>
                <a:cs typeface="Times New Roman" panose="02020603050405020304" pitchFamily="18" charset="0"/>
              </a:rPr>
              <a:t> uređaja u postavkama svoje mrežne kartice.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Ukoliko u mreži ne postoji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usmjernik</a:t>
            </a:r>
            <a:r>
              <a:rPr lang="hr-HR" sz="1800" dirty="0">
                <a:effectLst/>
                <a:latin typeface="Arial" panose="020B0604020202020204" pitchFamily="34" charset="0"/>
                <a:ea typeface="Calibri" panose="020F0502020204030204" pitchFamily="34" charset="0"/>
                <a:cs typeface="Times New Roman" panose="02020603050405020304" pitchFamily="18" charset="0"/>
              </a:rPr>
              <a:t> onda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Gateway</a:t>
            </a:r>
            <a:r>
              <a:rPr lang="hr-HR" sz="1800" dirty="0">
                <a:effectLst/>
                <a:latin typeface="Arial" panose="020B0604020202020204" pitchFamily="34" charset="0"/>
                <a:ea typeface="Calibri" panose="020F0502020204030204" pitchFamily="34" charset="0"/>
                <a:cs typeface="Times New Roman" panose="02020603050405020304" pitchFamily="18" charset="0"/>
              </a:rPr>
              <a:t> za računalo mora biti logičko L3 sučelje n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apreklopniku</a:t>
            </a:r>
            <a:r>
              <a:rPr lang="hr-HR" sz="1800" dirty="0">
                <a:effectLst/>
                <a:latin typeface="Arial" panose="020B0604020202020204" pitchFamily="34" charset="0"/>
                <a:ea typeface="Calibri" panose="020F0502020204030204" pitchFamily="34" charset="0"/>
                <a:cs typeface="Times New Roman" panose="02020603050405020304" pitchFamily="18" charset="0"/>
              </a:rPr>
              <a:t> za VLAN u kojem je računalo, u ovom slučaju to bi bilo sučelje </a:t>
            </a:r>
            <a:r>
              <a:rPr lang="hr-HR" sz="1800" i="1" dirty="0">
                <a:effectLst/>
                <a:latin typeface="Arial" panose="020B0604020202020204" pitchFamily="34" charset="0"/>
                <a:ea typeface="Calibri" panose="020F0502020204030204" pitchFamily="34" charset="0"/>
                <a:cs typeface="Times New Roman" panose="02020603050405020304" pitchFamily="18" charset="0"/>
              </a:rPr>
              <a:t>interface VLAN 10.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Međutim ovaj nužan preduvjet nije i dovoljan preduvjet.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Naime preklopnici po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defaultu</a:t>
            </a:r>
            <a:r>
              <a:rPr lang="hr-HR" sz="1800" dirty="0">
                <a:effectLst/>
                <a:latin typeface="Arial" panose="020B0604020202020204" pitchFamily="34" charset="0"/>
                <a:ea typeface="Calibri" panose="020F0502020204030204" pitchFamily="34" charset="0"/>
                <a:cs typeface="Times New Roman" panose="02020603050405020304" pitchFamily="18" charset="0"/>
              </a:rPr>
              <a:t> funkcioniraju kao L2 uređaji što znači da promet prosljeđuju samo na temelju MAC adresa unutar istog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VLANa</a:t>
            </a:r>
            <a:r>
              <a:rPr lang="hr-HR" sz="1800" dirty="0">
                <a:effectLst/>
                <a:latin typeface="Arial" panose="020B0604020202020204" pitchFamily="34" charset="0"/>
                <a:ea typeface="Calibri" panose="020F0502020204030204" pitchFamily="34" charset="0"/>
                <a:cs typeface="Times New Roman" panose="02020603050405020304" pitchFamily="18" charset="0"/>
              </a:rPr>
              <a:t> i ne rade usmjeravanje prometa između VLAN-ova. </a:t>
            </a:r>
          </a:p>
        </p:txBody>
      </p:sp>
    </p:spTree>
    <p:extLst>
      <p:ext uri="{BB962C8B-B14F-4D97-AF65-F5344CB8AC3E}">
        <p14:creationId xmlns:p14="http://schemas.microsoft.com/office/powerpoint/2010/main" val="3282763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Osnovna Konfiguracija Preklopnika</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8" name="TextBox 7">
            <a:extLst>
              <a:ext uri="{FF2B5EF4-FFF2-40B4-BE49-F238E27FC236}">
                <a16:creationId xmlns:a16="http://schemas.microsoft.com/office/drawing/2014/main" id="{5106567D-7B66-A18D-33EB-8AEF95279BA4}"/>
              </a:ext>
            </a:extLst>
          </p:cNvPr>
          <p:cNvSpPr txBox="1"/>
          <p:nvPr/>
        </p:nvSpPr>
        <p:spPr>
          <a:xfrm>
            <a:off x="104775" y="789758"/>
            <a:ext cx="11486334" cy="3702039"/>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Da bi preklopnik dobio mogućnost usmjeravanja prometa između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različith</a:t>
            </a:r>
            <a:r>
              <a:rPr lang="hr-HR" sz="1800" dirty="0">
                <a:effectLst/>
                <a:latin typeface="Arial" panose="020B0604020202020204" pitchFamily="34" charset="0"/>
                <a:ea typeface="Calibri" panose="020F0502020204030204" pitchFamily="34" charset="0"/>
                <a:cs typeface="Times New Roman" panose="02020603050405020304" pitchFamily="18" charset="0"/>
              </a:rPr>
              <a:t>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VLANova</a:t>
            </a:r>
            <a:r>
              <a:rPr lang="hr-HR" sz="1800" dirty="0">
                <a:effectLst/>
                <a:latin typeface="Arial" panose="020B0604020202020204" pitchFamily="34" charset="0"/>
                <a:ea typeface="Calibri" panose="020F0502020204030204" pitchFamily="34" charset="0"/>
                <a:cs typeface="Times New Roman" panose="02020603050405020304" pitchFamily="18" charset="0"/>
              </a:rPr>
              <a:t>, a samim time između različitih podmreža (VLAN 10 = 192.168.10.0/24, VLAN 99 = 192.168.99.0/24), moramo aktivirati tu funkcionalnost naredbom </a:t>
            </a:r>
            <a:r>
              <a:rPr lang="hr-HR" sz="1800" i="1" dirty="0">
                <a:effectLst/>
                <a:latin typeface="Arial" panose="020B0604020202020204" pitchFamily="34" charset="0"/>
                <a:ea typeface="Calibri" panose="020F0502020204030204" pitchFamily="34" charset="0"/>
                <a:cs typeface="Times New Roman" panose="02020603050405020304" pitchFamily="18" charset="0"/>
              </a:rPr>
              <a:t>SW2(</a:t>
            </a:r>
            <a:r>
              <a:rPr lang="hr-HR" sz="1800" i="1" dirty="0" err="1">
                <a:effectLst/>
                <a:latin typeface="Arial" panose="020B0604020202020204" pitchFamily="34" charset="0"/>
                <a:ea typeface="Calibri" panose="020F0502020204030204" pitchFamily="34" charset="0"/>
                <a:cs typeface="Times New Roman" panose="02020603050405020304" pitchFamily="18" charset="0"/>
              </a:rPr>
              <a:t>config</a:t>
            </a:r>
            <a:r>
              <a:rPr lang="hr-HR" sz="1800" i="1" dirty="0">
                <a:effectLst/>
                <a:latin typeface="Arial" panose="020B0604020202020204" pitchFamily="34" charset="0"/>
                <a:ea typeface="Calibri" panose="020F0502020204030204" pitchFamily="34" charset="0"/>
                <a:cs typeface="Times New Roman" panose="02020603050405020304" pitchFamily="18" charset="0"/>
              </a:rPr>
              <a:t>)#ip </a:t>
            </a:r>
            <a:r>
              <a:rPr lang="hr-HR" sz="1800" i="1" dirty="0" err="1">
                <a:effectLst/>
                <a:latin typeface="Arial" panose="020B0604020202020204" pitchFamily="34" charset="0"/>
                <a:ea typeface="Calibri" panose="020F0502020204030204" pitchFamily="34" charset="0"/>
                <a:cs typeface="Times New Roman" panose="02020603050405020304" pitchFamily="18" charset="0"/>
              </a:rPr>
              <a:t>routing</a:t>
            </a:r>
            <a:r>
              <a:rPr lang="hr-HR" sz="1800" dirty="0">
                <a:effectLst/>
                <a:latin typeface="Arial" panose="020B0604020202020204" pitchFamily="34" charset="0"/>
                <a:ea typeface="Calibri" panose="020F0502020204030204" pitchFamily="34" charset="0"/>
                <a:cs typeface="Times New Roman" panose="02020603050405020304" pitchFamily="18" charset="0"/>
              </a:rPr>
              <a:t> i tek nakon toga preklopnik će omogućiti računalu da se poveže na preklopnik koristeći IP adresu koja je u drugom VLAN-u,</a:t>
            </a:r>
          </a:p>
          <a:p>
            <a:pPr marL="285750" indent="-285750" algn="just">
              <a:lnSpc>
                <a:spcPct val="115000"/>
              </a:lnSpc>
              <a:spcBef>
                <a:spcPts val="500"/>
              </a:spcBef>
              <a:spcAft>
                <a:spcPts val="1000"/>
              </a:spcAft>
              <a:buFont typeface="Arial" panose="020B0604020202020204" pitchFamily="34" charset="0"/>
              <a:buChar char="•"/>
            </a:pPr>
            <a:r>
              <a:rPr lang="hr-HR" dirty="0">
                <a:latin typeface="Arial" panose="020B0604020202020204" pitchFamily="34" charset="0"/>
                <a:ea typeface="Calibri" panose="020F0502020204030204" pitchFamily="34" charset="0"/>
                <a:cs typeface="Times New Roman" panose="02020603050405020304" pitchFamily="18" charset="0"/>
              </a:rPr>
              <a:t>Osi</a:t>
            </a:r>
            <a:r>
              <a:rPr lang="hr-HR" sz="1800" dirty="0">
                <a:effectLst/>
                <a:latin typeface="Arial" panose="020B0604020202020204" pitchFamily="34" charset="0"/>
                <a:ea typeface="Calibri" panose="020F0502020204030204" pitchFamily="34" charset="0"/>
                <a:cs typeface="Times New Roman" panose="02020603050405020304" pitchFamily="18" charset="0"/>
              </a:rPr>
              <a:t>m toga preklopnik sada djeluje i kao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usmjernik</a:t>
            </a:r>
            <a:r>
              <a:rPr lang="hr-HR" sz="1800" dirty="0">
                <a:effectLst/>
                <a:latin typeface="Arial" panose="020B0604020202020204" pitchFamily="34" charset="0"/>
                <a:ea typeface="Calibri" panose="020F0502020204030204" pitchFamily="34" charset="0"/>
                <a:cs typeface="Times New Roman" panose="02020603050405020304" pitchFamily="18" charset="0"/>
              </a:rPr>
              <a:t> za promet između VLAN-ova.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Ovo nije najbolja praksa u mrežama, ali je jedna od mogućnosti.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Treba imati na umu da, bez obzira što se nešto može napraviti, nije nužno da se to tako i napravi.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Zadatak mrežnih stručnjaka je naći optimalno rješenje koje će adekvatno podržati poslovanje organizacije uvažavajući sve potrebe i  ograničenja IKT sustava i same poslovne organizacije. </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0198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9A287-4631-A471-DA78-623AEFC27674}"/>
            </a:ext>
          </a:extLst>
        </p:cNvPr>
        <p:cNvGrpSpPr/>
        <p:nvPr/>
      </p:nvGrpSpPr>
      <p:grpSpPr>
        <a:xfrm>
          <a:off x="0" y="0"/>
          <a:ext cx="0" cy="0"/>
          <a:chOff x="0" y="0"/>
          <a:chExt cx="0" cy="0"/>
        </a:xfrm>
      </p:grpSpPr>
      <p:sp>
        <p:nvSpPr>
          <p:cNvPr id="10242" name="Naslov 1">
            <a:extLst>
              <a:ext uri="{FF2B5EF4-FFF2-40B4-BE49-F238E27FC236}">
                <a16:creationId xmlns:a16="http://schemas.microsoft.com/office/drawing/2014/main" id="{A7FE8039-2AB9-B49C-39FE-45A2791BA560}"/>
              </a:ext>
            </a:extLst>
          </p:cNvPr>
          <p:cNvSpPr>
            <a:spLocks noGrp="1"/>
          </p:cNvSpPr>
          <p:nvPr>
            <p:ph type="title"/>
          </p:nvPr>
        </p:nvSpPr>
        <p:spPr>
          <a:xfrm>
            <a:off x="0" y="-38810"/>
            <a:ext cx="10515600" cy="829385"/>
          </a:xfrm>
        </p:spPr>
        <p:txBody>
          <a:bodyPr>
            <a:normAutofit/>
          </a:bodyPr>
          <a:lstStyle/>
          <a:p>
            <a:pPr eaLnBrk="1" hangingPunct="1"/>
            <a:r>
              <a:rPr lang="hr-HR" sz="4000" dirty="0">
                <a:latin typeface="Arial" pitchFamily="34" charset="0"/>
                <a:cs typeface="Arial" pitchFamily="34" charset="0"/>
              </a:rPr>
              <a:t>Dizajn računalne mreže</a:t>
            </a:r>
            <a:endParaRPr lang="hr-HR" altLang="sr-Latn-RS" sz="4000" dirty="0"/>
          </a:p>
        </p:txBody>
      </p:sp>
      <p:sp>
        <p:nvSpPr>
          <p:cNvPr id="2" name="Content Placeholder 1">
            <a:extLst>
              <a:ext uri="{FF2B5EF4-FFF2-40B4-BE49-F238E27FC236}">
                <a16:creationId xmlns:a16="http://schemas.microsoft.com/office/drawing/2014/main" id="{D733DA5D-13C4-6C1A-8657-A67A2B173D77}"/>
              </a:ext>
            </a:extLst>
          </p:cNvPr>
          <p:cNvSpPr>
            <a:spLocks noGrp="1"/>
          </p:cNvSpPr>
          <p:nvPr>
            <p:ph idx="1"/>
          </p:nvPr>
        </p:nvSpPr>
        <p:spPr>
          <a:xfrm>
            <a:off x="84620" y="1013861"/>
            <a:ext cx="11489070" cy="5648196"/>
          </a:xfrm>
        </p:spPr>
        <p:txBody>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Jedna od ključnih svari za prihvatiti je da IKT sustavi nisu svrha sami sebi, već da je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svrha IKT sustava podržati poslovne procese i osnovno poslovanje tvrtke kojoj „služe“.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Ovo podrazumijeva da inženjeri koji se bave dizajnom IKT sustava nužno moraju razmišljati o poslovanju organizacije, a tek onda o tehnologijama koje mogu iskoristiti kako bi IKT sustav koji će dizajnirati, a zatim i implementirati mogao adekvatno podržati poslovne procese organizacije.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Ovakav način promišljanja je na puno višoj razini apstrakcije od pukog konfiguriranja mrežnih i drugih uređaja.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Ovo je zapravo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jedna od najvažnijih stvari koju inženjeri trebaju prepoznati, razumjeti, a zatim i prihvatiti u svojoj karijeri</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Područje dizajna IKT sustava je vrlo široko područje koje danas postaje i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vrlo interdisciplinarno </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u kojem se isprepliću promišljanja o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sigurnosti</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skalabilnosti</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visokoj dostupnosti</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interoperabilnosti</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i drugim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karakteristikama</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ne samo računalne mreže, već IKT sustava u cjelini što podrazumijeva okruženje računarstva u oblaku, serverske infrastrukture, sustava za pohranu podataka i sigurnosnu pohranu podataka, jednostavnost održavanja, sustave podatkovnih centara, zakonodavni i regulatorni okvir i slično. </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4556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Osnovna Konfiguracija Preklopnika</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pic>
        <p:nvPicPr>
          <p:cNvPr id="3" name="Picture 2">
            <a:extLst>
              <a:ext uri="{FF2B5EF4-FFF2-40B4-BE49-F238E27FC236}">
                <a16:creationId xmlns:a16="http://schemas.microsoft.com/office/drawing/2014/main" id="{D0C9D56B-F206-DB9C-4999-5C0227B034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757" y="764037"/>
            <a:ext cx="6205129" cy="2433682"/>
          </a:xfrm>
          <a:prstGeom prst="rect">
            <a:avLst/>
          </a:prstGeom>
          <a:noFill/>
        </p:spPr>
      </p:pic>
      <p:sp>
        <p:nvSpPr>
          <p:cNvPr id="5" name="TextBox 4">
            <a:extLst>
              <a:ext uri="{FF2B5EF4-FFF2-40B4-BE49-F238E27FC236}">
                <a16:creationId xmlns:a16="http://schemas.microsoft.com/office/drawing/2014/main" id="{3121BAC1-EB1F-E12A-D6C3-FE2E04DA3522}"/>
              </a:ext>
            </a:extLst>
          </p:cNvPr>
          <p:cNvSpPr txBox="1"/>
          <p:nvPr/>
        </p:nvSpPr>
        <p:spPr>
          <a:xfrm>
            <a:off x="104775" y="3221382"/>
            <a:ext cx="11625942" cy="2872581"/>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Također noviji i napredniji preklopnici imaju posebno sučelje koje se može koristiti isključivo za upravljanje uređajem (eng. Management) i ništa drugo.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Ovo je najbolja praksa, jer je mreža u kojoj je to sučelje potpuno odvojena od ostatka podatkovne mreže.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Na taj način pristup preklopniku je zajamčen unatoč otkazu komunikacije kroz podatkovnu mrežu i administratori mreže mogu nesmetano ukloniti uzroke otkaza u mreži.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Koji god bio slučaj bitno je da IP adresa na mrežnom uređaju bude dostupna računalu s kojeg pristupamo mrežnom uređaju i da mrežni uređaj „zna“ vratiti promet prema tom računalu.</a:t>
            </a:r>
            <a:endParaRPr lang="en-US" sz="14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6844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Osnovna Konfiguracija Preklopnika</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7" name="TextBox 6">
            <a:extLst>
              <a:ext uri="{FF2B5EF4-FFF2-40B4-BE49-F238E27FC236}">
                <a16:creationId xmlns:a16="http://schemas.microsoft.com/office/drawing/2014/main" id="{E6C001E6-0D91-AC69-E9DB-6CC679D71CD3}"/>
              </a:ext>
            </a:extLst>
          </p:cNvPr>
          <p:cNvSpPr txBox="1"/>
          <p:nvPr/>
        </p:nvSpPr>
        <p:spPr>
          <a:xfrm>
            <a:off x="191589" y="699839"/>
            <a:ext cx="11408228" cy="702756"/>
          </a:xfrm>
          <a:prstGeom prst="rect">
            <a:avLst/>
          </a:prstGeom>
          <a:noFill/>
        </p:spPr>
        <p:txBody>
          <a:bodyPr wrap="square">
            <a:spAutoFit/>
          </a:bodyPr>
          <a:lstStyle/>
          <a:p>
            <a:pPr algn="just">
              <a:lnSpc>
                <a:spcPct val="115000"/>
              </a:lnSpc>
              <a:spcBef>
                <a:spcPts val="500"/>
              </a:spcBef>
              <a:spcAft>
                <a:spcPts val="1000"/>
              </a:spcAft>
            </a:pPr>
            <a:r>
              <a:rPr lang="hr-HR" sz="1800" dirty="0">
                <a:effectLst/>
                <a:latin typeface="Arial" panose="020B0604020202020204" pitchFamily="34" charset="0"/>
                <a:ea typeface="Calibri" panose="020F0502020204030204" pitchFamily="34" charset="0"/>
                <a:cs typeface="Times New Roman" panose="02020603050405020304" pitchFamily="18" charset="0"/>
              </a:rPr>
              <a:t>Nakon što postoji IP adresa na preklopniku preklopnik moramo konfigurirati da prihvati udaljenu konekciju i u ovom slučaju ćemo koristiti primjer </a:t>
            </a:r>
            <a:r>
              <a:rPr lang="hr-HR" sz="1800" i="1" dirty="0">
                <a:effectLst/>
                <a:latin typeface="Arial" panose="020B0604020202020204" pitchFamily="34" charset="0"/>
                <a:ea typeface="Calibri" panose="020F0502020204030204" pitchFamily="34" charset="0"/>
                <a:cs typeface="Times New Roman" panose="02020603050405020304" pitchFamily="18" charset="0"/>
              </a:rPr>
              <a:t>telnet</a:t>
            </a:r>
            <a:r>
              <a:rPr lang="hr-HR" sz="1800" dirty="0">
                <a:effectLst/>
                <a:latin typeface="Arial" panose="020B0604020202020204" pitchFamily="34" charset="0"/>
                <a:ea typeface="Calibri" panose="020F0502020204030204" pitchFamily="34" charset="0"/>
                <a:cs typeface="Times New Roman" panose="02020603050405020304" pitchFamily="18" charset="0"/>
              </a:rPr>
              <a:t> protokola.</a:t>
            </a:r>
            <a:endParaRPr lang="en-US" sz="14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pic>
        <p:nvPicPr>
          <p:cNvPr id="8" name="Graphic 7">
            <a:extLst>
              <a:ext uri="{FF2B5EF4-FFF2-40B4-BE49-F238E27FC236}">
                <a16:creationId xmlns:a16="http://schemas.microsoft.com/office/drawing/2014/main" id="{33219782-748C-EA17-28A0-7EF3997B4C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auto">
          <a:xfrm>
            <a:off x="515257" y="1977361"/>
            <a:ext cx="7940766" cy="3179900"/>
          </a:xfrm>
          <a:prstGeom prst="rect">
            <a:avLst/>
          </a:prstGeom>
        </p:spPr>
      </p:pic>
    </p:spTree>
    <p:extLst>
      <p:ext uri="{BB962C8B-B14F-4D97-AF65-F5344CB8AC3E}">
        <p14:creationId xmlns:p14="http://schemas.microsoft.com/office/powerpoint/2010/main" val="1093990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Osnovna Konfiguracija Preklopnika</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7" name="TextBox 6">
            <a:extLst>
              <a:ext uri="{FF2B5EF4-FFF2-40B4-BE49-F238E27FC236}">
                <a16:creationId xmlns:a16="http://schemas.microsoft.com/office/drawing/2014/main" id="{E6C001E6-0D91-AC69-E9DB-6CC679D71CD3}"/>
              </a:ext>
            </a:extLst>
          </p:cNvPr>
          <p:cNvSpPr txBox="1"/>
          <p:nvPr/>
        </p:nvSpPr>
        <p:spPr>
          <a:xfrm>
            <a:off x="191589" y="699839"/>
            <a:ext cx="11408228" cy="1021305"/>
          </a:xfrm>
          <a:prstGeom prst="rect">
            <a:avLst/>
          </a:prstGeom>
          <a:noFill/>
        </p:spPr>
        <p:txBody>
          <a:bodyPr wrap="square">
            <a:spAutoFit/>
          </a:bodyPr>
          <a:lstStyle/>
          <a:p>
            <a:pPr algn="just">
              <a:lnSpc>
                <a:spcPct val="115000"/>
              </a:lnSpc>
              <a:spcBef>
                <a:spcPts val="500"/>
              </a:spcBef>
              <a:spcAft>
                <a:spcPts val="1000"/>
              </a:spcAft>
            </a:pPr>
            <a:r>
              <a:rPr lang="hr-HR" sz="1800" dirty="0">
                <a:effectLst/>
                <a:latin typeface="Arial" panose="020B0604020202020204" pitchFamily="34" charset="0"/>
                <a:ea typeface="Calibri" panose="020F0502020204030204" pitchFamily="34" charset="0"/>
                <a:cs typeface="Times New Roman" panose="02020603050405020304" pitchFamily="18" charset="0"/>
              </a:rPr>
              <a:t>Testiranje se izvodi s računala iz naredbenog retka (CMD.exe) naredbom </a:t>
            </a:r>
            <a:r>
              <a:rPr lang="hr-HR" sz="1800" i="1" dirty="0">
                <a:effectLst/>
                <a:latin typeface="Arial" panose="020B0604020202020204" pitchFamily="34" charset="0"/>
                <a:ea typeface="Calibri" panose="020F0502020204030204" pitchFamily="34" charset="0"/>
                <a:cs typeface="Times New Roman" panose="02020603050405020304" pitchFamily="18" charset="0"/>
              </a:rPr>
              <a:t>telnet [IP adresa preklopnika]. </a:t>
            </a:r>
            <a:r>
              <a:rPr lang="hr-HR" sz="1800" dirty="0">
                <a:effectLst/>
                <a:latin typeface="Arial" panose="020B0604020202020204" pitchFamily="34" charset="0"/>
                <a:ea typeface="Calibri" panose="020F0502020204030204" pitchFamily="34" charset="0"/>
                <a:cs typeface="Times New Roman" panose="02020603050405020304" pitchFamily="18" charset="0"/>
              </a:rPr>
              <a:t>Početne postavke Windows operativnog sustava su takve da telnet nije omogućen i to treba promijeniti pod kontrolnom pločom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Turn</a:t>
            </a:r>
            <a:r>
              <a:rPr lang="hr-HR" sz="1800" dirty="0">
                <a:effectLst/>
                <a:latin typeface="Arial" panose="020B0604020202020204" pitchFamily="34" charset="0"/>
                <a:ea typeface="Calibri" panose="020F0502020204030204" pitchFamily="34" charset="0"/>
                <a:cs typeface="Times New Roman" panose="02020603050405020304" pitchFamily="18" charset="0"/>
              </a:rPr>
              <a:t> Windows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features</a:t>
            </a:r>
            <a:r>
              <a:rPr lang="hr-HR" sz="1800" dirty="0">
                <a:effectLst/>
                <a:latin typeface="Arial" panose="020B0604020202020204" pitchFamily="34" charset="0"/>
                <a:ea typeface="Calibri" panose="020F0502020204030204" pitchFamily="34" charset="0"/>
                <a:cs typeface="Times New Roman" panose="02020603050405020304" pitchFamily="18" charset="0"/>
              </a:rPr>
              <a:t> on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or</a:t>
            </a:r>
            <a:r>
              <a:rPr lang="hr-HR" sz="1800" dirty="0">
                <a:effectLst/>
                <a:latin typeface="Arial" panose="020B0604020202020204" pitchFamily="34" charset="0"/>
                <a:ea typeface="Calibri" panose="020F0502020204030204" pitchFamily="34" charset="0"/>
                <a:cs typeface="Times New Roman" panose="02020603050405020304" pitchFamily="18" charset="0"/>
              </a:rPr>
              <a:t>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off</a:t>
            </a:r>
            <a:r>
              <a:rPr lang="hr-HR" sz="1800" dirty="0">
                <a:effectLst/>
                <a:latin typeface="Arial" panose="020B0604020202020204" pitchFamily="34" charset="0"/>
                <a:ea typeface="Calibri" panose="020F0502020204030204" pitchFamily="34" charset="0"/>
                <a:cs typeface="Times New Roman" panose="02020603050405020304" pitchFamily="18" charset="0"/>
              </a:rPr>
              <a:t>“ kako je prikazano na slici ispod.</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60930B0-610F-B2DE-D45B-BFAD022570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228" y="2094728"/>
            <a:ext cx="10787296" cy="2268266"/>
          </a:xfrm>
          <a:prstGeom prst="rect">
            <a:avLst/>
          </a:prstGeom>
          <a:noFill/>
        </p:spPr>
      </p:pic>
    </p:spTree>
    <p:extLst>
      <p:ext uri="{BB962C8B-B14F-4D97-AF65-F5344CB8AC3E}">
        <p14:creationId xmlns:p14="http://schemas.microsoft.com/office/powerpoint/2010/main" val="858413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4186F-5079-5BFB-4FBB-D89F78F1F119}"/>
            </a:ext>
          </a:extLst>
        </p:cNvPr>
        <p:cNvGrpSpPr/>
        <p:nvPr/>
      </p:nvGrpSpPr>
      <p:grpSpPr>
        <a:xfrm>
          <a:off x="0" y="0"/>
          <a:ext cx="0" cy="0"/>
          <a:chOff x="0" y="0"/>
          <a:chExt cx="0" cy="0"/>
        </a:xfrm>
      </p:grpSpPr>
      <p:sp>
        <p:nvSpPr>
          <p:cNvPr id="2" name="TekstniOkvir 1">
            <a:extLst>
              <a:ext uri="{FF2B5EF4-FFF2-40B4-BE49-F238E27FC236}">
                <a16:creationId xmlns:a16="http://schemas.microsoft.com/office/drawing/2014/main" id="{8CF1A8CF-775D-95B6-83D3-E54DA0B9A2B8}"/>
              </a:ext>
            </a:extLst>
          </p:cNvPr>
          <p:cNvSpPr txBox="1"/>
          <p:nvPr/>
        </p:nvSpPr>
        <p:spPr>
          <a:xfrm>
            <a:off x="5294338" y="1851645"/>
            <a:ext cx="1603324" cy="3154710"/>
          </a:xfrm>
          <a:prstGeom prst="rect">
            <a:avLst/>
          </a:prstGeom>
          <a:noFill/>
        </p:spPr>
        <p:txBody>
          <a:bodyPr wrap="none" rtlCol="0">
            <a:spAutoFit/>
          </a:bodyPr>
          <a:lstStyle/>
          <a:p>
            <a:r>
              <a:rPr lang="hr-HR" sz="19900" dirty="0">
                <a:solidFill>
                  <a:srgbClr val="FF0066"/>
                </a:solidFill>
              </a:rPr>
              <a:t>?</a:t>
            </a:r>
          </a:p>
        </p:txBody>
      </p:sp>
    </p:spTree>
    <p:extLst>
      <p:ext uri="{BB962C8B-B14F-4D97-AF65-F5344CB8AC3E}">
        <p14:creationId xmlns:p14="http://schemas.microsoft.com/office/powerpoint/2010/main" val="929083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AE8A4-D9BB-1602-7B53-712CDE289C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54D0FC-5B06-A243-DEB4-47CA2AB2A1AA}"/>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Definiranje L2 Računalne Mreže</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5C5F2029-40CE-48A0-D3D9-FA5269C683B6}"/>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8" name="TextBox 7">
            <a:extLst>
              <a:ext uri="{FF2B5EF4-FFF2-40B4-BE49-F238E27FC236}">
                <a16:creationId xmlns:a16="http://schemas.microsoft.com/office/drawing/2014/main" id="{777C2570-46EA-E299-8C62-763B33B59C43}"/>
              </a:ext>
            </a:extLst>
          </p:cNvPr>
          <p:cNvSpPr txBox="1"/>
          <p:nvPr/>
        </p:nvSpPr>
        <p:spPr>
          <a:xfrm>
            <a:off x="182880" y="565151"/>
            <a:ext cx="11486334" cy="3191130"/>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Kad kažemo L2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Layer</a:t>
            </a:r>
            <a:r>
              <a:rPr lang="hr-HR" sz="1800" dirty="0">
                <a:effectLst/>
                <a:latin typeface="Arial" panose="020B0604020202020204" pitchFamily="34" charset="0"/>
                <a:ea typeface="Calibri" panose="020F0502020204030204" pitchFamily="34" charset="0"/>
                <a:cs typeface="Times New Roman" panose="02020603050405020304" pitchFamily="18" charset="0"/>
              </a:rPr>
              <a:t> 2) mreža tu se prvenstveno misli na mrežno okruženje u kojem se komunikacija odvija na temelju MAC adresa. Ovakve mreže zovemo i lokalne računalne mreže (LAN).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Temelj za izradu ovakvih mreža su mrežni uređaji koje zovemo preklopnici (eng.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Switch</a:t>
            </a:r>
            <a:r>
              <a:rPr lang="hr-HR" sz="1800" dirty="0">
                <a:effectLst/>
                <a:latin typeface="Arial" panose="020B0604020202020204" pitchFamily="34" charset="0"/>
                <a:ea typeface="Calibri" panose="020F0502020204030204" pitchFamily="34" charset="0"/>
                <a:cs typeface="Times New Roman" panose="02020603050405020304" pitchFamily="18" charset="0"/>
              </a:rPr>
              <a:t>).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Preklopnik možemo prepoznati tako što ima mnogo sučelja na koja se povezuju krajnji uređaji kao što su računala, IP telefoni, IP kamere, pametni televizori, serveri, drugi mrežni uređaji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usmjernici</a:t>
            </a:r>
            <a:r>
              <a:rPr lang="hr-HR" sz="1800" dirty="0">
                <a:effectLst/>
                <a:latin typeface="Arial" panose="020B0604020202020204" pitchFamily="34" charset="0"/>
                <a:ea typeface="Calibri" panose="020F0502020204030204" pitchFamily="34" charset="0"/>
                <a:cs typeface="Times New Roman" panose="02020603050405020304" pitchFamily="18" charset="0"/>
              </a:rPr>
              <a:t>,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vatrozidi</a:t>
            </a:r>
            <a:r>
              <a:rPr lang="hr-HR" sz="1800" dirty="0">
                <a:effectLst/>
                <a:latin typeface="Arial" panose="020B0604020202020204" pitchFamily="34" charset="0"/>
                <a:ea typeface="Calibri" panose="020F0502020204030204" pitchFamily="34" charset="0"/>
                <a:cs typeface="Times New Roman" panose="02020603050405020304" pitchFamily="18" charset="0"/>
              </a:rPr>
              <a:t>,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loadbalanceri</a:t>
            </a:r>
            <a:r>
              <a:rPr lang="hr-HR" sz="1800" dirty="0">
                <a:effectLst/>
                <a:latin typeface="Arial" panose="020B0604020202020204" pitchFamily="34" charset="0"/>
                <a:ea typeface="Calibri" panose="020F0502020204030204" pitchFamily="34" charset="0"/>
                <a:cs typeface="Times New Roman" panose="02020603050405020304" pitchFamily="18" charset="0"/>
              </a:rPr>
              <a:t> itd.).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Velike mreže poput mreža banaka, tvornica, a posebno bolnice, sveučilišni kampusi, podatkovni centri sastoje se od velikog broja preklopnika, ponekad i više tisuća preklopnika koji su međusobno povezani.</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pic>
        <p:nvPicPr>
          <p:cNvPr id="3" name="Picture 2" descr="Related image, diagram or screenshot">
            <a:extLst>
              <a:ext uri="{FF2B5EF4-FFF2-40B4-BE49-F238E27FC236}">
                <a16:creationId xmlns:a16="http://schemas.microsoft.com/office/drawing/2014/main" id="{CC3E205F-D439-E034-1AAD-96E99D67BD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6399" y="4059828"/>
            <a:ext cx="5370195" cy="2430780"/>
          </a:xfrm>
          <a:prstGeom prst="rect">
            <a:avLst/>
          </a:prstGeom>
          <a:noFill/>
          <a:ln>
            <a:noFill/>
          </a:ln>
        </p:spPr>
      </p:pic>
    </p:spTree>
    <p:extLst>
      <p:ext uri="{BB962C8B-B14F-4D97-AF65-F5344CB8AC3E}">
        <p14:creationId xmlns:p14="http://schemas.microsoft.com/office/powerpoint/2010/main" val="3664420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5044A-1815-0329-7869-FFC4AFD68C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63CB29-A120-C74E-5A0D-1C543F595481}"/>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Definiranje L2 Računalne Mreže</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3A100475-D645-35EA-2C58-189376702EC3}"/>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8" name="TextBox 7">
            <a:extLst>
              <a:ext uri="{FF2B5EF4-FFF2-40B4-BE49-F238E27FC236}">
                <a16:creationId xmlns:a16="http://schemas.microsoft.com/office/drawing/2014/main" id="{9255E1B3-643B-99AE-BF6E-70CC2B21C676}"/>
              </a:ext>
            </a:extLst>
          </p:cNvPr>
          <p:cNvSpPr txBox="1"/>
          <p:nvPr/>
        </p:nvSpPr>
        <p:spPr>
          <a:xfrm>
            <a:off x="182880" y="565151"/>
            <a:ext cx="11486334" cy="4657685"/>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Postoje različite vrste preklopnika, različitih karakteristika, funkcionalnosti i tehnologija koje podržavaju, a to sve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ovisi o namjeni i mjestu preklopnika unutar IKT sustava</a:t>
            </a:r>
            <a:r>
              <a:rPr lang="hr-HR" sz="1800" dirty="0">
                <a:effectLst/>
                <a:latin typeface="Arial" panose="020B0604020202020204" pitchFamily="34" charset="0"/>
                <a:ea typeface="Calibri" panose="020F0502020204030204" pitchFamily="34" charset="0"/>
                <a:cs typeface="Times New Roman" panose="02020603050405020304" pitchFamily="18" charset="0"/>
              </a:rPr>
              <a:t>.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Preklopnik koji se koristi na pristupnom sloju računalne mreže neće imati sve iste karakteristike kao onaj koji se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korsiti</a:t>
            </a:r>
            <a:r>
              <a:rPr lang="hr-HR" sz="1800" dirty="0">
                <a:effectLst/>
                <a:latin typeface="Arial" panose="020B0604020202020204" pitchFamily="34" charset="0"/>
                <a:ea typeface="Calibri" panose="020F0502020204030204" pitchFamily="34" charset="0"/>
                <a:cs typeface="Times New Roman" panose="02020603050405020304" pitchFamily="18" charset="0"/>
              </a:rPr>
              <a:t> u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jezgrenom</a:t>
            </a:r>
            <a:r>
              <a:rPr lang="hr-HR" sz="1800" dirty="0">
                <a:effectLst/>
                <a:latin typeface="Arial" panose="020B0604020202020204" pitchFamily="34" charset="0"/>
                <a:ea typeface="Calibri" panose="020F0502020204030204" pitchFamily="34" charset="0"/>
                <a:cs typeface="Times New Roman" panose="02020603050405020304" pitchFamily="18" charset="0"/>
              </a:rPr>
              <a:t> sloju mrežne infrastrukture.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Ovisno o karakteristikama preklopnika cijene će također biti različite od svega 10ak € za 8-portni metalni preklopnik za kućnu upotrebu brzine 1Gbps do ultra brzih preklopnika koji se koriste za povezivanje podatkovnih centara brzinama više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Tbps</a:t>
            </a:r>
            <a:r>
              <a:rPr lang="hr-HR" sz="1800" dirty="0">
                <a:effectLst/>
                <a:latin typeface="Arial" panose="020B0604020202020204" pitchFamily="34" charset="0"/>
                <a:ea typeface="Calibri" panose="020F0502020204030204" pitchFamily="34" charset="0"/>
                <a:cs typeface="Times New Roman" panose="02020603050405020304" pitchFamily="18" charset="0"/>
              </a:rPr>
              <a:t> i koštaju stotine tisuća €.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U računalnim mrežama obično ne vidimo mrežne uređaje, jer se oni nalaze u kontroliranim mikroklimatskim uvjetima zaštićeni od potencijalnih napadača.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Ono što vidimo su mrežne utičnice u zidovima u koje kabelima spajamo krajnje uređaje na računalnu mrežu i upravo te mrežne utičnice su kroz zidove i razne kanale u podu ili stropu povezane na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prespojne</a:t>
            </a:r>
            <a:r>
              <a:rPr lang="hr-HR" sz="1800" dirty="0">
                <a:effectLst/>
                <a:latin typeface="Arial" panose="020B0604020202020204" pitchFamily="34" charset="0"/>
                <a:ea typeface="Calibri" panose="020F0502020204030204" pitchFamily="34" charset="0"/>
                <a:cs typeface="Times New Roman" panose="02020603050405020304" pitchFamily="18" charset="0"/>
              </a:rPr>
              <a:t> panele u mrežnim ormarima, a onda su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prespojnim</a:t>
            </a:r>
            <a:r>
              <a:rPr lang="hr-HR" sz="1800" dirty="0">
                <a:effectLst/>
                <a:latin typeface="Arial" panose="020B0604020202020204" pitchFamily="34" charset="0"/>
                <a:ea typeface="Calibri" panose="020F0502020204030204" pitchFamily="34" charset="0"/>
                <a:cs typeface="Times New Roman" panose="02020603050405020304" pitchFamily="18" charset="0"/>
              </a:rPr>
              <a:t> kabelima povezana svaka u jedno sučelje na preklopniku</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362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E1694-D0DE-3AC7-EFB0-B5538DBFC5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B91DB1-534E-3A71-0571-846D3A7BF031}"/>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Definiranje L2 Računalne Mreže</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9607C923-7CD3-BF05-9A41-EE93FEBF203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pic>
        <p:nvPicPr>
          <p:cNvPr id="3" name="Picture 2">
            <a:extLst>
              <a:ext uri="{FF2B5EF4-FFF2-40B4-BE49-F238E27FC236}">
                <a16:creationId xmlns:a16="http://schemas.microsoft.com/office/drawing/2014/main" id="{1CBC1168-AD36-E912-7BC4-2F182D64AD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043218" y="1746975"/>
            <a:ext cx="9119957" cy="3565251"/>
          </a:xfrm>
          <a:prstGeom prst="rect">
            <a:avLst/>
          </a:prstGeom>
          <a:noFill/>
        </p:spPr>
      </p:pic>
      <p:sp>
        <p:nvSpPr>
          <p:cNvPr id="4" name="TextBox 3">
            <a:extLst>
              <a:ext uri="{FF2B5EF4-FFF2-40B4-BE49-F238E27FC236}">
                <a16:creationId xmlns:a16="http://schemas.microsoft.com/office/drawing/2014/main" id="{0752A875-D922-4D12-7B16-17267C24B89A}"/>
              </a:ext>
            </a:extLst>
          </p:cNvPr>
          <p:cNvSpPr txBox="1"/>
          <p:nvPr/>
        </p:nvSpPr>
        <p:spPr>
          <a:xfrm>
            <a:off x="261257" y="949172"/>
            <a:ext cx="4365041" cy="369332"/>
          </a:xfrm>
          <a:prstGeom prst="rect">
            <a:avLst/>
          </a:prstGeom>
          <a:noFill/>
        </p:spPr>
        <p:txBody>
          <a:bodyPr wrap="none" rtlCol="0">
            <a:spAutoFit/>
          </a:bodyPr>
          <a:lstStyle/>
          <a:p>
            <a:r>
              <a:rPr lang="hr-HR" dirty="0"/>
              <a:t>Ilustracija </a:t>
            </a:r>
            <a:r>
              <a:rPr lang="hr-HR" dirty="0" err="1"/>
              <a:t>prespojnog</a:t>
            </a:r>
            <a:r>
              <a:rPr lang="hr-HR" dirty="0"/>
              <a:t> panela s preklopnikom</a:t>
            </a:r>
          </a:p>
        </p:txBody>
      </p:sp>
    </p:spTree>
    <p:extLst>
      <p:ext uri="{BB962C8B-B14F-4D97-AF65-F5344CB8AC3E}">
        <p14:creationId xmlns:p14="http://schemas.microsoft.com/office/powerpoint/2010/main" val="3302143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471DB-2329-834E-F7DF-E34B4123C5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87421D-4A61-D4CA-4DDD-5A791D2BB908}"/>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Definiranje L2 Računalne Mreže</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91B5B074-30A9-4399-AE03-D5E203D3B804}"/>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7" name="TextBox 6">
            <a:extLst>
              <a:ext uri="{FF2B5EF4-FFF2-40B4-BE49-F238E27FC236}">
                <a16:creationId xmlns:a16="http://schemas.microsoft.com/office/drawing/2014/main" id="{D75E4A7E-6629-1566-541C-A38D300AA007}"/>
              </a:ext>
            </a:extLst>
          </p:cNvPr>
          <p:cNvSpPr txBox="1"/>
          <p:nvPr/>
        </p:nvSpPr>
        <p:spPr>
          <a:xfrm>
            <a:off x="252548" y="751340"/>
            <a:ext cx="11939452" cy="1323439"/>
          </a:xfrm>
          <a:prstGeom prst="rect">
            <a:avLst/>
          </a:prstGeom>
          <a:noFill/>
        </p:spPr>
        <p:txBody>
          <a:bodyPr wrap="square">
            <a:spAutoFit/>
          </a:bodyPr>
          <a:lstStyle/>
          <a:p>
            <a:pPr marL="285750" indent="-285750">
              <a:buFont typeface="Arial" panose="020B0604020202020204" pitchFamily="34" charset="0"/>
              <a:buChar char="•"/>
            </a:pPr>
            <a:r>
              <a:rPr lang="hr-HR" sz="2000" dirty="0"/>
              <a:t>Preklopnik održava </a:t>
            </a:r>
            <a:r>
              <a:rPr lang="hr-HR" sz="2000" dirty="0">
                <a:solidFill>
                  <a:srgbClr val="FF0000"/>
                </a:solidFill>
              </a:rPr>
              <a:t>tablicu MAC adresa </a:t>
            </a:r>
            <a:r>
              <a:rPr lang="hr-HR" sz="2000" dirty="0"/>
              <a:t>kako bi prosljeđivao okvire između uređaja u lokalnoj računalnoj mreži.</a:t>
            </a:r>
          </a:p>
          <a:p>
            <a:pPr marL="285750" indent="-285750">
              <a:buFont typeface="Arial" panose="020B0604020202020204" pitchFamily="34" charset="0"/>
              <a:buChar char="•"/>
            </a:pPr>
            <a:r>
              <a:rPr lang="hr-HR" sz="2000" dirty="0"/>
              <a:t>U tablici MAC adresa bitni elementi su MAC adresa i sučelje na kojoj je povezan uređaj koji koristi tu MAC adresu. </a:t>
            </a:r>
          </a:p>
          <a:p>
            <a:pPr marL="285750" indent="-285750">
              <a:buFont typeface="Arial" panose="020B0604020202020204" pitchFamily="34" charset="0"/>
              <a:buChar char="•"/>
            </a:pPr>
            <a:r>
              <a:rPr lang="hr-HR" sz="2000" dirty="0"/>
              <a:t>NA slici ispod vidimo dva računala koja su povezana na preklopnik i svako ima svoju MAC adresu. </a:t>
            </a:r>
          </a:p>
        </p:txBody>
      </p:sp>
      <p:pic>
        <p:nvPicPr>
          <p:cNvPr id="9" name="Picture 8">
            <a:extLst>
              <a:ext uri="{FF2B5EF4-FFF2-40B4-BE49-F238E27FC236}">
                <a16:creationId xmlns:a16="http://schemas.microsoft.com/office/drawing/2014/main" id="{CFCB9ECF-0E50-1404-FA2C-FFB0D9460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131" y="2619726"/>
            <a:ext cx="7212874" cy="1824025"/>
          </a:xfrm>
          <a:prstGeom prst="rect">
            <a:avLst/>
          </a:prstGeom>
        </p:spPr>
      </p:pic>
      <p:sp>
        <p:nvSpPr>
          <p:cNvPr id="13" name="TextBox 12">
            <a:extLst>
              <a:ext uri="{FF2B5EF4-FFF2-40B4-BE49-F238E27FC236}">
                <a16:creationId xmlns:a16="http://schemas.microsoft.com/office/drawing/2014/main" id="{B251538A-87F6-14B7-BF8B-3726EEED1F46}"/>
              </a:ext>
            </a:extLst>
          </p:cNvPr>
          <p:cNvSpPr txBox="1"/>
          <p:nvPr/>
        </p:nvSpPr>
        <p:spPr>
          <a:xfrm>
            <a:off x="252548" y="4783221"/>
            <a:ext cx="11295018" cy="1323439"/>
          </a:xfrm>
          <a:prstGeom prst="rect">
            <a:avLst/>
          </a:prstGeom>
          <a:noFill/>
        </p:spPr>
        <p:txBody>
          <a:bodyPr wrap="square">
            <a:spAutoFit/>
          </a:bodyPr>
          <a:lstStyle/>
          <a:p>
            <a:pPr marL="285750" indent="-285750">
              <a:buFont typeface="Arial" panose="020B0604020202020204" pitchFamily="34" charset="0"/>
              <a:buChar char="•"/>
            </a:pPr>
            <a:r>
              <a:rPr lang="hr-HR" sz="2000" dirty="0"/>
              <a:t>Prije nego računala komuniciraju na mreži preklopnik ima tablicu MAC adresa bez ikakvih zapisa. </a:t>
            </a:r>
          </a:p>
          <a:p>
            <a:pPr marL="285750" indent="-285750">
              <a:buFont typeface="Arial" panose="020B0604020202020204" pitchFamily="34" charset="0"/>
              <a:buChar char="•"/>
            </a:pPr>
            <a:r>
              <a:rPr lang="hr-HR" sz="2000" dirty="0"/>
              <a:t>Bitno je znati da </a:t>
            </a:r>
            <a:r>
              <a:rPr lang="hr-HR" sz="2000" dirty="0">
                <a:solidFill>
                  <a:srgbClr val="FF0000"/>
                </a:solidFill>
              </a:rPr>
              <a:t>preklopnik popunjava MAC tablicu na temelju izvorišne MAC adrese</a:t>
            </a:r>
            <a:r>
              <a:rPr lang="hr-HR" sz="2000" dirty="0"/>
              <a:t>, što znači da preklopnik kada primi prvi okvir od bilo kojeg računala, bez obzira koje je odredište, preklopnik će napraviti unos u tablicu MAC adresa i taj zapis će kasnije koristiti za povratni promet.</a:t>
            </a:r>
          </a:p>
        </p:txBody>
      </p:sp>
    </p:spTree>
    <p:extLst>
      <p:ext uri="{BB962C8B-B14F-4D97-AF65-F5344CB8AC3E}">
        <p14:creationId xmlns:p14="http://schemas.microsoft.com/office/powerpoint/2010/main" val="2758560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C3E77-EB3C-30CF-5CE8-5D85CAB690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D8570-6833-833E-8688-7DB07E99256B}"/>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Definiranje L2 Računalne Mreže</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786E9022-9626-9782-8BBB-66838A3286A8}"/>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pic>
        <p:nvPicPr>
          <p:cNvPr id="3" name="Picture 2" descr="Text&#10;&#10;Description automatically generated">
            <a:extLst>
              <a:ext uri="{FF2B5EF4-FFF2-40B4-BE49-F238E27FC236}">
                <a16:creationId xmlns:a16="http://schemas.microsoft.com/office/drawing/2014/main" id="{FC1C83C8-A052-A731-EB9F-CB01F7D3A4EA}"/>
              </a:ext>
            </a:extLst>
          </p:cNvPr>
          <p:cNvPicPr>
            <a:picLocks noChangeAspect="1"/>
          </p:cNvPicPr>
          <p:nvPr/>
        </p:nvPicPr>
        <p:blipFill>
          <a:blip r:embed="rId2"/>
          <a:stretch>
            <a:fillRect/>
          </a:stretch>
        </p:blipFill>
        <p:spPr>
          <a:xfrm>
            <a:off x="461824" y="3429000"/>
            <a:ext cx="5635593" cy="1870972"/>
          </a:xfrm>
          <a:prstGeom prst="rect">
            <a:avLst/>
          </a:prstGeom>
        </p:spPr>
      </p:pic>
      <p:sp>
        <p:nvSpPr>
          <p:cNvPr id="10" name="TextBox 9">
            <a:extLst>
              <a:ext uri="{FF2B5EF4-FFF2-40B4-BE49-F238E27FC236}">
                <a16:creationId xmlns:a16="http://schemas.microsoft.com/office/drawing/2014/main" id="{32E7E4B7-0F19-33A9-EFEE-9BADDC4A2F1C}"/>
              </a:ext>
            </a:extLst>
          </p:cNvPr>
          <p:cNvSpPr txBox="1"/>
          <p:nvPr/>
        </p:nvSpPr>
        <p:spPr>
          <a:xfrm>
            <a:off x="157026" y="645332"/>
            <a:ext cx="11843658" cy="2554545"/>
          </a:xfrm>
          <a:prstGeom prst="rect">
            <a:avLst/>
          </a:prstGeom>
          <a:noFill/>
        </p:spPr>
        <p:txBody>
          <a:bodyPr wrap="square">
            <a:spAutoFit/>
          </a:bodyPr>
          <a:lstStyle/>
          <a:p>
            <a:pPr marL="285750" indent="-285750">
              <a:buFont typeface="Arial" panose="020B0604020202020204" pitchFamily="34" charset="0"/>
              <a:buChar char="•"/>
            </a:pPr>
            <a:r>
              <a:rPr lang="hr-HR" sz="2000" dirty="0"/>
              <a:t>Nakon što računalo pošalje bilo kakav promet na mrežu, npr. </a:t>
            </a:r>
            <a:r>
              <a:rPr lang="hr-HR" sz="2000" dirty="0" err="1"/>
              <a:t>ping</a:t>
            </a:r>
            <a:r>
              <a:rPr lang="hr-HR" sz="2000" dirty="0"/>
              <a:t> </a:t>
            </a:r>
            <a:r>
              <a:rPr lang="hr-HR" sz="2000" dirty="0" err="1"/>
              <a:t>pema</a:t>
            </a:r>
            <a:r>
              <a:rPr lang="hr-HR" sz="2000" dirty="0"/>
              <a:t> nekoj IP adresi (koja ne mora ni postojati, bitno je da je računalo konfigurirano s IP postavkama), preklopnik će zapisati MAC adresu na pripadajuće sučelje. </a:t>
            </a:r>
          </a:p>
          <a:p>
            <a:pPr marL="285750" indent="-285750">
              <a:buFont typeface="Arial" panose="020B0604020202020204" pitchFamily="34" charset="0"/>
              <a:buChar char="•"/>
            </a:pPr>
            <a:r>
              <a:rPr lang="hr-HR" sz="2000" dirty="0"/>
              <a:t>Bitno je prepoznati da računalo u stvarnom svijetu neprestano pokušava komunicirati. </a:t>
            </a:r>
          </a:p>
          <a:p>
            <a:pPr marL="285750" indent="-285750">
              <a:buFont typeface="Arial" panose="020B0604020202020204" pitchFamily="34" charset="0"/>
              <a:buChar char="•"/>
            </a:pPr>
            <a:r>
              <a:rPr lang="hr-HR" sz="2000" dirty="0"/>
              <a:t>Računalo koristi različite aplikacije i protokole poput DHCP, ARP, različite aplikacije pokušavaju kontaktirati servere kako bi se ažurirale i slično tako da je vrlo teško na preklopniku vidjeti tablicu MAC adresa bez ikakvih zapisa. </a:t>
            </a:r>
          </a:p>
          <a:p>
            <a:pPr marL="285750" indent="-285750">
              <a:buFont typeface="Arial" panose="020B0604020202020204" pitchFamily="34" charset="0"/>
              <a:buChar char="•"/>
            </a:pPr>
            <a:r>
              <a:rPr lang="hr-HR" sz="2000" dirty="0"/>
              <a:t>U mrežnom simulatoru je to puno lakše postići. </a:t>
            </a:r>
          </a:p>
        </p:txBody>
      </p:sp>
      <p:pic>
        <p:nvPicPr>
          <p:cNvPr id="11" name="Graphic 10">
            <a:extLst>
              <a:ext uri="{FF2B5EF4-FFF2-40B4-BE49-F238E27FC236}">
                <a16:creationId xmlns:a16="http://schemas.microsoft.com/office/drawing/2014/main" id="{88A60CD4-D520-CA24-4A89-BDF9C3AF9E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4629" y="3429000"/>
            <a:ext cx="4993777" cy="1870972"/>
          </a:xfrm>
          <a:prstGeom prst="rect">
            <a:avLst/>
          </a:prstGeom>
        </p:spPr>
      </p:pic>
    </p:spTree>
    <p:extLst>
      <p:ext uri="{BB962C8B-B14F-4D97-AF65-F5344CB8AC3E}">
        <p14:creationId xmlns:p14="http://schemas.microsoft.com/office/powerpoint/2010/main" val="1815030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41C2E-1C3A-169B-366D-811E28AE15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D5B0F3-FAAE-0449-4402-94EC518E88C4}"/>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Definiranje L2 Računalne Mreže</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4C710AD3-A4DE-B4E6-B747-EA79D5ECBCB4}"/>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10" name="TextBox 9">
            <a:extLst>
              <a:ext uri="{FF2B5EF4-FFF2-40B4-BE49-F238E27FC236}">
                <a16:creationId xmlns:a16="http://schemas.microsoft.com/office/drawing/2014/main" id="{1603C86E-1C8F-C309-5141-0F7BFE98011C}"/>
              </a:ext>
            </a:extLst>
          </p:cNvPr>
          <p:cNvSpPr txBox="1"/>
          <p:nvPr/>
        </p:nvSpPr>
        <p:spPr>
          <a:xfrm>
            <a:off x="157026" y="645332"/>
            <a:ext cx="11843658" cy="1477328"/>
          </a:xfrm>
          <a:prstGeom prst="rect">
            <a:avLst/>
          </a:prstGeom>
          <a:noFill/>
        </p:spPr>
        <p:txBody>
          <a:bodyPr wrap="square">
            <a:spAutoFit/>
          </a:bodyPr>
          <a:lstStyle/>
          <a:p>
            <a:pPr marL="285750" indent="-285750">
              <a:buFont typeface="Arial" panose="020B0604020202020204" pitchFamily="34" charset="0"/>
              <a:buChar char="•"/>
            </a:pPr>
            <a:r>
              <a:rPr lang="hr-HR" dirty="0"/>
              <a:t>Bitno je znati da, ukoliko se mreža sastoji od više povezanih preklopnika, svi preklopnici kroz koje prolazi okvir koji je poslalo neko računalo će napraviti zapis u svojoj tablici MAC adresa. </a:t>
            </a:r>
          </a:p>
          <a:p>
            <a:pPr marL="285750" indent="-285750">
              <a:buFont typeface="Arial" panose="020B0604020202020204" pitchFamily="34" charset="0"/>
              <a:buChar char="•"/>
            </a:pPr>
            <a:r>
              <a:rPr lang="hr-HR" dirty="0"/>
              <a:t>Ta karakteristika L2 mreže (mreža koju čine preklopnici) je osnova za razne napade na L2 mrežu poput poplave MAC adresa (eng. MAC </a:t>
            </a:r>
            <a:r>
              <a:rPr lang="hr-HR" dirty="0" err="1"/>
              <a:t>address</a:t>
            </a:r>
            <a:r>
              <a:rPr lang="hr-HR" dirty="0"/>
              <a:t> </a:t>
            </a:r>
            <a:r>
              <a:rPr lang="hr-HR" dirty="0" err="1"/>
              <a:t>flooding</a:t>
            </a:r>
            <a:r>
              <a:rPr lang="hr-HR" dirty="0"/>
              <a:t>).  </a:t>
            </a:r>
          </a:p>
          <a:p>
            <a:pPr marL="285750" indent="-285750">
              <a:buFont typeface="Arial" panose="020B0604020202020204" pitchFamily="34" charset="0"/>
              <a:buChar char="•"/>
            </a:pPr>
            <a:r>
              <a:rPr lang="hr-HR" dirty="0"/>
              <a:t>Rezultat komunikacije računala u tablici MAC adresa svih preklopnika u mreži možemo vidjeti na slici ispod. </a:t>
            </a:r>
          </a:p>
        </p:txBody>
      </p:sp>
      <p:pic>
        <p:nvPicPr>
          <p:cNvPr id="4" name="Graphic 3">
            <a:extLst>
              <a:ext uri="{FF2B5EF4-FFF2-40B4-BE49-F238E27FC236}">
                <a16:creationId xmlns:a16="http://schemas.microsoft.com/office/drawing/2014/main" id="{B06FB27A-7893-68BA-B16B-7BDEA1DAF5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9960" y="2122660"/>
            <a:ext cx="10435091" cy="4477724"/>
          </a:xfrm>
          <a:prstGeom prst="rect">
            <a:avLst/>
          </a:prstGeom>
        </p:spPr>
      </p:pic>
    </p:spTree>
    <p:extLst>
      <p:ext uri="{BB962C8B-B14F-4D97-AF65-F5344CB8AC3E}">
        <p14:creationId xmlns:p14="http://schemas.microsoft.com/office/powerpoint/2010/main" val="943868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D72C-A5EC-61C9-01EF-7FDFE4310C49}"/>
            </a:ext>
          </a:extLst>
        </p:cNvPr>
        <p:cNvGrpSpPr/>
        <p:nvPr/>
      </p:nvGrpSpPr>
      <p:grpSpPr>
        <a:xfrm>
          <a:off x="0" y="0"/>
          <a:ext cx="0" cy="0"/>
          <a:chOff x="0" y="0"/>
          <a:chExt cx="0" cy="0"/>
        </a:xfrm>
      </p:grpSpPr>
      <p:sp>
        <p:nvSpPr>
          <p:cNvPr id="10242" name="Naslov 1">
            <a:extLst>
              <a:ext uri="{FF2B5EF4-FFF2-40B4-BE49-F238E27FC236}">
                <a16:creationId xmlns:a16="http://schemas.microsoft.com/office/drawing/2014/main" id="{13C272A6-CFCA-74B8-233A-F332E51B342C}"/>
              </a:ext>
            </a:extLst>
          </p:cNvPr>
          <p:cNvSpPr>
            <a:spLocks noGrp="1"/>
          </p:cNvSpPr>
          <p:nvPr>
            <p:ph type="title"/>
          </p:nvPr>
        </p:nvSpPr>
        <p:spPr>
          <a:xfrm>
            <a:off x="0" y="-38810"/>
            <a:ext cx="10515600" cy="829385"/>
          </a:xfrm>
        </p:spPr>
        <p:txBody>
          <a:bodyPr>
            <a:normAutofit/>
          </a:bodyPr>
          <a:lstStyle/>
          <a:p>
            <a:pPr eaLnBrk="1" hangingPunct="1"/>
            <a:r>
              <a:rPr lang="hr-HR" sz="4000" dirty="0">
                <a:latin typeface="Arial" pitchFamily="34" charset="0"/>
                <a:cs typeface="Arial" pitchFamily="34" charset="0"/>
              </a:rPr>
              <a:t>Dizajn računalne mreže</a:t>
            </a:r>
            <a:endParaRPr lang="hr-HR" altLang="sr-Latn-RS" sz="4000" dirty="0"/>
          </a:p>
        </p:txBody>
      </p:sp>
      <p:sp>
        <p:nvSpPr>
          <p:cNvPr id="2" name="Content Placeholder 1">
            <a:extLst>
              <a:ext uri="{FF2B5EF4-FFF2-40B4-BE49-F238E27FC236}">
                <a16:creationId xmlns:a16="http://schemas.microsoft.com/office/drawing/2014/main" id="{ED6A86DF-6066-E175-8125-0774E80E8850}"/>
              </a:ext>
            </a:extLst>
          </p:cNvPr>
          <p:cNvSpPr>
            <a:spLocks noGrp="1"/>
          </p:cNvSpPr>
          <p:nvPr>
            <p:ph idx="1"/>
          </p:nvPr>
        </p:nvSpPr>
        <p:spPr>
          <a:xfrm>
            <a:off x="102037" y="790575"/>
            <a:ext cx="11489070" cy="5648196"/>
          </a:xfrm>
        </p:spPr>
        <p:txBody>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Postoji mnogo načelnih pristupa u dizajnu neke računalne mreže ili nekog IKT sustava kao cjeline i to će ovisiti o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mnogo faktora</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između ostalog i o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raspoloživosti financijskih sredstava za ulaganje u IKT infrastrukturu.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Jedan od modela dizajna je i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troslojni hijerarhijski model računalne mreže </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koji u principu omogućava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jasno strukturiranje mrežne infrastrukture</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kao i relativno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jednostavnu „implementaciju“ karakteristika skalabilnosti, sigurnosti i redundancije </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u računalnoj mreži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uz optimalne troškove i jednostavnost održavanja infrastrukture.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Bitno je prepoznati da navedene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karakteristike skalabilnost, sigurnost i redundancija nije moguće konfigurirati „jednim klikom“, </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već su te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karakteristike rezultat dizajna </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i možemo ih nazvati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pojavljujućim svojstvima</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sustava (eng. </a:t>
            </a:r>
            <a:r>
              <a:rPr lang="hr-HR" sz="1800" dirty="0" err="1">
                <a:effectLst/>
                <a:latin typeface="Trebuchet MS" panose="020B0603020202020204" pitchFamily="34" charset="0"/>
                <a:ea typeface="Times New Roman" panose="02020603050405020304" pitchFamily="18" charset="0"/>
                <a:cs typeface="Times New Roman" panose="02020603050405020304" pitchFamily="18" charset="0"/>
              </a:rPr>
              <a:t>Emergent</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hr-HR" sz="1800" dirty="0" err="1">
                <a:effectLst/>
                <a:latin typeface="Trebuchet MS" panose="020B0603020202020204" pitchFamily="34" charset="0"/>
                <a:ea typeface="Times New Roman" panose="02020603050405020304" pitchFamily="18" charset="0"/>
                <a:cs typeface="Times New Roman" panose="02020603050405020304" pitchFamily="18" charset="0"/>
              </a:rPr>
              <a:t>Properties</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slično kao što možemo reći da je svijest pojavljujuće svojstvo materije koja je organizirana na određeni način. </a:t>
            </a:r>
          </a:p>
          <a:p>
            <a:pPr marL="285750" indent="-285750" algn="just">
              <a:lnSpc>
                <a:spcPct val="115000"/>
              </a:lnSpc>
              <a:spcBef>
                <a:spcPts val="500"/>
              </a:spcBef>
              <a:spcAft>
                <a:spcPts val="1000"/>
              </a:spcAft>
              <a:buFont typeface="Arial" panose="020B0604020202020204" pitchFamily="34" charset="0"/>
              <a:buChar char="•"/>
            </a:pP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Pojavljujuća svojstva su svojstva koja rezultiraju iz interakcije više složenih komponenti unutar sustava, iako ni jedna komponenta sama po sebi nema cijelo svojstvo u sebi, npr. skalabilnost je očiti primjer pojavljujućeg svojstva računalne mreže koja je posložena u troslojnu hijerarhiju.</a:t>
            </a:r>
          </a:p>
          <a:p>
            <a:pPr marL="742950" lvl="1" indent="-285750" algn="just">
              <a:lnSpc>
                <a:spcPct val="115000"/>
              </a:lnSpc>
              <a:spcAft>
                <a:spcPts val="1000"/>
              </a:spcAft>
            </a:pPr>
            <a:r>
              <a:rPr lang="hr-HR" sz="1400" dirty="0">
                <a:solidFill>
                  <a:srgbClr val="0000FF"/>
                </a:solidFill>
                <a:latin typeface="Trebuchet MS" panose="020B0603020202020204" pitchFamily="34" charset="0"/>
                <a:ea typeface="Times New Roman" panose="02020603050405020304" pitchFamily="18" charset="0"/>
                <a:cs typeface="Times New Roman" panose="02020603050405020304" pitchFamily="18" charset="0"/>
              </a:rPr>
              <a:t>Npr. Karakteristika vode je da je tekućina koja može stvoriti valove iako ni jedna molekula vode nije ni tekuća niti stvara valove</a:t>
            </a:r>
            <a:endParaRPr lang="en-US" sz="1400" dirty="0">
              <a:solidFill>
                <a:srgbClr val="0000FF"/>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3244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5FFA5-8F06-0254-592F-473AB6CACD9C}"/>
            </a:ext>
          </a:extLst>
        </p:cNvPr>
        <p:cNvGrpSpPr/>
        <p:nvPr/>
      </p:nvGrpSpPr>
      <p:grpSpPr>
        <a:xfrm>
          <a:off x="0" y="0"/>
          <a:ext cx="0" cy="0"/>
          <a:chOff x="0" y="0"/>
          <a:chExt cx="0" cy="0"/>
        </a:xfrm>
      </p:grpSpPr>
      <p:sp>
        <p:nvSpPr>
          <p:cNvPr id="2" name="TekstniOkvir 1">
            <a:extLst>
              <a:ext uri="{FF2B5EF4-FFF2-40B4-BE49-F238E27FC236}">
                <a16:creationId xmlns:a16="http://schemas.microsoft.com/office/drawing/2014/main" id="{A58B3558-12B2-4D4E-B5E4-67478ACC96EE}"/>
              </a:ext>
            </a:extLst>
          </p:cNvPr>
          <p:cNvSpPr txBox="1"/>
          <p:nvPr/>
        </p:nvSpPr>
        <p:spPr>
          <a:xfrm>
            <a:off x="5294338" y="1851645"/>
            <a:ext cx="1603324" cy="3154710"/>
          </a:xfrm>
          <a:prstGeom prst="rect">
            <a:avLst/>
          </a:prstGeom>
          <a:noFill/>
        </p:spPr>
        <p:txBody>
          <a:bodyPr wrap="none" rtlCol="0">
            <a:spAutoFit/>
          </a:bodyPr>
          <a:lstStyle/>
          <a:p>
            <a:r>
              <a:rPr lang="hr-HR" sz="19900" dirty="0">
                <a:solidFill>
                  <a:srgbClr val="FF0066"/>
                </a:solidFill>
              </a:rPr>
              <a:t>?</a:t>
            </a:r>
          </a:p>
        </p:txBody>
      </p:sp>
    </p:spTree>
    <p:extLst>
      <p:ext uri="{BB962C8B-B14F-4D97-AF65-F5344CB8AC3E}">
        <p14:creationId xmlns:p14="http://schemas.microsoft.com/office/powerpoint/2010/main" val="1471486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Definiranje L2 Računalne Mreže - </a:t>
            </a:r>
            <a:r>
              <a:rPr lang="hr-HR" sz="2400" b="1" spc="75" dirty="0" err="1">
                <a:solidFill>
                  <a:srgbClr val="000000"/>
                </a:solidFill>
                <a:effectLst/>
                <a:latin typeface="Trebuchet MS" panose="020B0603020202020204" pitchFamily="34" charset="0"/>
              </a:rPr>
              <a:t>Vlan</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8" name="TextBox 7">
            <a:extLst>
              <a:ext uri="{FF2B5EF4-FFF2-40B4-BE49-F238E27FC236}">
                <a16:creationId xmlns:a16="http://schemas.microsoft.com/office/drawing/2014/main" id="{5106567D-7B66-A18D-33EB-8AEF95279BA4}"/>
              </a:ext>
            </a:extLst>
          </p:cNvPr>
          <p:cNvSpPr txBox="1"/>
          <p:nvPr/>
        </p:nvSpPr>
        <p:spPr>
          <a:xfrm>
            <a:off x="182880" y="565151"/>
            <a:ext cx="11486334" cy="5679568"/>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Kao što smo vidjeli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preklopnici su uređaji koji se koriste kako bi krajnje uređaje u nekoj organizaciji povezali na računalnu mrežu.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Kada sve uređaje povežemo na računalnu mrežu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rezultat je da svi ti uređaji mogu međusobno komunicirati koristeći MAC adrese</a:t>
            </a:r>
            <a:r>
              <a:rPr lang="hr-HR" sz="1800" dirty="0">
                <a:effectLst/>
                <a:latin typeface="Arial" panose="020B0604020202020204" pitchFamily="34" charset="0"/>
                <a:ea typeface="Calibri" panose="020F0502020204030204" pitchFamily="34" charset="0"/>
                <a:cs typeface="Times New Roman" panose="02020603050405020304" pitchFamily="18" charset="0"/>
              </a:rPr>
              <a:t>, a to znači da se svi uređaji međusobno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vide</a:t>
            </a:r>
            <a:r>
              <a:rPr lang="hr-HR" sz="1800" dirty="0">
                <a:effectLst/>
                <a:latin typeface="Arial" panose="020B0604020202020204" pitchFamily="34" charset="0"/>
                <a:ea typeface="Calibri" panose="020F0502020204030204" pitchFamily="34" charset="0"/>
                <a:cs typeface="Times New Roman" panose="02020603050405020304" pitchFamily="18" charset="0"/>
              </a:rPr>
              <a:t>“ i ako ćemo govoriti o sigurnosti to znači da se svi uređaji međusobno mogu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napasti</a:t>
            </a:r>
            <a:r>
              <a:rPr lang="hr-HR" sz="1800" dirty="0">
                <a:effectLst/>
                <a:latin typeface="Arial" panose="020B0604020202020204" pitchFamily="34" charset="0"/>
                <a:ea typeface="Calibri" panose="020F0502020204030204" pitchFamily="34" charset="0"/>
                <a:cs typeface="Times New Roman" panose="02020603050405020304" pitchFamily="18" charset="0"/>
              </a:rPr>
              <a:t>“.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Ovo naravno ne želimo, ali prije nego govorimo o sigurnosnim aspektima L2 mreže bitno je da se podsjetimo kako je svrha IKT sustava, a tako i računalne mreže,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podržati poslovanje organizacije koja koristi IKT sustav</a:t>
            </a:r>
            <a:r>
              <a:rPr lang="hr-HR" sz="1800" dirty="0">
                <a:effectLst/>
                <a:latin typeface="Arial" panose="020B0604020202020204" pitchFamily="34" charset="0"/>
                <a:ea typeface="Calibri" panose="020F0502020204030204" pitchFamily="34" charset="0"/>
                <a:cs typeface="Times New Roman" panose="02020603050405020304" pitchFamily="18" charset="0"/>
              </a:rPr>
              <a:t>.</a:t>
            </a:r>
          </a:p>
          <a:p>
            <a:pPr marL="285750" indent="-285750" algn="just">
              <a:lnSpc>
                <a:spcPct val="115000"/>
              </a:lnSpc>
              <a:spcBef>
                <a:spcPts val="500"/>
              </a:spcBef>
              <a:spcAft>
                <a:spcPts val="1000"/>
              </a:spcAft>
              <a:buFont typeface="Arial" panose="020B0604020202020204" pitchFamily="34" charset="0"/>
              <a:buChar char="•"/>
            </a:pP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Jedna od karakteristika IKT sustava, a tako i računalne mreže je da u određenoj mjeri reflektira organizacijsku strukturu tvrtke. </a:t>
            </a:r>
          </a:p>
          <a:p>
            <a:pPr marL="742950" lvl="1" indent="-285750" algn="just">
              <a:lnSpc>
                <a:spcPct val="115000"/>
              </a:lnSpc>
              <a:spcBef>
                <a:spcPts val="500"/>
              </a:spcBef>
              <a:spcAft>
                <a:spcPts val="1000"/>
              </a:spcAft>
              <a:buFont typeface="Arial" panose="020B0604020202020204" pitchFamily="34" charset="0"/>
              <a:buChar char="•"/>
            </a:pPr>
            <a:r>
              <a:rPr lang="hr-HR" dirty="0">
                <a:effectLst/>
                <a:latin typeface="Arial" panose="020B0604020202020204" pitchFamily="34" charset="0"/>
                <a:ea typeface="Calibri" panose="020F0502020204030204" pitchFamily="34" charset="0"/>
                <a:cs typeface="Times New Roman" panose="02020603050405020304" pitchFamily="18" charset="0"/>
              </a:rPr>
              <a:t>Ovo je najbolje vidljivo upravo u L2 mreži koju čine preklopnici. </a:t>
            </a:r>
          </a:p>
          <a:p>
            <a:pPr marL="285750" indent="-285750" algn="just">
              <a:lnSpc>
                <a:spcPct val="115000"/>
              </a:lnSpc>
              <a:spcBef>
                <a:spcPts val="500"/>
              </a:spcBef>
              <a:spcAft>
                <a:spcPts val="1000"/>
              </a:spcAft>
              <a:buFont typeface="Arial" panose="020B0604020202020204" pitchFamily="34" charset="0"/>
              <a:buChar char="•"/>
            </a:pPr>
            <a:r>
              <a:rPr lang="en-US"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Ovo </a:t>
            </a:r>
            <a:r>
              <a:rPr lang="en-US"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mapiranje</a:t>
            </a:r>
            <a:r>
              <a:rPr lang="en-US"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organizacijske</a:t>
            </a:r>
            <a:r>
              <a:rPr lang="en-US"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strukture</a:t>
            </a:r>
            <a:r>
              <a:rPr lang="en-US"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tvrtke</a:t>
            </a:r>
            <a:r>
              <a:rPr lang="en-US"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na</a:t>
            </a:r>
            <a:r>
              <a:rPr lang="en-US"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računalnu</a:t>
            </a:r>
            <a:r>
              <a:rPr lang="en-US"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mrežu</a:t>
            </a:r>
            <a:r>
              <a:rPr lang="en-US"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radimo</a:t>
            </a:r>
            <a:r>
              <a:rPr lang="en-US"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korsiteći</a:t>
            </a:r>
            <a:r>
              <a:rPr lang="en-US"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koncept</a:t>
            </a:r>
            <a:r>
              <a:rPr lang="en-US"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VLAN-ova (</a:t>
            </a:r>
            <a:r>
              <a:rPr lang="en-US"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eng.</a:t>
            </a:r>
            <a:r>
              <a:rPr lang="en-US"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Virtual Local Area Networks). </a:t>
            </a:r>
            <a:endPar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285750" indent="-285750" algn="just">
              <a:lnSpc>
                <a:spcPct val="115000"/>
              </a:lnSpc>
              <a:spcBef>
                <a:spcPts val="500"/>
              </a:spcBef>
              <a:spcAft>
                <a:spcPts val="1000"/>
              </a:spcAft>
              <a:buFont typeface="Arial" panose="020B0604020202020204" pitchFamily="34" charset="0"/>
              <a:buChar char="•"/>
            </a:pPr>
            <a:r>
              <a:rPr lang="en-US"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VLAN je </a:t>
            </a:r>
            <a:r>
              <a:rPr lang="en-US"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vrlo</a:t>
            </a:r>
            <a:r>
              <a:rPr lang="en-US"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važan</a:t>
            </a:r>
            <a:r>
              <a:rPr lang="en-US"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koncept</a:t>
            </a:r>
            <a:r>
              <a:rPr lang="en-US"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u </a:t>
            </a:r>
            <a:r>
              <a:rPr lang="en-US"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računalnim</a:t>
            </a:r>
            <a:r>
              <a:rPr lang="en-US"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mrežama</a:t>
            </a:r>
            <a:r>
              <a:rPr lang="en-US"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US" sz="1800" dirty="0">
                <a:effectLst/>
                <a:latin typeface="Trebuchet MS" panose="020B0603020202020204" pitchFamily="34" charset="0"/>
                <a:ea typeface="Times New Roman" panose="02020603050405020304" pitchFamily="18" charset="0"/>
                <a:cs typeface="Times New Roman" panose="02020603050405020304" pitchFamily="18" charset="0"/>
              </a:rPr>
              <a:t>i </a:t>
            </a:r>
            <a:r>
              <a:rPr lang="en-US" sz="1800" dirty="0" err="1">
                <a:effectLst/>
                <a:latin typeface="Trebuchet MS" panose="020B0603020202020204" pitchFamily="34" charset="0"/>
                <a:ea typeface="Times New Roman" panose="02020603050405020304" pitchFamily="18" charset="0"/>
                <a:cs typeface="Times New Roman" panose="02020603050405020304" pitchFamily="18" charset="0"/>
              </a:rPr>
              <a:t>svakako</a:t>
            </a:r>
            <a:r>
              <a:rPr lang="en-US" sz="180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en-US" sz="1800" dirty="0" err="1">
                <a:effectLst/>
                <a:latin typeface="Trebuchet MS" panose="020B0603020202020204" pitchFamily="34" charset="0"/>
                <a:ea typeface="Times New Roman" panose="02020603050405020304" pitchFamily="18" charset="0"/>
                <a:cs typeface="Times New Roman" panose="02020603050405020304" pitchFamily="18" charset="0"/>
              </a:rPr>
              <a:t>treba</a:t>
            </a:r>
            <a:r>
              <a:rPr lang="en-US" sz="180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en-US" sz="1800" dirty="0" err="1">
                <a:effectLst/>
                <a:latin typeface="Trebuchet MS" panose="020B0603020202020204" pitchFamily="34" charset="0"/>
                <a:ea typeface="Times New Roman" panose="02020603050405020304" pitchFamily="18" charset="0"/>
                <a:cs typeface="Times New Roman" panose="02020603050405020304" pitchFamily="18" charset="0"/>
              </a:rPr>
              <a:t>posvetiti</a:t>
            </a:r>
            <a:r>
              <a:rPr lang="en-US" sz="180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en-US" sz="1800" dirty="0" err="1">
                <a:effectLst/>
                <a:latin typeface="Trebuchet MS" panose="020B0603020202020204" pitchFamily="34" charset="0"/>
                <a:ea typeface="Times New Roman" panose="02020603050405020304" pitchFamily="18" charset="0"/>
                <a:cs typeface="Times New Roman" panose="02020603050405020304" pitchFamily="18" charset="0"/>
              </a:rPr>
              <a:t>adekvatnu</a:t>
            </a:r>
            <a:r>
              <a:rPr lang="en-US" sz="180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en-US" sz="1800" dirty="0" err="1">
                <a:effectLst/>
                <a:latin typeface="Trebuchet MS" panose="020B0603020202020204" pitchFamily="34" charset="0"/>
                <a:ea typeface="Times New Roman" panose="02020603050405020304" pitchFamily="18" charset="0"/>
                <a:cs typeface="Times New Roman" panose="02020603050405020304" pitchFamily="18" charset="0"/>
              </a:rPr>
              <a:t>pažnju</a:t>
            </a:r>
            <a:r>
              <a:rPr lang="en-US" sz="1800" dirty="0">
                <a:effectLst/>
                <a:latin typeface="Trebuchet MS" panose="020B0603020202020204" pitchFamily="34" charset="0"/>
                <a:ea typeface="Times New Roman" panose="02020603050405020304" pitchFamily="18" charset="0"/>
                <a:cs typeface="Times New Roman" panose="02020603050405020304" pitchFamily="18" charset="0"/>
              </a:rPr>
              <a:t> i </a:t>
            </a:r>
            <a:r>
              <a:rPr lang="en-US" sz="1800" dirty="0" err="1">
                <a:effectLst/>
                <a:latin typeface="Trebuchet MS" panose="020B0603020202020204" pitchFamily="34" charset="0"/>
                <a:ea typeface="Times New Roman" panose="02020603050405020304" pitchFamily="18" charset="0"/>
                <a:cs typeface="Times New Roman" panose="02020603050405020304" pitchFamily="18" charset="0"/>
              </a:rPr>
              <a:t>vrijeme</a:t>
            </a:r>
            <a:r>
              <a:rPr lang="en-US" sz="180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en-US" sz="1800" dirty="0" err="1">
                <a:effectLst/>
                <a:latin typeface="Trebuchet MS" panose="020B0603020202020204" pitchFamily="34" charset="0"/>
                <a:ea typeface="Times New Roman" panose="02020603050405020304" pitchFamily="18" charset="0"/>
                <a:cs typeface="Times New Roman" panose="02020603050405020304" pitchFamily="18" charset="0"/>
              </a:rPr>
              <a:t>razumijevanju</a:t>
            </a:r>
            <a:r>
              <a:rPr lang="en-US" sz="180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en-US" sz="1800" dirty="0" err="1">
                <a:effectLst/>
                <a:latin typeface="Trebuchet MS" panose="020B0603020202020204" pitchFamily="34" charset="0"/>
                <a:ea typeface="Times New Roman" panose="02020603050405020304" pitchFamily="18" charset="0"/>
                <a:cs typeface="Times New Roman" panose="02020603050405020304" pitchFamily="18" charset="0"/>
              </a:rPr>
              <a:t>ovog</a:t>
            </a:r>
            <a:r>
              <a:rPr lang="en-US" sz="180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en-US" sz="1800" dirty="0" err="1">
                <a:effectLst/>
                <a:latin typeface="Trebuchet MS" panose="020B0603020202020204" pitchFamily="34" charset="0"/>
                <a:ea typeface="Times New Roman" panose="02020603050405020304" pitchFamily="18" charset="0"/>
                <a:cs typeface="Times New Roman" panose="02020603050405020304" pitchFamily="18" charset="0"/>
              </a:rPr>
              <a:t>koncepta</a:t>
            </a:r>
            <a:r>
              <a:rPr lang="en-US" sz="1800" dirty="0">
                <a:effectLst/>
                <a:latin typeface="Trebuchet MS" panose="020B0603020202020204" pitchFamily="34"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67909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Definiranje L2 Računalne Mreže - </a:t>
            </a:r>
            <a:r>
              <a:rPr lang="hr-HR" sz="2400" b="1" spc="75" dirty="0" err="1">
                <a:solidFill>
                  <a:srgbClr val="000000"/>
                </a:solidFill>
                <a:effectLst/>
                <a:latin typeface="Trebuchet MS" panose="020B0603020202020204" pitchFamily="34" charset="0"/>
              </a:rPr>
              <a:t>Vlan</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8" name="TextBox 7">
            <a:extLst>
              <a:ext uri="{FF2B5EF4-FFF2-40B4-BE49-F238E27FC236}">
                <a16:creationId xmlns:a16="http://schemas.microsoft.com/office/drawing/2014/main" id="{5106567D-7B66-A18D-33EB-8AEF95279BA4}"/>
              </a:ext>
            </a:extLst>
          </p:cNvPr>
          <p:cNvSpPr txBox="1"/>
          <p:nvPr/>
        </p:nvSpPr>
        <p:spPr>
          <a:xfrm>
            <a:off x="182879" y="565151"/>
            <a:ext cx="11756571" cy="4531497"/>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Početno stanje preklopnika je da na sebi ima jedan ili više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predefiniranih</a:t>
            </a:r>
            <a:r>
              <a:rPr lang="hr-HR" sz="1800" dirty="0">
                <a:effectLst/>
                <a:latin typeface="Arial" panose="020B0604020202020204" pitchFamily="34" charset="0"/>
                <a:ea typeface="Calibri" panose="020F0502020204030204" pitchFamily="34" charset="0"/>
                <a:cs typeface="Times New Roman" panose="02020603050405020304" pitchFamily="18" charset="0"/>
              </a:rPr>
              <a:t> VLAN-ova.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Na prethodnim slikama (slika dolje) prvi element na ispisu je upravo oznaka VLAN-a i to predefinirani VLAN 1.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U početku sva sučelja na preklopniku su dio VLAN-a 1 i zato sva računala koja povežemo na preklopnik mogu međusobno komunicirati bez zapreka.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Ali, ako što smo već rekli, u poslovnim organizacijama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ne želimo da sva računala</a:t>
            </a:r>
            <a:r>
              <a:rPr lang="hr-HR" sz="1800" dirty="0">
                <a:effectLst/>
                <a:latin typeface="Arial" panose="020B0604020202020204" pitchFamily="34" charset="0"/>
                <a:ea typeface="Calibri" panose="020F0502020204030204" pitchFamily="34" charset="0"/>
                <a:cs typeface="Times New Roman" panose="02020603050405020304" pitchFamily="18" charset="0"/>
              </a:rPr>
              <a:t>, a to znači svi korisnici tih računala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budu u istom VLAN-u </a:t>
            </a:r>
            <a:r>
              <a:rPr lang="hr-HR" sz="1800" dirty="0">
                <a:effectLst/>
                <a:latin typeface="Arial" panose="020B0604020202020204" pitchFamily="34" charset="0"/>
                <a:ea typeface="Calibri" panose="020F0502020204030204" pitchFamily="34" charset="0"/>
                <a:cs typeface="Times New Roman" panose="02020603050405020304" pitchFamily="18" charset="0"/>
              </a:rPr>
              <a:t>i da mogu međusobno direktno komunicirati koristeći MAC adrese.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Razloga zašto to ne želimo ima više od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lakšeg upravljanja mrežom</a:t>
            </a:r>
            <a:r>
              <a:rPr lang="hr-HR" sz="1800" dirty="0">
                <a:effectLst/>
                <a:latin typeface="Arial" panose="020B0604020202020204" pitchFamily="34" charset="0"/>
                <a:ea typeface="Calibri" panose="020F0502020204030204" pitchFamily="34" charset="0"/>
                <a:cs typeface="Times New Roman" panose="02020603050405020304" pitchFamily="18" charset="0"/>
              </a:rPr>
              <a:t>, preko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održavanja</a:t>
            </a:r>
            <a:r>
              <a:rPr lang="hr-HR" sz="1800" dirty="0">
                <a:effectLst/>
                <a:latin typeface="Arial" panose="020B0604020202020204" pitchFamily="34" charset="0"/>
                <a:ea typeface="Calibri" panose="020F0502020204030204" pitchFamily="34" charset="0"/>
                <a:cs typeface="Times New Roman" panose="02020603050405020304" pitchFamily="18" charset="0"/>
              </a:rPr>
              <a:t> i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uklanjanja</a:t>
            </a:r>
            <a:r>
              <a:rPr lang="hr-HR" sz="1800" dirty="0">
                <a:effectLst/>
                <a:latin typeface="Arial" panose="020B0604020202020204" pitchFamily="34" charset="0"/>
                <a:ea typeface="Calibri" panose="020F0502020204030204" pitchFamily="34" charset="0"/>
                <a:cs typeface="Times New Roman" panose="02020603050405020304" pitchFamily="18" charset="0"/>
              </a:rPr>
              <a:t>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uzroka</a:t>
            </a:r>
            <a:r>
              <a:rPr lang="hr-HR" sz="1800" dirty="0">
                <a:effectLst/>
                <a:latin typeface="Arial" panose="020B0604020202020204" pitchFamily="34" charset="0"/>
                <a:ea typeface="Calibri" panose="020F0502020204030204" pitchFamily="34" charset="0"/>
                <a:cs typeface="Times New Roman" panose="02020603050405020304" pitchFamily="18" charset="0"/>
              </a:rPr>
              <a:t>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problema</a:t>
            </a:r>
            <a:r>
              <a:rPr lang="hr-HR" sz="1800" dirty="0">
                <a:effectLst/>
                <a:latin typeface="Arial" panose="020B0604020202020204" pitchFamily="34" charset="0"/>
                <a:ea typeface="Calibri" panose="020F0502020204030204" pitchFamily="34" charset="0"/>
                <a:cs typeface="Times New Roman" panose="02020603050405020304" pitchFamily="18" charset="0"/>
              </a:rPr>
              <a:t>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TSHOOT</a:t>
            </a:r>
            <a:r>
              <a:rPr lang="hr-HR" sz="1800" dirty="0">
                <a:effectLst/>
                <a:latin typeface="Arial" panose="020B0604020202020204" pitchFamily="34" charset="0"/>
                <a:ea typeface="Calibri" panose="020F0502020204030204" pitchFamily="34" charset="0"/>
                <a:cs typeface="Times New Roman" panose="02020603050405020304" pitchFamily="18" charset="0"/>
              </a:rPr>
              <a:t>),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ograničavanja</a:t>
            </a:r>
            <a:r>
              <a:rPr lang="hr-HR" sz="1800" dirty="0">
                <a:effectLst/>
                <a:latin typeface="Arial" panose="020B0604020202020204" pitchFamily="34" charset="0"/>
                <a:ea typeface="Calibri" panose="020F0502020204030204" pitchFamily="34" charset="0"/>
                <a:cs typeface="Times New Roman" panose="02020603050405020304" pitchFamily="18" charset="0"/>
              </a:rPr>
              <a:t> </a:t>
            </a:r>
            <a:r>
              <a:rPr lang="hr-HR" sz="1800"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broadcast</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domena</a:t>
            </a:r>
            <a:r>
              <a:rPr lang="hr-HR" sz="1800" dirty="0">
                <a:effectLst/>
                <a:latin typeface="Arial" panose="020B0604020202020204" pitchFamily="34" charset="0"/>
                <a:ea typeface="Calibri" panose="020F0502020204030204" pitchFamily="34" charset="0"/>
                <a:cs typeface="Times New Roman" panose="02020603050405020304" pitchFamily="18" charset="0"/>
              </a:rPr>
              <a:t>, do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povećane stabilnosti</a:t>
            </a:r>
            <a:r>
              <a:rPr lang="hr-HR" sz="1800" dirty="0">
                <a:effectLst/>
                <a:latin typeface="Arial" panose="020B0604020202020204" pitchFamily="34" charset="0"/>
                <a:ea typeface="Calibri" panose="020F0502020204030204" pitchFamily="34" charset="0"/>
                <a:cs typeface="Times New Roman" panose="02020603050405020304" pitchFamily="18" charset="0"/>
              </a:rPr>
              <a:t>,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skalabilnosti</a:t>
            </a:r>
            <a:r>
              <a:rPr lang="hr-HR" sz="1800" dirty="0">
                <a:effectLst/>
                <a:latin typeface="Arial" panose="020B0604020202020204" pitchFamily="34" charset="0"/>
                <a:ea typeface="Calibri" panose="020F0502020204030204" pitchFamily="34" charset="0"/>
                <a:cs typeface="Times New Roman" panose="02020603050405020304" pitchFamily="18" charset="0"/>
              </a:rPr>
              <a:t> i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sigurnosti</a:t>
            </a:r>
            <a:r>
              <a:rPr lang="hr-HR" sz="1800" dirty="0">
                <a:effectLst/>
                <a:latin typeface="Arial" panose="020B0604020202020204" pitchFamily="34" charset="0"/>
                <a:ea typeface="Calibri" panose="020F0502020204030204" pitchFamily="34" charset="0"/>
                <a:cs typeface="Times New Roman" panose="02020603050405020304" pitchFamily="18" charset="0"/>
              </a:rPr>
              <a:t> računalne mreže.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Sigurno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ne želimo da članovi uprave bolnice budu u istoj L2 mreži kao i posjetitelji bolnice i na taj način ugrozimo ukupno poslovanje same bolnice. </a:t>
            </a:r>
            <a:endParaRPr lang="en-US"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pic>
        <p:nvPicPr>
          <p:cNvPr id="3" name="Graphic 2">
            <a:extLst>
              <a:ext uri="{FF2B5EF4-FFF2-40B4-BE49-F238E27FC236}">
                <a16:creationId xmlns:a16="http://schemas.microsoft.com/office/drawing/2014/main" id="{009F46B2-C3F1-A37F-5E0F-B86C06F3BD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5520" y="4890190"/>
            <a:ext cx="4993777" cy="1870972"/>
          </a:xfrm>
          <a:prstGeom prst="rect">
            <a:avLst/>
          </a:prstGeom>
        </p:spPr>
      </p:pic>
    </p:spTree>
    <p:extLst>
      <p:ext uri="{BB962C8B-B14F-4D97-AF65-F5344CB8AC3E}">
        <p14:creationId xmlns:p14="http://schemas.microsoft.com/office/powerpoint/2010/main" val="2725189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Definiranje L2 Računalne Mreže - </a:t>
            </a:r>
            <a:r>
              <a:rPr lang="hr-HR" sz="2400" b="1" spc="75" dirty="0" err="1">
                <a:solidFill>
                  <a:srgbClr val="000000"/>
                </a:solidFill>
                <a:effectLst/>
                <a:latin typeface="Trebuchet MS" panose="020B0603020202020204" pitchFamily="34" charset="0"/>
              </a:rPr>
              <a:t>Vlan</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8" name="TextBox 7">
            <a:extLst>
              <a:ext uri="{FF2B5EF4-FFF2-40B4-BE49-F238E27FC236}">
                <a16:creationId xmlns:a16="http://schemas.microsoft.com/office/drawing/2014/main" id="{5106567D-7B66-A18D-33EB-8AEF95279BA4}"/>
              </a:ext>
            </a:extLst>
          </p:cNvPr>
          <p:cNvSpPr txBox="1"/>
          <p:nvPr/>
        </p:nvSpPr>
        <p:spPr>
          <a:xfrm>
            <a:off x="182880" y="565151"/>
            <a:ext cx="11486334" cy="4339201"/>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Sva računala koja su dio iste L2 domene, a to bi upravo bio neki VLAN, mogu međusobno direktno komunicirati, dok računala koja su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u različitim L2 domenama (VLAN) ne mogu međusobno direktno komunicirati</a:t>
            </a:r>
            <a:r>
              <a:rPr lang="hr-HR" sz="1800" dirty="0">
                <a:effectLst/>
                <a:latin typeface="Arial" panose="020B0604020202020204" pitchFamily="34" charset="0"/>
                <a:ea typeface="Calibri" panose="020F0502020204030204" pitchFamily="34" charset="0"/>
                <a:cs typeface="Times New Roman" panose="02020603050405020304" pitchFamily="18" charset="0"/>
              </a:rPr>
              <a:t>, već moraju koristiti L3 uređaj poput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usmjernika</a:t>
            </a:r>
            <a:endParaRPr lang="hr-HR" sz="18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Bitno je znati da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računala</a:t>
            </a:r>
            <a:r>
              <a:rPr lang="hr-HR" sz="1800" dirty="0">
                <a:effectLst/>
                <a:latin typeface="Arial" panose="020B0604020202020204" pitchFamily="34" charset="0"/>
                <a:ea typeface="Calibri" panose="020F0502020204030204" pitchFamily="34" charset="0"/>
                <a:cs typeface="Times New Roman" panose="02020603050405020304" pitchFamily="18" charset="0"/>
              </a:rPr>
              <a:t>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unutar istog VLAN-a moraju biti dio iste </a:t>
            </a:r>
            <a:r>
              <a:rPr lang="hr-HR" sz="1800"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podmreže</a:t>
            </a:r>
            <a:r>
              <a:rPr lang="hr-HR" sz="1800" dirty="0">
                <a:effectLst/>
                <a:latin typeface="Arial" panose="020B0604020202020204" pitchFamily="34" charset="0"/>
                <a:ea typeface="Calibri" panose="020F0502020204030204" pitchFamily="34" charset="0"/>
                <a:cs typeface="Times New Roman" panose="02020603050405020304" pitchFamily="18" charset="0"/>
              </a:rPr>
              <a:t>, što znači da je svaki VLAN mora imati određenu posebnu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podmrežu</a:t>
            </a:r>
            <a:r>
              <a:rPr lang="hr-HR" sz="1800" dirty="0">
                <a:effectLst/>
                <a:latin typeface="Arial" panose="020B0604020202020204" pitchFamily="34" charset="0"/>
                <a:ea typeface="Calibri" panose="020F0502020204030204" pitchFamily="34" charset="0"/>
                <a:cs typeface="Times New Roman" panose="02020603050405020304" pitchFamily="18" charset="0"/>
              </a:rPr>
              <a:t> kako bi računalna mreža kao cjelina mogla ispravno funkcionirati.</a:t>
            </a:r>
          </a:p>
          <a:p>
            <a:pPr marL="285750" indent="-285750" algn="just">
              <a:lnSpc>
                <a:spcPct val="115000"/>
              </a:lnSpc>
              <a:spcBef>
                <a:spcPts val="500"/>
              </a:spcBef>
              <a:spcAft>
                <a:spcPts val="1000"/>
              </a:spcAft>
              <a:buFont typeface="Arial" panose="020B0604020202020204" pitchFamily="34" charset="0"/>
              <a:buChar char="•"/>
            </a:pPr>
            <a:r>
              <a:rPr lang="hr-HR"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Broadcast</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promet zaustavljaju L3 uređaji </a:t>
            </a:r>
            <a:r>
              <a:rPr lang="hr-HR" sz="18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a:t>
            </a:r>
            <a:r>
              <a:rPr lang="hr-HR" sz="1800" dirty="0" err="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usmjernici</a:t>
            </a:r>
            <a:r>
              <a:rPr lang="hr-HR" sz="1800" dirty="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 ili L3 preklopnici), a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propagira se unutar cijele L2 mreže</a:t>
            </a:r>
          </a:p>
          <a:p>
            <a:pPr marL="285750" indent="-285750" algn="just">
              <a:lnSpc>
                <a:spcPct val="115000"/>
              </a:lnSpc>
              <a:spcBef>
                <a:spcPts val="500"/>
              </a:spcBef>
              <a:spcAft>
                <a:spcPts val="1000"/>
              </a:spcAft>
              <a:buFont typeface="Arial" panose="020B0604020202020204" pitchFamily="34" charset="0"/>
              <a:buChar char="•"/>
            </a:pP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Čak i kada računala koja su u istom VLAN-u nemaju iste IP postavke ta računala će i dalje vidjeti promet drugih računala</a:t>
            </a:r>
            <a:r>
              <a:rPr lang="hr-HR" sz="1800" dirty="0">
                <a:effectLst/>
                <a:latin typeface="Arial" panose="020B0604020202020204" pitchFamily="34" charset="0"/>
                <a:ea typeface="Calibri" panose="020F0502020204030204" pitchFamily="34" charset="0"/>
                <a:cs typeface="Times New Roman" panose="02020603050405020304" pitchFamily="18" charset="0"/>
              </a:rPr>
              <a:t> (npr. ARP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request</a:t>
            </a:r>
            <a:r>
              <a:rPr lang="hr-HR" sz="1800" dirty="0">
                <a:effectLst/>
                <a:latin typeface="Arial" panose="020B0604020202020204" pitchFamily="34" charset="0"/>
                <a:ea typeface="Calibri" panose="020F0502020204030204" pitchFamily="34" charset="0"/>
                <a:cs typeface="Times New Roman" panose="02020603050405020304" pitchFamily="18" charset="0"/>
              </a:rPr>
              <a:t> poruke, DHCP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discover</a:t>
            </a:r>
            <a:r>
              <a:rPr lang="hr-HR" sz="1800" dirty="0">
                <a:effectLst/>
                <a:latin typeface="Arial" panose="020B0604020202020204" pitchFamily="34" charset="0"/>
                <a:ea typeface="Calibri" panose="020F0502020204030204" pitchFamily="34" charset="0"/>
                <a:cs typeface="Times New Roman" panose="02020603050405020304" pitchFamily="18" charset="0"/>
              </a:rPr>
              <a:t> i drugi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broadcast</a:t>
            </a:r>
            <a:r>
              <a:rPr lang="hr-HR" sz="1800" dirty="0">
                <a:effectLst/>
                <a:latin typeface="Arial" panose="020B0604020202020204" pitchFamily="34" charset="0"/>
                <a:ea typeface="Calibri" panose="020F0502020204030204" pitchFamily="34" charset="0"/>
                <a:cs typeface="Times New Roman" panose="02020603050405020304" pitchFamily="18" charset="0"/>
              </a:rPr>
              <a:t> promet), a onda je samo stvar da promijene IP adresu i mogu ostvariti punu komunikaciju. </a:t>
            </a:r>
          </a:p>
          <a:p>
            <a:pPr marL="285750" indent="-285750" algn="just">
              <a:lnSpc>
                <a:spcPct val="115000"/>
              </a:lnSpc>
              <a:spcBef>
                <a:spcPts val="500"/>
              </a:spcBef>
              <a:spcAft>
                <a:spcPts val="1000"/>
              </a:spcAft>
              <a:buFont typeface="Arial" panose="020B0604020202020204" pitchFamily="34" charset="0"/>
              <a:buChar char="•"/>
            </a:pP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0623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Definiranje L2 Računalne Mreže - </a:t>
            </a:r>
            <a:r>
              <a:rPr lang="hr-HR" sz="2400" b="1" spc="75" dirty="0" err="1">
                <a:solidFill>
                  <a:srgbClr val="000000"/>
                </a:solidFill>
                <a:effectLst/>
                <a:latin typeface="Trebuchet MS" panose="020B0603020202020204" pitchFamily="34" charset="0"/>
              </a:rPr>
              <a:t>Vlan</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8" name="TextBox 7">
            <a:extLst>
              <a:ext uri="{FF2B5EF4-FFF2-40B4-BE49-F238E27FC236}">
                <a16:creationId xmlns:a16="http://schemas.microsoft.com/office/drawing/2014/main" id="{5106567D-7B66-A18D-33EB-8AEF95279BA4}"/>
              </a:ext>
            </a:extLst>
          </p:cNvPr>
          <p:cNvSpPr txBox="1"/>
          <p:nvPr/>
        </p:nvSpPr>
        <p:spPr>
          <a:xfrm>
            <a:off x="182880" y="565151"/>
            <a:ext cx="11486334" cy="3190745"/>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Zamislite preklopnik kao ograničen resurs slično kao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teren za nogometnu utakmicu</a:t>
            </a:r>
            <a:r>
              <a:rPr lang="hr-HR" sz="1800" dirty="0">
                <a:effectLst/>
                <a:latin typeface="Arial" panose="020B0604020202020204" pitchFamily="34" charset="0"/>
                <a:ea typeface="Calibri" panose="020F0502020204030204" pitchFamily="34" charset="0"/>
                <a:cs typeface="Times New Roman" panose="02020603050405020304" pitchFamily="18" charset="0"/>
              </a:rPr>
              <a:t>.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Ako želimo igrati jednu nogometnu utakmicu u nekom trenutku onda nam je jedan veliki teren dovoljan, međutim ako želimo istovremeno igrati dvije nogometne utakmice, a ne možemo samo tako izgraditi novi nogometni teren, onda možemo postojeći nogometni teren, koji je jedna cjelina, logički podijeliti na dva dijela i tako možemo istovremeno igrati dvije utakmice.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Dakle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postojeći ograničeni resurs smo logički podijelili na dva dijela istih karakteristika i funkcionalnosti</a:t>
            </a:r>
            <a:r>
              <a:rPr lang="hr-HR" sz="1800" dirty="0">
                <a:effectLst/>
                <a:latin typeface="Arial" panose="020B0604020202020204" pitchFamily="34" charset="0"/>
                <a:ea typeface="Calibri" panose="020F0502020204030204" pitchFamily="34" charset="0"/>
                <a:cs typeface="Times New Roman" panose="02020603050405020304" pitchFamily="18" charset="0"/>
              </a:rPr>
              <a:t>.</a:t>
            </a:r>
          </a:p>
          <a:p>
            <a:pPr marL="285750" indent="-285750" algn="just">
              <a:lnSpc>
                <a:spcPct val="115000"/>
              </a:lnSpc>
              <a:spcBef>
                <a:spcPts val="500"/>
              </a:spcBef>
              <a:spcAft>
                <a:spcPts val="1000"/>
              </a:spcAft>
              <a:buFont typeface="Arial" panose="020B0604020202020204" pitchFamily="34" charset="0"/>
              <a:buChar char="•"/>
            </a:pP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Kod preklopnika tu logičku podjelu radimo tako da izradimo logičke cjeline (VLAN) i tim logičkim cjelinama dodijelimo određena sučelja prema potrebi pojedinog odjela unutar organizacije. </a:t>
            </a:r>
          </a:p>
        </p:txBody>
      </p:sp>
    </p:spTree>
    <p:extLst>
      <p:ext uri="{BB962C8B-B14F-4D97-AF65-F5344CB8AC3E}">
        <p14:creationId xmlns:p14="http://schemas.microsoft.com/office/powerpoint/2010/main" val="4155456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Definiranje L2 Računalne Mreže - </a:t>
            </a:r>
            <a:r>
              <a:rPr lang="hr-HR" sz="2400" b="1" spc="75" dirty="0" err="1">
                <a:solidFill>
                  <a:srgbClr val="000000"/>
                </a:solidFill>
                <a:effectLst/>
                <a:latin typeface="Trebuchet MS" panose="020B0603020202020204" pitchFamily="34" charset="0"/>
              </a:rPr>
              <a:t>Vlan</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8" name="TextBox 7">
            <a:extLst>
              <a:ext uri="{FF2B5EF4-FFF2-40B4-BE49-F238E27FC236}">
                <a16:creationId xmlns:a16="http://schemas.microsoft.com/office/drawing/2014/main" id="{5106567D-7B66-A18D-33EB-8AEF95279BA4}"/>
              </a:ext>
            </a:extLst>
          </p:cNvPr>
          <p:cNvSpPr txBox="1"/>
          <p:nvPr/>
        </p:nvSpPr>
        <p:spPr>
          <a:xfrm>
            <a:off x="182880" y="565151"/>
            <a:ext cx="11486334" cy="702372"/>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Ispod su prikazane naredbe koje trebamo koristiti na preklopniku kako bi kreirali dva VLAN-a i dodijelili po jedno sučelje u svaki VLAN.</a:t>
            </a:r>
          </a:p>
        </p:txBody>
      </p:sp>
      <p:pic>
        <p:nvPicPr>
          <p:cNvPr id="3" name="Picture 2">
            <a:extLst>
              <a:ext uri="{FF2B5EF4-FFF2-40B4-BE49-F238E27FC236}">
                <a16:creationId xmlns:a16="http://schemas.microsoft.com/office/drawing/2014/main" id="{CD0B6DD5-834E-1DD9-4132-75F9118273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100" y="1451791"/>
            <a:ext cx="7514345" cy="4052026"/>
          </a:xfrm>
          <a:prstGeom prst="rect">
            <a:avLst/>
          </a:prstGeom>
          <a:noFill/>
        </p:spPr>
      </p:pic>
    </p:spTree>
    <p:extLst>
      <p:ext uri="{BB962C8B-B14F-4D97-AF65-F5344CB8AC3E}">
        <p14:creationId xmlns:p14="http://schemas.microsoft.com/office/powerpoint/2010/main" val="808870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Definiranje L2 Računalne Mreže - </a:t>
            </a:r>
            <a:r>
              <a:rPr lang="hr-HR" sz="2400" b="1" spc="75" dirty="0" err="1">
                <a:solidFill>
                  <a:srgbClr val="000000"/>
                </a:solidFill>
                <a:effectLst/>
                <a:latin typeface="Trebuchet MS" panose="020B0603020202020204" pitchFamily="34" charset="0"/>
              </a:rPr>
              <a:t>Vlan</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8" name="TextBox 7">
            <a:extLst>
              <a:ext uri="{FF2B5EF4-FFF2-40B4-BE49-F238E27FC236}">
                <a16:creationId xmlns:a16="http://schemas.microsoft.com/office/drawing/2014/main" id="{5106567D-7B66-A18D-33EB-8AEF95279BA4}"/>
              </a:ext>
            </a:extLst>
          </p:cNvPr>
          <p:cNvSpPr txBox="1"/>
          <p:nvPr/>
        </p:nvSpPr>
        <p:spPr>
          <a:xfrm>
            <a:off x="182880" y="565151"/>
            <a:ext cx="11486334" cy="390492"/>
          </a:xfrm>
          <a:prstGeom prst="rect">
            <a:avLst/>
          </a:prstGeom>
          <a:noFill/>
        </p:spPr>
        <p:txBody>
          <a:bodyPr wrap="square">
            <a:spAutoFit/>
          </a:bodyPr>
          <a:lstStyle/>
          <a:p>
            <a:pPr>
              <a:lnSpc>
                <a:spcPct val="115000"/>
              </a:lnSpc>
              <a:spcBef>
                <a:spcPts val="500"/>
              </a:spcBef>
              <a:spcAft>
                <a:spcPts val="1000"/>
              </a:spcAf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Da ovo zaista funkcionira kako očekujemo, možemo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testirati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kroz slijedeće korake:</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AB4ECB7-41FD-9E01-C2CF-74627C4EF7F7}"/>
              </a:ext>
            </a:extLst>
          </p:cNvPr>
          <p:cNvSpPr txBox="1"/>
          <p:nvPr/>
        </p:nvSpPr>
        <p:spPr>
          <a:xfrm>
            <a:off x="330926" y="1287508"/>
            <a:ext cx="9387840" cy="1664686"/>
          </a:xfrm>
          <a:prstGeom prst="rect">
            <a:avLst/>
          </a:prstGeom>
          <a:noFill/>
        </p:spPr>
        <p:txBody>
          <a:bodyPr wrap="square">
            <a:spAutoFit/>
          </a:bodyPr>
          <a:lstStyle/>
          <a:p>
            <a:pPr marL="342900" lvl="0" indent="-342900">
              <a:lnSpc>
                <a:spcPct val="115000"/>
              </a:lnSpc>
              <a:spcBef>
                <a:spcPts val="500"/>
              </a:spcBef>
              <a:buFont typeface="+mj-lt"/>
              <a:buAutoNum type="arabicPeriod"/>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Konfigurirati računala s IP adresama u istoj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podmreži</a:t>
            </a:r>
            <a:endParaRPr lang="en-US" sz="12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mj-lt"/>
              <a:buAutoNum type="arabicPeriod"/>
            </a:pP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Pingati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s jednog računala drugo i uvjeriti se da mogu komunicirati</a:t>
            </a:r>
            <a:endParaRPr lang="en-US" sz="12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mj-lt"/>
              <a:buAutoNum type="arabicPeriod"/>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Izraditi VLAN (npr. VLAN10)</a:t>
            </a:r>
            <a:endParaRPr lang="en-US" sz="12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mj-lt"/>
              <a:buAutoNum type="arabicPeriod"/>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Jedno računalo prebaciti u novi VLAN</a:t>
            </a:r>
            <a:endParaRPr lang="en-US" sz="12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mj-lt"/>
              <a:buAutoNum type="arabicPeriod"/>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Ponovno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pingati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s jednog računala drugo što više nije moguće</a:t>
            </a:r>
            <a:endParaRPr lang="en-US" sz="12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7037E26-9A58-94BD-1CB4-720B3B79A802}"/>
              </a:ext>
            </a:extLst>
          </p:cNvPr>
          <p:cNvSpPr txBox="1"/>
          <p:nvPr/>
        </p:nvSpPr>
        <p:spPr>
          <a:xfrm>
            <a:off x="330925" y="3539167"/>
            <a:ext cx="11181805" cy="1477328"/>
          </a:xfrm>
          <a:prstGeom prst="rect">
            <a:avLst/>
          </a:prstGeom>
          <a:noFill/>
        </p:spPr>
        <p:txBody>
          <a:bodyPr wrap="square">
            <a:spAutoFit/>
          </a:bodyPr>
          <a:lstStyle/>
          <a:p>
            <a:pPr marL="285750" indent="-285750">
              <a:buFont typeface="Arial" panose="020B0604020202020204" pitchFamily="34" charset="0"/>
              <a:buChar char="•"/>
            </a:pPr>
            <a:r>
              <a:rPr lang="hr-HR" dirty="0"/>
              <a:t>Iako su oba računala i dalje u istoj </a:t>
            </a:r>
            <a:r>
              <a:rPr lang="hr-HR" dirty="0" err="1"/>
              <a:t>podmreži</a:t>
            </a:r>
            <a:r>
              <a:rPr lang="hr-HR" dirty="0"/>
              <a:t> komunikacija nije moguća, jer su na preklopniku dio različitih logičkih cjelina koje zovemo </a:t>
            </a:r>
            <a:r>
              <a:rPr lang="hr-HR" dirty="0" err="1"/>
              <a:t>VLANovi</a:t>
            </a:r>
            <a:r>
              <a:rPr lang="hr-HR" dirty="0"/>
              <a:t>. </a:t>
            </a:r>
          </a:p>
          <a:p>
            <a:pPr marL="285750" indent="-285750">
              <a:buFont typeface="Arial" panose="020B0604020202020204" pitchFamily="34" charset="0"/>
              <a:buChar char="•"/>
            </a:pPr>
            <a:r>
              <a:rPr lang="hr-HR" dirty="0"/>
              <a:t>Sada bi ispravno bilo ili da oba računala postanu dio jednog istog VLAN-a (npr. VLAN 10) ili da jedno računalo prebacimo u novi VLAN (npr. VLAN 20), ali u tom slučaju nužno je da to računalo bude dio različite </a:t>
            </a:r>
            <a:r>
              <a:rPr lang="hr-HR" dirty="0" err="1"/>
              <a:t>podmreže</a:t>
            </a:r>
            <a:r>
              <a:rPr lang="hr-HR" dirty="0"/>
              <a:t> npr. 192.168.20.0/24.</a:t>
            </a:r>
          </a:p>
        </p:txBody>
      </p:sp>
    </p:spTree>
    <p:extLst>
      <p:ext uri="{BB962C8B-B14F-4D97-AF65-F5344CB8AC3E}">
        <p14:creationId xmlns:p14="http://schemas.microsoft.com/office/powerpoint/2010/main" val="1946979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Definiranje L2 Računalne Mreže - </a:t>
            </a:r>
            <a:r>
              <a:rPr lang="hr-HR" sz="2400" b="1" spc="75" dirty="0" err="1">
                <a:solidFill>
                  <a:srgbClr val="000000"/>
                </a:solidFill>
                <a:effectLst/>
                <a:latin typeface="Trebuchet MS" panose="020B0603020202020204" pitchFamily="34" charset="0"/>
              </a:rPr>
              <a:t>Vlan</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11" name="TextBox 10">
            <a:extLst>
              <a:ext uri="{FF2B5EF4-FFF2-40B4-BE49-F238E27FC236}">
                <a16:creationId xmlns:a16="http://schemas.microsoft.com/office/drawing/2014/main" id="{67037E26-9A58-94BD-1CB4-720B3B79A802}"/>
              </a:ext>
            </a:extLst>
          </p:cNvPr>
          <p:cNvSpPr txBox="1"/>
          <p:nvPr/>
        </p:nvSpPr>
        <p:spPr>
          <a:xfrm>
            <a:off x="104775" y="708881"/>
            <a:ext cx="11181805" cy="1200329"/>
          </a:xfrm>
          <a:prstGeom prst="rect">
            <a:avLst/>
          </a:prstGeom>
          <a:noFill/>
        </p:spPr>
        <p:txBody>
          <a:bodyPr wrap="square">
            <a:spAutoFit/>
          </a:bodyPr>
          <a:lstStyle/>
          <a:p>
            <a:pPr marL="285750" indent="-285750">
              <a:buFont typeface="Arial" panose="020B0604020202020204" pitchFamily="34" charset="0"/>
              <a:buChar char="•"/>
            </a:pPr>
            <a:r>
              <a:rPr lang="hr-HR" dirty="0">
                <a:solidFill>
                  <a:srgbClr val="FF0000"/>
                </a:solidFill>
              </a:rPr>
              <a:t>U slučaju da imamo više preklopnika npr. dva moramo na oba preklopnika kreirati iste VLAN-ove i povezati ta dva preklopnika s dva kabela koristeći po dva sučelja na svakom preklopniku i to na način da su dva međusobno povezana sučelja na svakom preklopniku dio istog </a:t>
            </a:r>
            <a:r>
              <a:rPr lang="hr-HR" dirty="0" err="1">
                <a:solidFill>
                  <a:srgbClr val="FF0000"/>
                </a:solidFill>
              </a:rPr>
              <a:t>VLANa</a:t>
            </a:r>
            <a:r>
              <a:rPr lang="hr-HR" dirty="0">
                <a:solidFill>
                  <a:srgbClr val="FF0000"/>
                </a:solidFill>
              </a:rPr>
              <a:t> i na taj način proširimo doseg jedne logičke L2 domene (npr. VLAN 10 i VLAN 20). </a:t>
            </a:r>
          </a:p>
        </p:txBody>
      </p:sp>
      <p:pic>
        <p:nvPicPr>
          <p:cNvPr id="3" name="Graphic 2">
            <a:extLst>
              <a:ext uri="{FF2B5EF4-FFF2-40B4-BE49-F238E27FC236}">
                <a16:creationId xmlns:a16="http://schemas.microsoft.com/office/drawing/2014/main" id="{FECF75A3-91A2-41C3-F883-9744CD4620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6477" y="2463207"/>
            <a:ext cx="7599046" cy="3502381"/>
          </a:xfrm>
          <a:prstGeom prst="rect">
            <a:avLst/>
          </a:prstGeom>
        </p:spPr>
      </p:pic>
      <p:grpSp>
        <p:nvGrpSpPr>
          <p:cNvPr id="4" name="Group 3">
            <a:extLst>
              <a:ext uri="{FF2B5EF4-FFF2-40B4-BE49-F238E27FC236}">
                <a16:creationId xmlns:a16="http://schemas.microsoft.com/office/drawing/2014/main" id="{47B4F6B3-3783-07C9-0192-9F358040C18A}"/>
              </a:ext>
            </a:extLst>
          </p:cNvPr>
          <p:cNvGrpSpPr/>
          <p:nvPr/>
        </p:nvGrpSpPr>
        <p:grpSpPr>
          <a:xfrm>
            <a:off x="9823269" y="2482110"/>
            <a:ext cx="1680754" cy="997823"/>
            <a:chOff x="0" y="0"/>
            <a:chExt cx="1072771" cy="614149"/>
          </a:xfrm>
        </p:grpSpPr>
        <p:sp>
          <p:nvSpPr>
            <p:cNvPr id="7" name="AutoShape 158">
              <a:extLst>
                <a:ext uri="{FF2B5EF4-FFF2-40B4-BE49-F238E27FC236}">
                  <a16:creationId xmlns:a16="http://schemas.microsoft.com/office/drawing/2014/main" id="{F87E8F36-EE89-BFE8-55B6-91FAFFE00C4F}"/>
                </a:ext>
              </a:extLst>
            </p:cNvPr>
            <p:cNvSpPr>
              <a:spLocks noChangeArrowheads="1"/>
            </p:cNvSpPr>
            <p:nvPr/>
          </p:nvSpPr>
          <p:spPr bwMode="auto">
            <a:xfrm>
              <a:off x="0" y="0"/>
              <a:ext cx="1072771" cy="614149"/>
            </a:xfrm>
            <a:prstGeom prst="cloudCallout">
              <a:avLst>
                <a:gd name="adj1" fmla="val -47148"/>
                <a:gd name="adj2" fmla="val 58569"/>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l">
                <a:lnSpc>
                  <a:spcPct val="115000"/>
                </a:lnSpc>
                <a:spcBef>
                  <a:spcPts val="500"/>
                </a:spcBef>
                <a:spcAft>
                  <a:spcPts val="1000"/>
                </a:spcAft>
              </a:pPr>
              <a:r>
                <a:rPr lang="hr-HR" sz="1200">
                  <a:effectLst/>
                  <a:latin typeface="Trebuchet MS" panose="020B0603020202020204" pitchFamily="34" charset="0"/>
                  <a:ea typeface="Times New Roman" panose="02020603050405020304" pitchFamily="18" charset="0"/>
                  <a:cs typeface="Times New Roman" panose="02020603050405020304" pitchFamily="18" charset="0"/>
                </a:rPr>
                <a:t> </a:t>
              </a:r>
              <a:endParaRPr lang="en-US">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9" name="Text Box 2">
              <a:extLst>
                <a:ext uri="{FF2B5EF4-FFF2-40B4-BE49-F238E27FC236}">
                  <a16:creationId xmlns:a16="http://schemas.microsoft.com/office/drawing/2014/main" id="{DB420F24-1F81-F979-C552-5E6D81618463}"/>
                </a:ext>
              </a:extLst>
            </p:cNvPr>
            <p:cNvSpPr txBox="1">
              <a:spLocks noChangeArrowheads="1"/>
            </p:cNvSpPr>
            <p:nvPr/>
          </p:nvSpPr>
          <p:spPr bwMode="auto">
            <a:xfrm>
              <a:off x="28717" y="184245"/>
              <a:ext cx="1043940" cy="176607"/>
            </a:xfrm>
            <a:prstGeom prst="rect">
              <a:avLst/>
            </a:prstGeom>
            <a:noFill/>
            <a:ln w="9525">
              <a:noFill/>
              <a:miter lim="800000"/>
              <a:headEnd/>
              <a:tailEnd/>
            </a:ln>
          </p:spPr>
          <p:txBody>
            <a:bodyPr rot="0" vert="horz" wrap="square" lIns="91440" tIns="45720" rIns="91440" bIns="45720" anchor="t" anchorCtr="0">
              <a:spAutoFit/>
            </a:bodyPr>
            <a:lstStyle/>
            <a:p>
              <a:pPr algn="l">
                <a:lnSpc>
                  <a:spcPct val="115000"/>
                </a:lnSpc>
                <a:spcBef>
                  <a:spcPts val="500"/>
                </a:spcBef>
                <a:spcAft>
                  <a:spcPts val="1000"/>
                </a:spcAft>
              </a:pPr>
              <a:r>
                <a:rPr lang="hr-HR" sz="1200">
                  <a:effectLst/>
                  <a:latin typeface="Trebuchet MS" panose="020B0603020202020204" pitchFamily="34" charset="0"/>
                  <a:ea typeface="Times New Roman" panose="02020603050405020304" pitchFamily="18" charset="0"/>
                  <a:cs typeface="Times New Roman" panose="02020603050405020304" pitchFamily="18" charset="0"/>
                </a:rPr>
                <a:t>Dobro proučite sliku!</a:t>
              </a:r>
              <a:endParaRPr lang="en-US">
                <a:effectLst/>
                <a:latin typeface="Trebuchet MS" panose="020B0603020202020204"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65258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Definiranje L2 Računalne Mreže - </a:t>
            </a:r>
            <a:r>
              <a:rPr lang="hr-HR" sz="2400" b="1" spc="75" dirty="0" err="1">
                <a:solidFill>
                  <a:srgbClr val="000000"/>
                </a:solidFill>
                <a:effectLst/>
                <a:latin typeface="Trebuchet MS" panose="020B0603020202020204" pitchFamily="34" charset="0"/>
              </a:rPr>
              <a:t>Vlan</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11" name="TextBox 10">
            <a:extLst>
              <a:ext uri="{FF2B5EF4-FFF2-40B4-BE49-F238E27FC236}">
                <a16:creationId xmlns:a16="http://schemas.microsoft.com/office/drawing/2014/main" id="{67037E26-9A58-94BD-1CB4-720B3B79A802}"/>
              </a:ext>
            </a:extLst>
          </p:cNvPr>
          <p:cNvSpPr txBox="1"/>
          <p:nvPr/>
        </p:nvSpPr>
        <p:spPr>
          <a:xfrm>
            <a:off x="104775" y="708881"/>
            <a:ext cx="11181805" cy="2585323"/>
          </a:xfrm>
          <a:prstGeom prst="rect">
            <a:avLst/>
          </a:prstGeom>
          <a:noFill/>
        </p:spPr>
        <p:txBody>
          <a:bodyPr wrap="square">
            <a:spAutoFit/>
          </a:bodyPr>
          <a:lstStyle/>
          <a:p>
            <a:pPr marL="285750" indent="-285750">
              <a:buFont typeface="Arial" panose="020B0604020202020204" pitchFamily="34" charset="0"/>
              <a:buChar char="•"/>
            </a:pPr>
            <a:r>
              <a:rPr lang="hr-HR" dirty="0"/>
              <a:t>Ovaj pristup gdje </a:t>
            </a:r>
            <a:r>
              <a:rPr lang="hr-HR" dirty="0">
                <a:solidFill>
                  <a:srgbClr val="FF0000"/>
                </a:solidFill>
              </a:rPr>
              <a:t>za svaki VLAN trebamo po jedno sučelje za vezu između preklopnika je neučinkovito</a:t>
            </a:r>
            <a:r>
              <a:rPr lang="hr-HR" dirty="0"/>
              <a:t>, jer u slučaju da imamo 10 </a:t>
            </a:r>
            <a:r>
              <a:rPr lang="hr-HR" dirty="0" err="1"/>
              <a:t>VLANova</a:t>
            </a:r>
            <a:r>
              <a:rPr lang="hr-HR" dirty="0"/>
              <a:t> ili više, što je često u praksi, broj potrebnih sučelja bi vrlo brzo prešao broj dostupnih sučelja na preklopniku. </a:t>
            </a:r>
          </a:p>
          <a:p>
            <a:pPr marL="285750" indent="-285750">
              <a:buFont typeface="Arial" panose="020B0604020202020204" pitchFamily="34" charset="0"/>
              <a:buChar char="•"/>
            </a:pPr>
            <a:r>
              <a:rPr lang="hr-HR" dirty="0"/>
              <a:t>Kako bi adresirali ovaj problem osmišljena je </a:t>
            </a:r>
            <a:r>
              <a:rPr lang="hr-HR" dirty="0">
                <a:solidFill>
                  <a:srgbClr val="FF0000"/>
                </a:solidFill>
              </a:rPr>
              <a:t>mehanizam za označavanje okvira koji se prosljeđuju između preklopnika s oznakom </a:t>
            </a:r>
            <a:r>
              <a:rPr lang="hr-HR" dirty="0" err="1">
                <a:solidFill>
                  <a:srgbClr val="FF0000"/>
                </a:solidFill>
              </a:rPr>
              <a:t>VLANa</a:t>
            </a:r>
            <a:r>
              <a:rPr lang="hr-HR" dirty="0">
                <a:solidFill>
                  <a:srgbClr val="FF0000"/>
                </a:solidFill>
              </a:rPr>
              <a:t> kojem ti okviri pripadaju </a:t>
            </a:r>
            <a:r>
              <a:rPr lang="hr-HR" dirty="0"/>
              <a:t>(gdje im je izvor). </a:t>
            </a:r>
          </a:p>
          <a:p>
            <a:pPr marL="285750" indent="-285750">
              <a:buFont typeface="Arial" panose="020B0604020202020204" pitchFamily="34" charset="0"/>
              <a:buChar char="•"/>
            </a:pPr>
            <a:r>
              <a:rPr lang="hr-HR" dirty="0">
                <a:solidFill>
                  <a:srgbClr val="FF0000"/>
                </a:solidFill>
              </a:rPr>
              <a:t>Protokol koji se danas najčešće koristi je 802.1q. </a:t>
            </a:r>
            <a:r>
              <a:rPr lang="hr-HR" dirty="0"/>
              <a:t>Ideja iza označavanja okvira oznakom VLAN-a ima za cilj smanjiti količinu potrebnih veza između preklopnika na </a:t>
            </a:r>
            <a:r>
              <a:rPr lang="hr-HR" dirty="0">
                <a:solidFill>
                  <a:srgbClr val="FF0000"/>
                </a:solidFill>
              </a:rPr>
              <a:t>samo jednu vezu</a:t>
            </a:r>
            <a:r>
              <a:rPr lang="hr-HR" dirty="0"/>
              <a:t>, </a:t>
            </a:r>
            <a:r>
              <a:rPr lang="hr-HR" dirty="0">
                <a:solidFill>
                  <a:srgbClr val="FF0000"/>
                </a:solidFill>
              </a:rPr>
              <a:t>a svaki okvir koji se šalje preko te veze u sebi nosi oznaku </a:t>
            </a:r>
            <a:r>
              <a:rPr lang="hr-HR" dirty="0" err="1">
                <a:solidFill>
                  <a:srgbClr val="FF0000"/>
                </a:solidFill>
              </a:rPr>
              <a:t>VLANa</a:t>
            </a:r>
            <a:r>
              <a:rPr lang="hr-HR" dirty="0">
                <a:solidFill>
                  <a:srgbClr val="FF0000"/>
                </a:solidFill>
              </a:rPr>
              <a:t> kojem pripada. </a:t>
            </a:r>
          </a:p>
          <a:p>
            <a:pPr marL="285750" indent="-285750">
              <a:buFont typeface="Arial" panose="020B0604020202020204" pitchFamily="34" charset="0"/>
              <a:buChar char="•"/>
            </a:pPr>
            <a:r>
              <a:rPr lang="hr-HR" dirty="0"/>
              <a:t>Tako odredišni preklopnik zna kako dostaviti svaki okvir na pravo odredište</a:t>
            </a:r>
          </a:p>
        </p:txBody>
      </p:sp>
      <p:pic>
        <p:nvPicPr>
          <p:cNvPr id="4" name="Graphic 3">
            <a:extLst>
              <a:ext uri="{FF2B5EF4-FFF2-40B4-BE49-F238E27FC236}">
                <a16:creationId xmlns:a16="http://schemas.microsoft.com/office/drawing/2014/main" id="{FECF75A3-91A2-41C3-F883-9744CD4620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62943" y="3482384"/>
            <a:ext cx="5943600" cy="2739390"/>
          </a:xfrm>
          <a:prstGeom prst="rect">
            <a:avLst/>
          </a:prstGeom>
        </p:spPr>
      </p:pic>
    </p:spTree>
    <p:extLst>
      <p:ext uri="{BB962C8B-B14F-4D97-AF65-F5344CB8AC3E}">
        <p14:creationId xmlns:p14="http://schemas.microsoft.com/office/powerpoint/2010/main" val="130298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Definiranje L2 Računalne Mreže - </a:t>
            </a:r>
            <a:r>
              <a:rPr lang="hr-HR" sz="2400" b="1" spc="75" dirty="0" err="1">
                <a:solidFill>
                  <a:srgbClr val="000000"/>
                </a:solidFill>
                <a:effectLst/>
                <a:latin typeface="Trebuchet MS" panose="020B0603020202020204" pitchFamily="34" charset="0"/>
              </a:rPr>
              <a:t>Vlan</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11" name="TextBox 10">
            <a:extLst>
              <a:ext uri="{FF2B5EF4-FFF2-40B4-BE49-F238E27FC236}">
                <a16:creationId xmlns:a16="http://schemas.microsoft.com/office/drawing/2014/main" id="{67037E26-9A58-94BD-1CB4-720B3B79A802}"/>
              </a:ext>
            </a:extLst>
          </p:cNvPr>
          <p:cNvSpPr txBox="1"/>
          <p:nvPr/>
        </p:nvSpPr>
        <p:spPr>
          <a:xfrm>
            <a:off x="104775" y="708881"/>
            <a:ext cx="11181805" cy="2585323"/>
          </a:xfrm>
          <a:prstGeom prst="rect">
            <a:avLst/>
          </a:prstGeom>
          <a:noFill/>
        </p:spPr>
        <p:txBody>
          <a:bodyPr wrap="square">
            <a:spAutoFit/>
          </a:bodyPr>
          <a:lstStyle/>
          <a:p>
            <a:pPr marL="285750" indent="-285750">
              <a:buFont typeface="Arial" panose="020B0604020202020204" pitchFamily="34" charset="0"/>
              <a:buChar char="•"/>
            </a:pPr>
            <a:r>
              <a:rPr lang="hr-HR" dirty="0"/>
              <a:t>Da bi računalo PC1 i PC3 na slici mogla komunicirati potrebno je da na preklopniku SW1 sučelja Fa0/1 i Gig0/1 budu </a:t>
            </a:r>
            <a:r>
              <a:rPr lang="hr-HR" dirty="0">
                <a:solidFill>
                  <a:srgbClr val="FF0000"/>
                </a:solidFill>
              </a:rPr>
              <a:t>dio </a:t>
            </a:r>
            <a:r>
              <a:rPr lang="hr-HR" b="1" dirty="0" err="1"/>
              <a:t>VLANa</a:t>
            </a:r>
            <a:r>
              <a:rPr lang="hr-HR" b="1" dirty="0"/>
              <a:t> 10</a:t>
            </a:r>
            <a:r>
              <a:rPr lang="hr-HR" dirty="0"/>
              <a:t>, a također istovremeno potrebno je da sučelja Gig0/1 i Fa0/1 na preklopniku SW2 također budu dio</a:t>
            </a:r>
            <a:r>
              <a:rPr lang="hr-HR" dirty="0">
                <a:solidFill>
                  <a:srgbClr val="0000FF"/>
                </a:solidFill>
              </a:rPr>
              <a:t> </a:t>
            </a:r>
            <a:r>
              <a:rPr lang="hr-HR" b="1" dirty="0" err="1"/>
              <a:t>VLANa</a:t>
            </a:r>
            <a:r>
              <a:rPr lang="hr-HR" b="1" dirty="0"/>
              <a:t> 10</a:t>
            </a:r>
            <a:r>
              <a:rPr lang="hr-HR" dirty="0">
                <a:solidFill>
                  <a:srgbClr val="0000FF"/>
                </a:solidFill>
              </a:rPr>
              <a:t>. </a:t>
            </a:r>
          </a:p>
          <a:p>
            <a:pPr marL="285750" indent="-285750">
              <a:buFont typeface="Arial" panose="020B0604020202020204" pitchFamily="34" charset="0"/>
              <a:buChar char="•"/>
            </a:pPr>
            <a:r>
              <a:rPr lang="hr-HR" dirty="0"/>
              <a:t>Isto vrijedi i za komunikaciju između PC2 i PC4 gdje sučelja Fa0/2 i Gig0/2 na preklopniku SW1 su dio </a:t>
            </a:r>
            <a:r>
              <a:rPr lang="hr-HR" b="1" dirty="0" err="1">
                <a:solidFill>
                  <a:srgbClr val="0000FF"/>
                </a:solidFill>
              </a:rPr>
              <a:t>VLANa</a:t>
            </a:r>
            <a:r>
              <a:rPr lang="hr-HR" b="1" dirty="0">
                <a:solidFill>
                  <a:srgbClr val="0000FF"/>
                </a:solidFill>
              </a:rPr>
              <a:t> 20 </a:t>
            </a:r>
            <a:r>
              <a:rPr lang="hr-HR" dirty="0"/>
              <a:t>i sučelja Gig0/2 i Fa0/2 na preklopniku SW2 moraju biti dio </a:t>
            </a:r>
            <a:r>
              <a:rPr lang="hr-HR" b="1" dirty="0" err="1">
                <a:solidFill>
                  <a:srgbClr val="0000FF"/>
                </a:solidFill>
              </a:rPr>
              <a:t>VLANa</a:t>
            </a:r>
            <a:r>
              <a:rPr lang="hr-HR" b="1" dirty="0">
                <a:solidFill>
                  <a:srgbClr val="0000FF"/>
                </a:solidFill>
              </a:rPr>
              <a:t> 20</a:t>
            </a:r>
            <a:r>
              <a:rPr lang="hr-HR" dirty="0"/>
              <a:t>. </a:t>
            </a:r>
          </a:p>
          <a:p>
            <a:pPr marL="285750" indent="-285750">
              <a:buFont typeface="Arial" panose="020B0604020202020204" pitchFamily="34" charset="0"/>
              <a:buChar char="•"/>
            </a:pPr>
            <a:r>
              <a:rPr lang="hr-HR" dirty="0"/>
              <a:t>Tehnički gledano podmreža bi mogla biti ista za oba VLAN-a, ali u praksi to nikada ne radimo ako želimo imati funkcionalnu mrežu. </a:t>
            </a:r>
          </a:p>
          <a:p>
            <a:pPr marL="285750" indent="-285750">
              <a:buFont typeface="Arial" panose="020B0604020202020204" pitchFamily="34" charset="0"/>
              <a:buChar char="•"/>
            </a:pPr>
            <a:r>
              <a:rPr lang="hr-HR" dirty="0"/>
              <a:t>Jer kada bi podmreža bila ista, čak i kada dodamo </a:t>
            </a:r>
            <a:r>
              <a:rPr lang="hr-HR" dirty="0" err="1"/>
              <a:t>usmjernik</a:t>
            </a:r>
            <a:r>
              <a:rPr lang="hr-HR" dirty="0"/>
              <a:t> na ovu topologiju, računala u oba VLAN-a bi imala velikih problema s </a:t>
            </a:r>
            <a:r>
              <a:rPr lang="hr-HR" dirty="0" err="1"/>
              <a:t>komunikaicjom</a:t>
            </a:r>
            <a:r>
              <a:rPr lang="hr-HR" dirty="0"/>
              <a:t> izvan svog VLAN-a.</a:t>
            </a:r>
          </a:p>
        </p:txBody>
      </p:sp>
      <p:pic>
        <p:nvPicPr>
          <p:cNvPr id="4" name="Graphic 3">
            <a:extLst>
              <a:ext uri="{FF2B5EF4-FFF2-40B4-BE49-F238E27FC236}">
                <a16:creationId xmlns:a16="http://schemas.microsoft.com/office/drawing/2014/main" id="{FECF75A3-91A2-41C3-F883-9744CD4620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66356" y="3429000"/>
            <a:ext cx="6766610" cy="3118713"/>
          </a:xfrm>
          <a:prstGeom prst="rect">
            <a:avLst/>
          </a:prstGeom>
        </p:spPr>
      </p:pic>
    </p:spTree>
    <p:extLst>
      <p:ext uri="{BB962C8B-B14F-4D97-AF65-F5344CB8AC3E}">
        <p14:creationId xmlns:p14="http://schemas.microsoft.com/office/powerpoint/2010/main" val="478543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86B31-5F6B-B232-A489-292672F1B210}"/>
            </a:ext>
          </a:extLst>
        </p:cNvPr>
        <p:cNvGrpSpPr/>
        <p:nvPr/>
      </p:nvGrpSpPr>
      <p:grpSpPr>
        <a:xfrm>
          <a:off x="0" y="0"/>
          <a:ext cx="0" cy="0"/>
          <a:chOff x="0" y="0"/>
          <a:chExt cx="0" cy="0"/>
        </a:xfrm>
      </p:grpSpPr>
      <p:sp>
        <p:nvSpPr>
          <p:cNvPr id="10242" name="Naslov 1">
            <a:extLst>
              <a:ext uri="{FF2B5EF4-FFF2-40B4-BE49-F238E27FC236}">
                <a16:creationId xmlns:a16="http://schemas.microsoft.com/office/drawing/2014/main" id="{B45158D3-C6CD-07DE-C473-A6F2B1FF71EA}"/>
              </a:ext>
            </a:extLst>
          </p:cNvPr>
          <p:cNvSpPr>
            <a:spLocks noGrp="1"/>
          </p:cNvSpPr>
          <p:nvPr>
            <p:ph type="title"/>
          </p:nvPr>
        </p:nvSpPr>
        <p:spPr>
          <a:xfrm>
            <a:off x="0" y="-38810"/>
            <a:ext cx="10515600" cy="829385"/>
          </a:xfrm>
        </p:spPr>
        <p:txBody>
          <a:bodyPr>
            <a:normAutofit/>
          </a:bodyPr>
          <a:lstStyle/>
          <a:p>
            <a:pPr eaLnBrk="1" hangingPunct="1"/>
            <a:r>
              <a:rPr lang="hr-HR" sz="3200" dirty="0">
                <a:latin typeface="Arial" pitchFamily="34" charset="0"/>
                <a:cs typeface="Arial" pitchFamily="34" charset="0"/>
              </a:rPr>
              <a:t>Hijerarhijski dizajn mreže</a:t>
            </a:r>
            <a:endParaRPr lang="hr-HR" altLang="sr-Latn-RS" sz="4000" dirty="0"/>
          </a:p>
        </p:txBody>
      </p:sp>
      <p:sp>
        <p:nvSpPr>
          <p:cNvPr id="2" name="Content Placeholder 1">
            <a:extLst>
              <a:ext uri="{FF2B5EF4-FFF2-40B4-BE49-F238E27FC236}">
                <a16:creationId xmlns:a16="http://schemas.microsoft.com/office/drawing/2014/main" id="{B8D6E998-F6C2-E4E1-F5D0-15EB1B496A6D}"/>
              </a:ext>
            </a:extLst>
          </p:cNvPr>
          <p:cNvSpPr>
            <a:spLocks noGrp="1"/>
          </p:cNvSpPr>
          <p:nvPr>
            <p:ph idx="1"/>
          </p:nvPr>
        </p:nvSpPr>
        <p:spPr>
          <a:xfrm>
            <a:off x="102037" y="790575"/>
            <a:ext cx="11489070" cy="5648196"/>
          </a:xfrm>
        </p:spPr>
        <p:txBody>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Standardni pristup je troslojni hijerarhijski modela računalne mreže koji se sastoji od pristupnog sloja (eng. Access </a:t>
            </a:r>
            <a:r>
              <a:rPr lang="hr-HR" sz="1800" dirty="0" err="1">
                <a:effectLst/>
                <a:latin typeface="Trebuchet MS" panose="020B0603020202020204" pitchFamily="34" charset="0"/>
                <a:ea typeface="Times New Roman" panose="02020603050405020304" pitchFamily="18" charset="0"/>
                <a:cs typeface="Times New Roman" panose="02020603050405020304" pitchFamily="18" charset="0"/>
              </a:rPr>
              <a:t>Layer</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distribucijskog sloja (eng. </a:t>
            </a:r>
            <a:r>
              <a:rPr lang="hr-HR" sz="1800" dirty="0" err="1">
                <a:effectLst/>
                <a:latin typeface="Trebuchet MS" panose="020B0603020202020204" pitchFamily="34" charset="0"/>
                <a:ea typeface="Times New Roman" panose="02020603050405020304" pitchFamily="18" charset="0"/>
                <a:cs typeface="Times New Roman" panose="02020603050405020304" pitchFamily="18" charset="0"/>
              </a:rPr>
              <a:t>Distribution</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hr-HR" sz="1800" dirty="0" err="1">
                <a:effectLst/>
                <a:latin typeface="Trebuchet MS" panose="020B0603020202020204" pitchFamily="34" charset="0"/>
                <a:ea typeface="Times New Roman" panose="02020603050405020304" pitchFamily="18" charset="0"/>
                <a:cs typeface="Times New Roman" panose="02020603050405020304" pitchFamily="18" charset="0"/>
              </a:rPr>
              <a:t>Layer</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i </a:t>
            </a:r>
            <a:r>
              <a:rPr lang="hr-HR" sz="1800" dirty="0" err="1">
                <a:effectLst/>
                <a:latin typeface="Trebuchet MS" panose="020B0603020202020204" pitchFamily="34" charset="0"/>
                <a:ea typeface="Times New Roman" panose="02020603050405020304" pitchFamily="18" charset="0"/>
                <a:cs typeface="Times New Roman" panose="02020603050405020304" pitchFamily="18" charset="0"/>
              </a:rPr>
              <a:t>jezgrenog</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sloja (eng. Core </a:t>
            </a:r>
            <a:r>
              <a:rPr lang="hr-HR" sz="1800" dirty="0" err="1">
                <a:effectLst/>
                <a:latin typeface="Trebuchet MS" panose="020B0603020202020204" pitchFamily="34" charset="0"/>
                <a:ea typeface="Times New Roman" panose="02020603050405020304" pitchFamily="18" charset="0"/>
                <a:cs typeface="Times New Roman" panose="02020603050405020304" pitchFamily="18" charset="0"/>
              </a:rPr>
              <a:t>Layer</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Ovakav pristup u dizajnu računalnih mreža omogućava jasnu modularnost i jednostavnu skalabilnost računalne mreže uz predvidiv trošak implementacije i održavanja mrežne infrastrukture.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Ovisno o količini krajnjih uređaja koji se povezuju na računalnu mrežu ponekad nije potreban troslojni dizajn, već se može koristiti tzv. Dizajn urušene jezgre (eng. </a:t>
            </a:r>
            <a:r>
              <a:rPr lang="hr-HR" sz="1800" dirty="0" err="1">
                <a:effectLst/>
                <a:latin typeface="Trebuchet MS" panose="020B0603020202020204" pitchFamily="34" charset="0"/>
                <a:ea typeface="Times New Roman" panose="02020603050405020304" pitchFamily="18" charset="0"/>
                <a:cs typeface="Times New Roman" panose="02020603050405020304" pitchFamily="18" charset="0"/>
              </a:rPr>
              <a:t>Collapsed</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Core) kod kojega su </a:t>
            </a:r>
            <a:r>
              <a:rPr lang="hr-HR" sz="1800" dirty="0" err="1">
                <a:effectLst/>
                <a:latin typeface="Trebuchet MS" panose="020B0603020202020204" pitchFamily="34" charset="0"/>
                <a:ea typeface="Times New Roman" panose="02020603050405020304" pitchFamily="18" charset="0"/>
                <a:cs typeface="Times New Roman" panose="02020603050405020304" pitchFamily="18" charset="0"/>
              </a:rPr>
              <a:t>jezgreni</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i distribucijski sloj zapravo jedan sloj.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Ovo je slučaj kod mreža manjih organizacija kao što su manje bolnice ili škole koje imaju manje od 50ak preklopnika pristupnog sloja na koje se povezuju krajnji uređaji. </a:t>
            </a:r>
          </a:p>
        </p:txBody>
      </p:sp>
    </p:spTree>
    <p:extLst>
      <p:ext uri="{BB962C8B-B14F-4D97-AF65-F5344CB8AC3E}">
        <p14:creationId xmlns:p14="http://schemas.microsoft.com/office/powerpoint/2010/main" val="78634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Definiranje L2 Računalne Mreže - </a:t>
            </a:r>
            <a:r>
              <a:rPr lang="hr-HR" sz="2400" b="1" spc="75" dirty="0" err="1">
                <a:solidFill>
                  <a:srgbClr val="000000"/>
                </a:solidFill>
                <a:effectLst/>
                <a:latin typeface="Trebuchet MS" panose="020B0603020202020204" pitchFamily="34" charset="0"/>
              </a:rPr>
              <a:t>Vlan</a:t>
            </a:r>
            <a:endParaRPr lang="en-US" sz="2400" b="1" cap="all"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11" name="TextBox 10">
            <a:extLst>
              <a:ext uri="{FF2B5EF4-FFF2-40B4-BE49-F238E27FC236}">
                <a16:creationId xmlns:a16="http://schemas.microsoft.com/office/drawing/2014/main" id="{67037E26-9A58-94BD-1CB4-720B3B79A802}"/>
              </a:ext>
            </a:extLst>
          </p:cNvPr>
          <p:cNvSpPr txBox="1"/>
          <p:nvPr/>
        </p:nvSpPr>
        <p:spPr>
          <a:xfrm>
            <a:off x="104775" y="708881"/>
            <a:ext cx="11181805" cy="923330"/>
          </a:xfrm>
          <a:prstGeom prst="rect">
            <a:avLst/>
          </a:prstGeom>
          <a:noFill/>
        </p:spPr>
        <p:txBody>
          <a:bodyPr wrap="square">
            <a:spAutoFit/>
          </a:bodyPr>
          <a:lstStyle/>
          <a:p>
            <a:pPr marL="285750" indent="-285750">
              <a:buFont typeface="Arial" panose="020B0604020202020204" pitchFamily="34" charset="0"/>
              <a:buChar char="•"/>
            </a:pPr>
            <a:r>
              <a:rPr lang="hr-HR" dirty="0"/>
              <a:t>Kada smo povezali mrežu kao što je prikazano na slici na prethodnom slajdu i kada računala unutar istog </a:t>
            </a:r>
            <a:r>
              <a:rPr lang="hr-HR" dirty="0" err="1"/>
              <a:t>VLANa</a:t>
            </a:r>
            <a:r>
              <a:rPr lang="hr-HR" dirty="0"/>
              <a:t> komuniciraju tablica MAC adresa na preklopnicima jasno pokazuje i kojem </a:t>
            </a:r>
            <a:r>
              <a:rPr lang="hr-HR" dirty="0" err="1"/>
              <a:t>VLANu</a:t>
            </a:r>
            <a:r>
              <a:rPr lang="hr-HR" dirty="0"/>
              <a:t> pripadaju pojedina sučelja na koja su povezana računala i drugi uređaji kao što su preklopnici, </a:t>
            </a:r>
            <a:r>
              <a:rPr lang="hr-HR" dirty="0" err="1"/>
              <a:t>usmjernici</a:t>
            </a:r>
            <a:r>
              <a:rPr lang="hr-HR" dirty="0"/>
              <a:t> i slično.</a:t>
            </a:r>
          </a:p>
        </p:txBody>
      </p:sp>
      <p:pic>
        <p:nvPicPr>
          <p:cNvPr id="3" name="Picture 2">
            <a:extLst>
              <a:ext uri="{FF2B5EF4-FFF2-40B4-BE49-F238E27FC236}">
                <a16:creationId xmlns:a16="http://schemas.microsoft.com/office/drawing/2014/main" id="{81F7044F-27F1-5467-1CC8-F0CE62903F2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92" y="1632211"/>
            <a:ext cx="5747566" cy="3265775"/>
          </a:xfrm>
          <a:prstGeom prst="rect">
            <a:avLst/>
          </a:prstGeom>
          <a:noFill/>
        </p:spPr>
      </p:pic>
      <p:grpSp>
        <p:nvGrpSpPr>
          <p:cNvPr id="5" name="Group 4">
            <a:extLst>
              <a:ext uri="{FF2B5EF4-FFF2-40B4-BE49-F238E27FC236}">
                <a16:creationId xmlns:a16="http://schemas.microsoft.com/office/drawing/2014/main" id="{DC49AFE2-E53B-B5FB-C84F-9F1B133336B0}"/>
              </a:ext>
            </a:extLst>
          </p:cNvPr>
          <p:cNvGrpSpPr/>
          <p:nvPr/>
        </p:nvGrpSpPr>
        <p:grpSpPr>
          <a:xfrm>
            <a:off x="7933509" y="1632211"/>
            <a:ext cx="1680754" cy="997823"/>
            <a:chOff x="0" y="0"/>
            <a:chExt cx="1072771" cy="614149"/>
          </a:xfrm>
        </p:grpSpPr>
        <p:sp>
          <p:nvSpPr>
            <p:cNvPr id="7" name="AutoShape 158">
              <a:extLst>
                <a:ext uri="{FF2B5EF4-FFF2-40B4-BE49-F238E27FC236}">
                  <a16:creationId xmlns:a16="http://schemas.microsoft.com/office/drawing/2014/main" id="{348020C4-06E6-9364-3C6A-75BA3B057AFC}"/>
                </a:ext>
              </a:extLst>
            </p:cNvPr>
            <p:cNvSpPr>
              <a:spLocks noChangeArrowheads="1"/>
            </p:cNvSpPr>
            <p:nvPr/>
          </p:nvSpPr>
          <p:spPr bwMode="auto">
            <a:xfrm>
              <a:off x="0" y="0"/>
              <a:ext cx="1072771" cy="614149"/>
            </a:xfrm>
            <a:prstGeom prst="cloudCallout">
              <a:avLst>
                <a:gd name="adj1" fmla="val -47148"/>
                <a:gd name="adj2" fmla="val 58569"/>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l">
                <a:lnSpc>
                  <a:spcPct val="115000"/>
                </a:lnSpc>
                <a:spcBef>
                  <a:spcPts val="500"/>
                </a:spcBef>
                <a:spcAft>
                  <a:spcPts val="1000"/>
                </a:spcAft>
              </a:pPr>
              <a:r>
                <a:rPr lang="hr-HR" sz="1200">
                  <a:effectLst/>
                  <a:latin typeface="Trebuchet MS" panose="020B0603020202020204" pitchFamily="34" charset="0"/>
                  <a:ea typeface="Times New Roman" panose="02020603050405020304" pitchFamily="18" charset="0"/>
                  <a:cs typeface="Times New Roman" panose="02020603050405020304" pitchFamily="18" charset="0"/>
                </a:rPr>
                <a:t> </a:t>
              </a:r>
              <a:endParaRPr lang="en-US">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8" name="Text Box 2">
              <a:extLst>
                <a:ext uri="{FF2B5EF4-FFF2-40B4-BE49-F238E27FC236}">
                  <a16:creationId xmlns:a16="http://schemas.microsoft.com/office/drawing/2014/main" id="{EE606B38-A693-5313-593A-0B5942ADC04C}"/>
                </a:ext>
              </a:extLst>
            </p:cNvPr>
            <p:cNvSpPr txBox="1">
              <a:spLocks noChangeArrowheads="1"/>
            </p:cNvSpPr>
            <p:nvPr/>
          </p:nvSpPr>
          <p:spPr bwMode="auto">
            <a:xfrm>
              <a:off x="28717" y="184245"/>
              <a:ext cx="1043940" cy="176607"/>
            </a:xfrm>
            <a:prstGeom prst="rect">
              <a:avLst/>
            </a:prstGeom>
            <a:noFill/>
            <a:ln w="9525">
              <a:noFill/>
              <a:miter lim="800000"/>
              <a:headEnd/>
              <a:tailEnd/>
            </a:ln>
          </p:spPr>
          <p:txBody>
            <a:bodyPr rot="0" vert="horz" wrap="square" lIns="91440" tIns="45720" rIns="91440" bIns="45720" anchor="t" anchorCtr="0">
              <a:spAutoFit/>
            </a:bodyPr>
            <a:lstStyle/>
            <a:p>
              <a:pPr algn="l">
                <a:lnSpc>
                  <a:spcPct val="115000"/>
                </a:lnSpc>
                <a:spcBef>
                  <a:spcPts val="500"/>
                </a:spcBef>
                <a:spcAft>
                  <a:spcPts val="1000"/>
                </a:spcAft>
              </a:pPr>
              <a:r>
                <a:rPr lang="hr-HR" sz="1200">
                  <a:effectLst/>
                  <a:latin typeface="Trebuchet MS" panose="020B0603020202020204" pitchFamily="34" charset="0"/>
                  <a:ea typeface="Times New Roman" panose="02020603050405020304" pitchFamily="18" charset="0"/>
                  <a:cs typeface="Times New Roman" panose="02020603050405020304" pitchFamily="18" charset="0"/>
                </a:rPr>
                <a:t>Dobro proučite sliku!</a:t>
              </a:r>
              <a:endParaRPr lang="en-US">
                <a:effectLst/>
                <a:latin typeface="Trebuchet MS" panose="020B0603020202020204" pitchFamily="34" charset="0"/>
                <a:ea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13BE25D9-140C-3C35-85D6-BCFE08AB998A}"/>
              </a:ext>
            </a:extLst>
          </p:cNvPr>
          <p:cNvSpPr txBox="1"/>
          <p:nvPr/>
        </p:nvSpPr>
        <p:spPr>
          <a:xfrm>
            <a:off x="174170" y="5136971"/>
            <a:ext cx="11469189" cy="1200329"/>
          </a:xfrm>
          <a:prstGeom prst="rect">
            <a:avLst/>
          </a:prstGeom>
          <a:noFill/>
        </p:spPr>
        <p:txBody>
          <a:bodyPr wrap="square">
            <a:spAutoFit/>
          </a:bodyPr>
          <a:lstStyle/>
          <a:p>
            <a:pPr marL="285750" indent="-285750">
              <a:buFont typeface="Arial" panose="020B0604020202020204" pitchFamily="34" charset="0"/>
              <a:buChar char="•"/>
            </a:pPr>
            <a:r>
              <a:rPr lang="hr-HR" dirty="0"/>
              <a:t>Narančasto označeno su MAC adrese koje je preklopnik naučio na temelju okvira koje su poslala računala koja nisu direktno povezana na preklopnik SW1, ali to je očekivano, jer preklopnici svoju tablicu MAC adresa popunjavaju na temelju izvorišne MAC adrese, tako da čim prvi okvir dođe do preklopnika odmah se zapisuje u tablicu MAC adresa kao novi unos</a:t>
            </a:r>
          </a:p>
        </p:txBody>
      </p:sp>
    </p:spTree>
    <p:extLst>
      <p:ext uri="{BB962C8B-B14F-4D97-AF65-F5344CB8AC3E}">
        <p14:creationId xmlns:p14="http://schemas.microsoft.com/office/powerpoint/2010/main" val="2230835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Definiranje L2 Računalne Mreže - </a:t>
            </a:r>
            <a:r>
              <a:rPr lang="hr-HR" sz="2400" b="1" spc="75" dirty="0" err="1">
                <a:solidFill>
                  <a:srgbClr val="000000"/>
                </a:solidFill>
                <a:effectLst/>
                <a:latin typeface="Trebuchet MS" panose="020B0603020202020204" pitchFamily="34" charset="0"/>
              </a:rPr>
              <a:t>Vlan</a:t>
            </a:r>
            <a:endParaRPr lang="en-US" sz="2400" b="1" cap="all"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11" name="TextBox 10">
            <a:extLst>
              <a:ext uri="{FF2B5EF4-FFF2-40B4-BE49-F238E27FC236}">
                <a16:creationId xmlns:a16="http://schemas.microsoft.com/office/drawing/2014/main" id="{67037E26-9A58-94BD-1CB4-720B3B79A802}"/>
              </a:ext>
            </a:extLst>
          </p:cNvPr>
          <p:cNvSpPr txBox="1"/>
          <p:nvPr/>
        </p:nvSpPr>
        <p:spPr>
          <a:xfrm>
            <a:off x="104775" y="708881"/>
            <a:ext cx="11181805" cy="1200329"/>
          </a:xfrm>
          <a:prstGeom prst="rect">
            <a:avLst/>
          </a:prstGeom>
          <a:noFill/>
        </p:spPr>
        <p:txBody>
          <a:bodyPr wrap="square">
            <a:spAutoFit/>
          </a:bodyPr>
          <a:lstStyle/>
          <a:p>
            <a:pPr marL="285750" indent="-285750">
              <a:buFont typeface="Arial" panose="020B0604020202020204" pitchFamily="34" charset="0"/>
              <a:buChar char="•"/>
            </a:pPr>
            <a:r>
              <a:rPr lang="hr-HR" dirty="0"/>
              <a:t>Kako smo već rekli u praksi gotovo nikada nećemo preklopnike povezivati vezama koje su svaka dio jednog </a:t>
            </a:r>
            <a:r>
              <a:rPr lang="hr-HR" dirty="0" err="1"/>
              <a:t>VLANa</a:t>
            </a:r>
            <a:r>
              <a:rPr lang="hr-HR" dirty="0"/>
              <a:t>, nego ćemo konfigurirati sučelja između preklopnika tako da označavaju okvire oznakama pripadajućeg </a:t>
            </a:r>
            <a:r>
              <a:rPr lang="hr-HR" dirty="0" err="1"/>
              <a:t>VLANa</a:t>
            </a:r>
            <a:r>
              <a:rPr lang="hr-HR" dirty="0"/>
              <a:t>.</a:t>
            </a:r>
          </a:p>
          <a:p>
            <a:pPr marL="285750" indent="-285750">
              <a:buFont typeface="Arial" panose="020B0604020202020204" pitchFamily="34" charset="0"/>
              <a:buChar char="•"/>
            </a:pPr>
            <a:r>
              <a:rPr lang="hr-HR" dirty="0"/>
              <a:t>Ovakva sučelja još zovemo i </a:t>
            </a:r>
            <a:r>
              <a:rPr lang="hr-HR" dirty="0">
                <a:solidFill>
                  <a:srgbClr val="FF0000"/>
                </a:solidFill>
              </a:rPr>
              <a:t>TRUNK sučelja </a:t>
            </a:r>
            <a:r>
              <a:rPr lang="hr-HR" dirty="0"/>
              <a:t>ili „tagirana“ sučelja. Shema povezivanja uređaja će u tom slučaju izgledati kako je prikazano na slici ispod.</a:t>
            </a:r>
          </a:p>
        </p:txBody>
      </p:sp>
      <p:pic>
        <p:nvPicPr>
          <p:cNvPr id="4" name="Picture 3">
            <a:extLst>
              <a:ext uri="{FF2B5EF4-FFF2-40B4-BE49-F238E27FC236}">
                <a16:creationId xmlns:a16="http://schemas.microsoft.com/office/drawing/2014/main" id="{17233C2A-ADF8-8C36-1620-D5E41F088A3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0578" y="2225910"/>
            <a:ext cx="7372759" cy="3393923"/>
          </a:xfrm>
          <a:prstGeom prst="rect">
            <a:avLst/>
          </a:prstGeom>
          <a:noFill/>
        </p:spPr>
      </p:pic>
      <p:sp>
        <p:nvSpPr>
          <p:cNvPr id="9" name="Oval 8">
            <a:extLst>
              <a:ext uri="{FF2B5EF4-FFF2-40B4-BE49-F238E27FC236}">
                <a16:creationId xmlns:a16="http://schemas.microsoft.com/office/drawing/2014/main" id="{2598ED15-3C6A-0BE6-1B43-B17B8FA77D73}"/>
              </a:ext>
            </a:extLst>
          </p:cNvPr>
          <p:cNvSpPr/>
          <p:nvPr/>
        </p:nvSpPr>
        <p:spPr>
          <a:xfrm>
            <a:off x="4789714" y="3265714"/>
            <a:ext cx="1428206" cy="11930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1688359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Definiranje L2 Računalne Mreže - </a:t>
            </a:r>
            <a:r>
              <a:rPr lang="hr-HR" sz="2400" b="1" spc="75" dirty="0" err="1">
                <a:solidFill>
                  <a:srgbClr val="000000"/>
                </a:solidFill>
                <a:effectLst/>
                <a:latin typeface="Trebuchet MS" panose="020B0603020202020204" pitchFamily="34" charset="0"/>
              </a:rPr>
              <a:t>Vlan</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11" name="TextBox 10">
            <a:extLst>
              <a:ext uri="{FF2B5EF4-FFF2-40B4-BE49-F238E27FC236}">
                <a16:creationId xmlns:a16="http://schemas.microsoft.com/office/drawing/2014/main" id="{67037E26-9A58-94BD-1CB4-720B3B79A802}"/>
              </a:ext>
            </a:extLst>
          </p:cNvPr>
          <p:cNvSpPr txBox="1"/>
          <p:nvPr/>
        </p:nvSpPr>
        <p:spPr>
          <a:xfrm>
            <a:off x="104775" y="708881"/>
            <a:ext cx="11181805" cy="1754326"/>
          </a:xfrm>
          <a:prstGeom prst="rect">
            <a:avLst/>
          </a:prstGeom>
          <a:noFill/>
        </p:spPr>
        <p:txBody>
          <a:bodyPr wrap="square">
            <a:spAutoFit/>
          </a:bodyPr>
          <a:lstStyle/>
          <a:p>
            <a:pPr marL="285750" indent="-285750">
              <a:buFont typeface="Arial" panose="020B0604020202020204" pitchFamily="34" charset="0"/>
              <a:buChar char="•"/>
            </a:pPr>
            <a:r>
              <a:rPr lang="hr-HR" dirty="0"/>
              <a:t>Kada su preklopnici ovako povezani </a:t>
            </a:r>
            <a:r>
              <a:rPr lang="hr-HR" dirty="0">
                <a:solidFill>
                  <a:srgbClr val="FF0000"/>
                </a:solidFill>
              </a:rPr>
              <a:t>svaki okvir koji se šalje između preklopnika preko TRUNK linka biva označen oznakom </a:t>
            </a:r>
            <a:r>
              <a:rPr lang="hr-HR" dirty="0" err="1">
                <a:solidFill>
                  <a:srgbClr val="FF0000"/>
                </a:solidFill>
              </a:rPr>
              <a:t>VLANa</a:t>
            </a:r>
            <a:r>
              <a:rPr lang="hr-HR" dirty="0">
                <a:solidFill>
                  <a:srgbClr val="FF0000"/>
                </a:solidFill>
              </a:rPr>
              <a:t> kojem pripada. </a:t>
            </a:r>
          </a:p>
          <a:p>
            <a:pPr marL="285750" indent="-285750">
              <a:buFont typeface="Arial" panose="020B0604020202020204" pitchFamily="34" charset="0"/>
              <a:buChar char="•"/>
            </a:pPr>
            <a:r>
              <a:rPr lang="hr-HR" dirty="0">
                <a:solidFill>
                  <a:srgbClr val="FF0000"/>
                </a:solidFill>
              </a:rPr>
              <a:t>Bitno za znati je da se okviri jedino označavaju oznakama </a:t>
            </a:r>
            <a:r>
              <a:rPr lang="hr-HR" dirty="0" err="1">
                <a:solidFill>
                  <a:srgbClr val="FF0000"/>
                </a:solidFill>
              </a:rPr>
              <a:t>VLANa</a:t>
            </a:r>
            <a:r>
              <a:rPr lang="hr-HR" dirty="0">
                <a:solidFill>
                  <a:srgbClr val="FF0000"/>
                </a:solidFill>
              </a:rPr>
              <a:t> na TRUNK sučeljima</a:t>
            </a:r>
            <a:r>
              <a:rPr lang="hr-HR" dirty="0"/>
              <a:t>, a </a:t>
            </a:r>
            <a:r>
              <a:rPr lang="hr-HR" dirty="0">
                <a:solidFill>
                  <a:srgbClr val="FF0000"/>
                </a:solidFill>
              </a:rPr>
              <a:t>nikako na sučeljima prema računalima koja su u pristupnom modu (eng. Access mode). </a:t>
            </a:r>
          </a:p>
          <a:p>
            <a:pPr marL="285750" indent="-285750">
              <a:buFont typeface="Arial" panose="020B0604020202020204" pitchFamily="34" charset="0"/>
              <a:buChar char="•"/>
            </a:pPr>
            <a:r>
              <a:rPr lang="hr-HR" dirty="0"/>
              <a:t>Kada bi se označavali oznakom VLAN-a na sučeljima prema računalima takva komunikacija ne bi bila uspješna, </a:t>
            </a:r>
            <a:r>
              <a:rPr lang="hr-HR" dirty="0">
                <a:solidFill>
                  <a:srgbClr val="FF0000"/>
                </a:solidFill>
              </a:rPr>
              <a:t>jer računala ne koriste 802.1q protokol i ne mogu „čitati“ oznake koje su dodane okvirima koristeći 802.1q protokol</a:t>
            </a:r>
            <a:r>
              <a:rPr lang="hr-HR" dirty="0"/>
              <a:t>.</a:t>
            </a:r>
          </a:p>
        </p:txBody>
      </p:sp>
      <p:pic>
        <p:nvPicPr>
          <p:cNvPr id="3" name="Picture 2">
            <a:extLst>
              <a:ext uri="{FF2B5EF4-FFF2-40B4-BE49-F238E27FC236}">
                <a16:creationId xmlns:a16="http://schemas.microsoft.com/office/drawing/2014/main" id="{6F9008CF-5E33-E395-E345-34267F2B167F}"/>
              </a:ext>
            </a:extLst>
          </p:cNvPr>
          <p:cNvPicPr>
            <a:picLocks noChangeAspect="1"/>
          </p:cNvPicPr>
          <p:nvPr/>
        </p:nvPicPr>
        <p:blipFill>
          <a:blip r:embed="rId2"/>
          <a:stretch>
            <a:fillRect/>
          </a:stretch>
        </p:blipFill>
        <p:spPr>
          <a:xfrm>
            <a:off x="275920" y="4611467"/>
            <a:ext cx="9716109" cy="1629732"/>
          </a:xfrm>
          <a:prstGeom prst="rect">
            <a:avLst/>
          </a:prstGeom>
        </p:spPr>
      </p:pic>
      <p:sp>
        <p:nvSpPr>
          <p:cNvPr id="10" name="TextBox 9">
            <a:extLst>
              <a:ext uri="{FF2B5EF4-FFF2-40B4-BE49-F238E27FC236}">
                <a16:creationId xmlns:a16="http://schemas.microsoft.com/office/drawing/2014/main" id="{3C4D1E1B-30F1-CC77-F411-F7710912B38B}"/>
              </a:ext>
            </a:extLst>
          </p:cNvPr>
          <p:cNvSpPr txBox="1"/>
          <p:nvPr/>
        </p:nvSpPr>
        <p:spPr>
          <a:xfrm>
            <a:off x="104775" y="2917466"/>
            <a:ext cx="11025052" cy="1754326"/>
          </a:xfrm>
          <a:prstGeom prst="rect">
            <a:avLst/>
          </a:prstGeom>
          <a:noFill/>
        </p:spPr>
        <p:txBody>
          <a:bodyPr wrap="square">
            <a:spAutoFit/>
          </a:bodyPr>
          <a:lstStyle/>
          <a:p>
            <a:pPr marL="285750" indent="-285750">
              <a:buFont typeface="Arial" panose="020B0604020202020204" pitchFamily="34" charset="0"/>
              <a:buChar char="•"/>
            </a:pPr>
            <a:r>
              <a:rPr lang="hr-HR" dirty="0"/>
              <a:t>Na slici ispod vidi se da preklopnik nije prihvatio ulogu TRUNK sučelja, jer početne postavke sučelja su takve da preklopnik ulogu sučelja pregovara s drugim preklopnikom s kojim je povezan. </a:t>
            </a:r>
          </a:p>
          <a:p>
            <a:pPr marL="285750" indent="-285750">
              <a:buFont typeface="Arial" panose="020B0604020202020204" pitchFamily="34" charset="0"/>
              <a:buChar char="•"/>
            </a:pPr>
            <a:r>
              <a:rPr lang="hr-HR" dirty="0"/>
              <a:t>Ovdje govorimo o pregovaranju protokola za označavanje okvira oznakom VLAN-a, a neki preklopnici osim 802.1q protokola podržavaju i druge. </a:t>
            </a:r>
            <a:r>
              <a:rPr lang="hr-HR" dirty="0">
                <a:solidFill>
                  <a:srgbClr val="FF0000"/>
                </a:solidFill>
              </a:rPr>
              <a:t>Potrebno je ručno konfigurirati da će preklopnik koristiti 802.1q protokol naredbom </a:t>
            </a:r>
            <a:r>
              <a:rPr lang="hr-HR" dirty="0" err="1">
                <a:latin typeface="Consolas" panose="020B0609020204030204" pitchFamily="49" charset="0"/>
              </a:rPr>
              <a:t>switchport</a:t>
            </a:r>
            <a:r>
              <a:rPr lang="hr-HR" dirty="0">
                <a:latin typeface="Consolas" panose="020B0609020204030204" pitchFamily="49" charset="0"/>
              </a:rPr>
              <a:t> </a:t>
            </a:r>
            <a:r>
              <a:rPr lang="hr-HR" dirty="0" err="1">
                <a:latin typeface="Consolas" panose="020B0609020204030204" pitchFamily="49" charset="0"/>
              </a:rPr>
              <a:t>trunk</a:t>
            </a:r>
            <a:r>
              <a:rPr lang="hr-HR" dirty="0">
                <a:latin typeface="Consolas" panose="020B0609020204030204" pitchFamily="49" charset="0"/>
              </a:rPr>
              <a:t> </a:t>
            </a:r>
            <a:r>
              <a:rPr lang="hr-HR" dirty="0" err="1">
                <a:latin typeface="Consolas" panose="020B0609020204030204" pitchFamily="49" charset="0"/>
              </a:rPr>
              <a:t>encapsulation</a:t>
            </a:r>
            <a:r>
              <a:rPr lang="hr-HR" dirty="0">
                <a:latin typeface="Consolas" panose="020B0609020204030204" pitchFamily="49" charset="0"/>
              </a:rPr>
              <a:t> dot1q</a:t>
            </a:r>
            <a:r>
              <a:rPr lang="hr-HR" dirty="0">
                <a:solidFill>
                  <a:srgbClr val="FF0000"/>
                </a:solidFill>
              </a:rPr>
              <a:t>, a tek onda sučelje može biti konfigurirano kao TRUNK naredbom </a:t>
            </a:r>
            <a:r>
              <a:rPr lang="hr-HR" dirty="0" err="1">
                <a:latin typeface="Consolas" panose="020B0609020204030204" pitchFamily="49" charset="0"/>
              </a:rPr>
              <a:t>switchport</a:t>
            </a:r>
            <a:r>
              <a:rPr lang="hr-HR" dirty="0">
                <a:latin typeface="Consolas" panose="020B0609020204030204" pitchFamily="49" charset="0"/>
              </a:rPr>
              <a:t> mode </a:t>
            </a:r>
            <a:r>
              <a:rPr lang="hr-HR" dirty="0" err="1">
                <a:latin typeface="Consolas" panose="020B0609020204030204" pitchFamily="49" charset="0"/>
              </a:rPr>
              <a:t>trunk</a:t>
            </a:r>
            <a:r>
              <a:rPr lang="hr-HR" dirty="0">
                <a:solidFill>
                  <a:srgbClr val="FF0000"/>
                </a:solidFill>
              </a:rPr>
              <a:t>.</a:t>
            </a:r>
          </a:p>
        </p:txBody>
      </p:sp>
    </p:spTree>
    <p:extLst>
      <p:ext uri="{BB962C8B-B14F-4D97-AF65-F5344CB8AC3E}">
        <p14:creationId xmlns:p14="http://schemas.microsoft.com/office/powerpoint/2010/main" val="27709518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Definiranje L2 Računalne Mreže - </a:t>
            </a:r>
            <a:r>
              <a:rPr lang="hr-HR" sz="2400" b="1" spc="75" dirty="0" err="1">
                <a:solidFill>
                  <a:srgbClr val="000000"/>
                </a:solidFill>
                <a:effectLst/>
                <a:latin typeface="Trebuchet MS" panose="020B0603020202020204" pitchFamily="34" charset="0"/>
              </a:rPr>
              <a:t>Vlan</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pic>
        <p:nvPicPr>
          <p:cNvPr id="4" name="Picture 3">
            <a:extLst>
              <a:ext uri="{FF2B5EF4-FFF2-40B4-BE49-F238E27FC236}">
                <a16:creationId xmlns:a16="http://schemas.microsoft.com/office/drawing/2014/main" id="{5D69B3F6-722E-E267-B4D1-4A1A80CF05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3975" y="841829"/>
            <a:ext cx="6355807" cy="2372643"/>
          </a:xfrm>
          <a:prstGeom prst="rect">
            <a:avLst/>
          </a:prstGeom>
          <a:noFill/>
        </p:spPr>
      </p:pic>
      <p:sp>
        <p:nvSpPr>
          <p:cNvPr id="7" name="TextBox 6">
            <a:extLst>
              <a:ext uri="{FF2B5EF4-FFF2-40B4-BE49-F238E27FC236}">
                <a16:creationId xmlns:a16="http://schemas.microsoft.com/office/drawing/2014/main" id="{21BBE0ED-E3F1-C1FB-325F-C03ED1A5A259}"/>
              </a:ext>
            </a:extLst>
          </p:cNvPr>
          <p:cNvSpPr txBox="1"/>
          <p:nvPr/>
        </p:nvSpPr>
        <p:spPr>
          <a:xfrm>
            <a:off x="348343" y="806239"/>
            <a:ext cx="6096000" cy="390492"/>
          </a:xfrm>
          <a:prstGeom prst="rect">
            <a:avLst/>
          </a:prstGeom>
          <a:noFill/>
        </p:spPr>
        <p:txBody>
          <a:bodyPr wrap="square">
            <a:spAutoFit/>
          </a:bodyPr>
          <a:lstStyle/>
          <a:p>
            <a:pPr>
              <a:lnSpc>
                <a:spcPct val="115000"/>
              </a:lnSpc>
              <a:spcBef>
                <a:spcPts val="500"/>
              </a:spcBef>
              <a:spcAft>
                <a:spcPts val="1000"/>
              </a:spcAf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Elementi 802.1q zaglavlja:</a:t>
            </a:r>
            <a:endParaRPr lang="en-US" sz="12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982C820-35D8-081D-CC74-621C15C653BB}"/>
              </a:ext>
            </a:extLst>
          </p:cNvPr>
          <p:cNvSpPr txBox="1"/>
          <p:nvPr/>
        </p:nvSpPr>
        <p:spPr>
          <a:xfrm>
            <a:off x="217714" y="3429000"/>
            <a:ext cx="11347268" cy="2752677"/>
          </a:xfrm>
          <a:prstGeom prst="rect">
            <a:avLst/>
          </a:prstGeom>
          <a:noFill/>
        </p:spPr>
        <p:txBody>
          <a:bodyPr wrap="square">
            <a:spAutoFit/>
          </a:bodyPr>
          <a:lstStyle/>
          <a:p>
            <a:pPr marL="342900" lvl="0" indent="-342900">
              <a:lnSpc>
                <a:spcPct val="115000"/>
              </a:lnSpc>
              <a:spcBef>
                <a:spcPts val="500"/>
              </a:spcBef>
              <a:spcAft>
                <a:spcPts val="1000"/>
              </a:spcAft>
              <a:buFont typeface="Arial" panose="020B0604020202020204" pitchFamily="34" charset="0"/>
              <a:buChar char="•"/>
              <a:tabLst>
                <a:tab pos="457200" algn="l"/>
              </a:tabLs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Tag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protocol</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identifier</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(TPID)- 16 bitna vrijednost postavljena na 0x8100 koja identificira da se radi o IEEE 802.1Q okviru</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Bef>
                <a:spcPts val="500"/>
              </a:spcBef>
              <a:spcAft>
                <a:spcPts val="1000"/>
              </a:spcAft>
              <a:buFont typeface="Arial" panose="020B0604020202020204" pitchFamily="34" charset="0"/>
              <a:buChar char="•"/>
              <a:tabLst>
                <a:tab pos="457200" algn="l"/>
              </a:tabLs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Tag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control</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information</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(TCI)</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800100" lvl="1" indent="-342900">
              <a:lnSpc>
                <a:spcPct val="115000"/>
              </a:lnSpc>
              <a:spcBef>
                <a:spcPts val="500"/>
              </a:spcBef>
              <a:spcAft>
                <a:spcPts val="1000"/>
              </a:spcAft>
              <a:buFont typeface="Wingdings" panose="05000000000000000000" pitchFamily="2" charset="2"/>
              <a:buChar char=""/>
              <a:tabLst>
                <a:tab pos="457200" algn="l"/>
                <a:tab pos="685800" algn="l"/>
              </a:tabLst>
            </a:pPr>
            <a:r>
              <a:rPr lang="hr-HR" dirty="0" err="1">
                <a:effectLst/>
                <a:latin typeface="Calibri" panose="020F0502020204030204" pitchFamily="34" charset="0"/>
                <a:ea typeface="Times New Roman" panose="02020603050405020304" pitchFamily="18" charset="0"/>
                <a:cs typeface="Times New Roman" panose="02020603050405020304" pitchFamily="18" charset="0"/>
              </a:rPr>
              <a:t>Priority</a:t>
            </a:r>
            <a:r>
              <a:rPr lang="hr-HR" dirty="0">
                <a:effectLst/>
                <a:latin typeface="Calibri" panose="020F0502020204030204" pitchFamily="34" charset="0"/>
                <a:ea typeface="Times New Roman" panose="02020603050405020304" pitchFamily="18" charset="0"/>
                <a:cs typeface="Times New Roman" panose="02020603050405020304" pitchFamily="18" charset="0"/>
              </a:rPr>
              <a:t> </a:t>
            </a:r>
            <a:r>
              <a:rPr lang="hr-HR" dirty="0" err="1">
                <a:effectLst/>
                <a:latin typeface="Calibri" panose="020F0502020204030204" pitchFamily="34" charset="0"/>
                <a:ea typeface="Times New Roman" panose="02020603050405020304" pitchFamily="18" charset="0"/>
                <a:cs typeface="Times New Roman" panose="02020603050405020304" pitchFamily="18" charset="0"/>
              </a:rPr>
              <a:t>code</a:t>
            </a:r>
            <a:r>
              <a:rPr lang="hr-HR" dirty="0">
                <a:effectLst/>
                <a:latin typeface="Calibri" panose="020F0502020204030204" pitchFamily="34" charset="0"/>
                <a:ea typeface="Times New Roman" panose="02020603050405020304" pitchFamily="18" charset="0"/>
                <a:cs typeface="Times New Roman" panose="02020603050405020304" pitchFamily="18" charset="0"/>
              </a:rPr>
              <a:t> </a:t>
            </a:r>
            <a:r>
              <a:rPr lang="hr-HR" dirty="0" err="1">
                <a:effectLst/>
                <a:latin typeface="Calibri" panose="020F0502020204030204" pitchFamily="34" charset="0"/>
                <a:ea typeface="Times New Roman" panose="02020603050405020304" pitchFamily="18" charset="0"/>
                <a:cs typeface="Times New Roman" panose="02020603050405020304" pitchFamily="18" charset="0"/>
              </a:rPr>
              <a:t>point</a:t>
            </a:r>
            <a:r>
              <a:rPr lang="hr-HR" dirty="0">
                <a:effectLst/>
                <a:latin typeface="Calibri" panose="020F0502020204030204" pitchFamily="34" charset="0"/>
                <a:ea typeface="Times New Roman" panose="02020603050405020304" pitchFamily="18" charset="0"/>
                <a:cs typeface="Times New Roman" panose="02020603050405020304" pitchFamily="18" charset="0"/>
              </a:rPr>
              <a:t> (PCP)- potreban kada koristimo kvalitetu usluge u mreži</a:t>
            </a: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r>
              <a:rPr lang="en-US" dirty="0" err="1">
                <a:effectLst/>
                <a:latin typeface="Calibri" panose="020F0502020204030204" pitchFamily="34" charset="0"/>
                <a:ea typeface="Times New Roman" panose="02020603050405020304" pitchFamily="18" charset="0"/>
                <a:cs typeface="Times New Roman" panose="02020603050405020304" pitchFamily="18" charset="0"/>
              </a:rPr>
              <a:t>eng.</a:t>
            </a:r>
            <a:r>
              <a:rPr lang="en-US" dirty="0">
                <a:effectLst/>
                <a:latin typeface="Calibri" panose="020F0502020204030204" pitchFamily="34" charset="0"/>
                <a:ea typeface="Times New Roman" panose="02020603050405020304" pitchFamily="18" charset="0"/>
                <a:cs typeface="Times New Roman" panose="02020603050405020304" pitchFamily="18" charset="0"/>
              </a:rPr>
              <a:t> Quality of Service - </a:t>
            </a:r>
            <a:r>
              <a:rPr lang="hr-HR" dirty="0" err="1">
                <a:effectLst/>
                <a:latin typeface="Calibri" panose="020F0502020204030204" pitchFamily="34" charset="0"/>
                <a:ea typeface="Times New Roman" panose="02020603050405020304" pitchFamily="18" charset="0"/>
                <a:cs typeface="Times New Roman" panose="02020603050405020304" pitchFamily="18" charset="0"/>
              </a:rPr>
              <a:t>QoS</a:t>
            </a:r>
            <a:r>
              <a:rPr lang="hr-HR"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800100" lvl="1" indent="-342900">
              <a:lnSpc>
                <a:spcPct val="115000"/>
              </a:lnSpc>
              <a:spcBef>
                <a:spcPts val="500"/>
              </a:spcBef>
              <a:spcAft>
                <a:spcPts val="1000"/>
              </a:spcAft>
              <a:buFont typeface="Wingdings" panose="05000000000000000000" pitchFamily="2" charset="2"/>
              <a:buChar char=""/>
              <a:tabLst>
                <a:tab pos="457200" algn="l"/>
                <a:tab pos="685800" algn="l"/>
              </a:tabLst>
            </a:pPr>
            <a:r>
              <a:rPr lang="hr-HR" dirty="0">
                <a:effectLst/>
                <a:latin typeface="Calibri" panose="020F0502020204030204" pitchFamily="34" charset="0"/>
                <a:ea typeface="Times New Roman" panose="02020603050405020304" pitchFamily="18" charset="0"/>
                <a:cs typeface="Times New Roman" panose="02020603050405020304" pitchFamily="18" charset="0"/>
              </a:rPr>
              <a:t>Drop </a:t>
            </a:r>
            <a:r>
              <a:rPr lang="hr-HR" dirty="0" err="1">
                <a:effectLst/>
                <a:latin typeface="Calibri" panose="020F0502020204030204" pitchFamily="34" charset="0"/>
                <a:ea typeface="Times New Roman" panose="02020603050405020304" pitchFamily="18" charset="0"/>
                <a:cs typeface="Times New Roman" panose="02020603050405020304" pitchFamily="18" charset="0"/>
              </a:rPr>
              <a:t>eligible</a:t>
            </a:r>
            <a:r>
              <a:rPr lang="hr-HR" dirty="0">
                <a:effectLst/>
                <a:latin typeface="Calibri" panose="020F0502020204030204" pitchFamily="34" charset="0"/>
                <a:ea typeface="Times New Roman" panose="02020603050405020304" pitchFamily="18" charset="0"/>
                <a:cs typeface="Times New Roman" panose="02020603050405020304" pitchFamily="18" charset="0"/>
              </a:rPr>
              <a:t> </a:t>
            </a:r>
            <a:r>
              <a:rPr lang="hr-HR" dirty="0" err="1">
                <a:effectLst/>
                <a:latin typeface="Calibri" panose="020F0502020204030204" pitchFamily="34" charset="0"/>
                <a:ea typeface="Times New Roman" panose="02020603050405020304" pitchFamily="18" charset="0"/>
                <a:cs typeface="Times New Roman" panose="02020603050405020304" pitchFamily="18" charset="0"/>
              </a:rPr>
              <a:t>indicator</a:t>
            </a:r>
            <a:r>
              <a:rPr lang="hr-HR" dirty="0">
                <a:effectLst/>
                <a:latin typeface="Calibri" panose="020F0502020204030204" pitchFamily="34" charset="0"/>
                <a:ea typeface="Times New Roman" panose="02020603050405020304" pitchFamily="18" charset="0"/>
                <a:cs typeface="Times New Roman" panose="02020603050405020304" pitchFamily="18" charset="0"/>
              </a:rPr>
              <a:t> (DEI)- potreban kada koristimo kvalitetu usluge u mreži</a:t>
            </a:r>
            <a:endParaRPr lang="en-US"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800100" lvl="1" indent="-342900">
              <a:lnSpc>
                <a:spcPct val="115000"/>
              </a:lnSpc>
              <a:spcBef>
                <a:spcPts val="500"/>
              </a:spcBef>
              <a:spcAft>
                <a:spcPts val="1000"/>
              </a:spcAft>
              <a:buFont typeface="Wingdings" panose="05000000000000000000" pitchFamily="2" charset="2"/>
              <a:buChar char=""/>
              <a:tabLst>
                <a:tab pos="457200" algn="l"/>
                <a:tab pos="685800" algn="l"/>
              </a:tabLst>
            </a:pPr>
            <a:r>
              <a:rPr lang="hr-HR"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VLAN </a:t>
            </a:r>
            <a:r>
              <a:rPr lang="hr-HR"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identifier</a:t>
            </a:r>
            <a:r>
              <a:rPr lang="hr-HR"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hr-HR" dirty="0">
                <a:effectLst/>
                <a:latin typeface="Calibri" panose="020F0502020204030204" pitchFamily="34" charset="0"/>
                <a:ea typeface="Times New Roman" panose="02020603050405020304" pitchFamily="18" charset="0"/>
                <a:cs typeface="Times New Roman" panose="02020603050405020304" pitchFamily="18" charset="0"/>
              </a:rPr>
              <a:t>(VID)- 0-4095, 0x000 (VLAN 0) i 0xFFF (VLAN 4095) su rezervirane vrijednosti</a:t>
            </a:r>
            <a:endParaRPr lang="en-US"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48066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Definiranje L2 Računalne Mreže - </a:t>
            </a:r>
            <a:r>
              <a:rPr lang="hr-HR" sz="2400" b="1" spc="75" dirty="0" err="1">
                <a:solidFill>
                  <a:srgbClr val="000000"/>
                </a:solidFill>
                <a:effectLst/>
                <a:latin typeface="Trebuchet MS" panose="020B0603020202020204" pitchFamily="34" charset="0"/>
              </a:rPr>
              <a:t>Vlan</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7" name="TextBox 6">
            <a:extLst>
              <a:ext uri="{FF2B5EF4-FFF2-40B4-BE49-F238E27FC236}">
                <a16:creationId xmlns:a16="http://schemas.microsoft.com/office/drawing/2014/main" id="{21BBE0ED-E3F1-C1FB-325F-C03ED1A5A259}"/>
              </a:ext>
            </a:extLst>
          </p:cNvPr>
          <p:cNvSpPr txBox="1"/>
          <p:nvPr/>
        </p:nvSpPr>
        <p:spPr>
          <a:xfrm>
            <a:off x="348342" y="806239"/>
            <a:ext cx="11295017" cy="1213730"/>
          </a:xfrm>
          <a:prstGeom prst="rect">
            <a:avLst/>
          </a:prstGeom>
          <a:noFill/>
        </p:spPr>
        <p:txBody>
          <a:bodyPr wrap="square">
            <a:spAutoFit/>
          </a:bodyPr>
          <a:lstStyle/>
          <a:p>
            <a:pPr marL="285750" indent="-285750">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Za nas u ovom trenutku jedino bitno polje 802.1q zaglavlja je VLAN ID koji preklopnici koriste kako bi znali gdje proslijediti pojedini okvir s obzirom na svoju tablicu MAC adresa.</a:t>
            </a:r>
          </a:p>
          <a:p>
            <a:pPr marL="285750" indent="-285750">
              <a:lnSpc>
                <a:spcPct val="115000"/>
              </a:lnSpc>
              <a:spcBef>
                <a:spcPts val="500"/>
              </a:spcBef>
              <a:spcAft>
                <a:spcPts val="1000"/>
              </a:spcAft>
              <a:buFont typeface="Arial" panose="020B0604020202020204" pitchFamily="34" charset="0"/>
              <a:buChar char="•"/>
            </a:pPr>
            <a:r>
              <a:rPr lang="en-US" sz="1600" dirty="0" err="1">
                <a:effectLst/>
                <a:latin typeface="Trebuchet MS" panose="020B0603020202020204" pitchFamily="34" charset="0"/>
                <a:ea typeface="Times New Roman" panose="02020603050405020304" pitchFamily="18" charset="0"/>
                <a:cs typeface="Times New Roman" panose="02020603050405020304" pitchFamily="18" charset="0"/>
              </a:rPr>
              <a:t>Prikaz</a:t>
            </a:r>
            <a:r>
              <a:rPr lang="en-US" sz="1600" dirty="0">
                <a:effectLst/>
                <a:latin typeface="Trebuchet MS" panose="020B0603020202020204" pitchFamily="34" charset="0"/>
                <a:ea typeface="Times New Roman" panose="02020603050405020304" pitchFamily="18" charset="0"/>
                <a:cs typeface="Times New Roman" panose="02020603050405020304" pitchFamily="18" charset="0"/>
              </a:rPr>
              <a:t> 802.1q </a:t>
            </a:r>
            <a:r>
              <a:rPr lang="en-US" sz="1600" dirty="0" err="1">
                <a:effectLst/>
                <a:latin typeface="Trebuchet MS" panose="020B0603020202020204" pitchFamily="34" charset="0"/>
                <a:ea typeface="Times New Roman" panose="02020603050405020304" pitchFamily="18" charset="0"/>
                <a:cs typeface="Times New Roman" panose="02020603050405020304" pitchFamily="18" charset="0"/>
              </a:rPr>
              <a:t>zaglavlja</a:t>
            </a:r>
            <a:r>
              <a:rPr lang="en-US" sz="1600" dirty="0">
                <a:effectLst/>
                <a:latin typeface="Trebuchet MS" panose="020B0603020202020204" pitchFamily="34" charset="0"/>
                <a:ea typeface="Times New Roman" panose="02020603050405020304" pitchFamily="18" charset="0"/>
                <a:cs typeface="Times New Roman" panose="02020603050405020304" pitchFamily="18" charset="0"/>
              </a:rPr>
              <a:t> u Wireshark </a:t>
            </a:r>
            <a:r>
              <a:rPr lang="en-US" sz="1600" dirty="0" err="1">
                <a:effectLst/>
                <a:latin typeface="Trebuchet MS" panose="020B0603020202020204" pitchFamily="34" charset="0"/>
                <a:ea typeface="Times New Roman" panose="02020603050405020304" pitchFamily="18" charset="0"/>
                <a:cs typeface="Times New Roman" panose="02020603050405020304" pitchFamily="18" charset="0"/>
              </a:rPr>
              <a:t>alatu</a:t>
            </a:r>
            <a:r>
              <a:rPr lang="en-US" sz="1600" dirty="0">
                <a:effectLst/>
                <a:latin typeface="Trebuchet MS" panose="020B0603020202020204" pitchFamily="34" charset="0"/>
                <a:ea typeface="Times New Roman" panose="02020603050405020304" pitchFamily="18" charset="0"/>
                <a:cs typeface="Times New Roman" panose="02020603050405020304" pitchFamily="18" charset="0"/>
              </a:rPr>
              <a:t> – „</a:t>
            </a:r>
            <a:r>
              <a:rPr lang="en-US" sz="1600" dirty="0" err="1">
                <a:effectLst/>
                <a:latin typeface="Trebuchet MS" panose="020B0603020202020204" pitchFamily="34" charset="0"/>
                <a:ea typeface="Times New Roman" panose="02020603050405020304" pitchFamily="18" charset="0"/>
                <a:cs typeface="Times New Roman" panose="02020603050405020304" pitchFamily="18" charset="0"/>
              </a:rPr>
              <a:t>uhvaćeno</a:t>
            </a:r>
            <a:r>
              <a:rPr lang="en-US" sz="160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en-US" sz="1600" dirty="0" err="1">
                <a:effectLst/>
                <a:latin typeface="Trebuchet MS" panose="020B0603020202020204" pitchFamily="34" charset="0"/>
                <a:ea typeface="Times New Roman" panose="02020603050405020304" pitchFamily="18" charset="0"/>
                <a:cs typeface="Times New Roman" panose="02020603050405020304" pitchFamily="18" charset="0"/>
              </a:rPr>
              <a:t>na</a:t>
            </a:r>
            <a:r>
              <a:rPr lang="en-US" sz="1600" dirty="0">
                <a:effectLst/>
                <a:latin typeface="Trebuchet MS" panose="020B0603020202020204" pitchFamily="34" charset="0"/>
                <a:ea typeface="Times New Roman" panose="02020603050405020304" pitchFamily="18" charset="0"/>
                <a:cs typeface="Times New Roman" panose="02020603050405020304" pitchFamily="18" charset="0"/>
              </a:rPr>
              <a:t> TRUNK </a:t>
            </a:r>
            <a:r>
              <a:rPr lang="en-US" sz="1600" dirty="0" err="1">
                <a:effectLst/>
                <a:latin typeface="Trebuchet MS" panose="020B0603020202020204" pitchFamily="34" charset="0"/>
                <a:ea typeface="Times New Roman" panose="02020603050405020304" pitchFamily="18" charset="0"/>
                <a:cs typeface="Times New Roman" panose="02020603050405020304" pitchFamily="18" charset="0"/>
              </a:rPr>
              <a:t>vezi</a:t>
            </a:r>
            <a:endParaRPr lang="en-US" sz="16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EFA6DD9-5582-37D3-4C47-DB2D844C48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397" y="2605258"/>
            <a:ext cx="7647731" cy="2349919"/>
          </a:xfrm>
          <a:prstGeom prst="rect">
            <a:avLst/>
          </a:prstGeom>
          <a:noFill/>
        </p:spPr>
      </p:pic>
    </p:spTree>
    <p:extLst>
      <p:ext uri="{BB962C8B-B14F-4D97-AF65-F5344CB8AC3E}">
        <p14:creationId xmlns:p14="http://schemas.microsoft.com/office/powerpoint/2010/main" val="1540256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04565-AD33-7CD5-B3A7-DD08B8F0F302}"/>
            </a:ext>
          </a:extLst>
        </p:cNvPr>
        <p:cNvGrpSpPr/>
        <p:nvPr/>
      </p:nvGrpSpPr>
      <p:grpSpPr>
        <a:xfrm>
          <a:off x="0" y="0"/>
          <a:ext cx="0" cy="0"/>
          <a:chOff x="0" y="0"/>
          <a:chExt cx="0" cy="0"/>
        </a:xfrm>
      </p:grpSpPr>
      <p:sp>
        <p:nvSpPr>
          <p:cNvPr id="2" name="TekstniOkvir 1">
            <a:extLst>
              <a:ext uri="{FF2B5EF4-FFF2-40B4-BE49-F238E27FC236}">
                <a16:creationId xmlns:a16="http://schemas.microsoft.com/office/drawing/2014/main" id="{1D8D8195-9F29-5164-ABCB-0B41DDB91A18}"/>
              </a:ext>
            </a:extLst>
          </p:cNvPr>
          <p:cNvSpPr txBox="1"/>
          <p:nvPr/>
        </p:nvSpPr>
        <p:spPr>
          <a:xfrm>
            <a:off x="5294338" y="1851645"/>
            <a:ext cx="1603324" cy="3154710"/>
          </a:xfrm>
          <a:prstGeom prst="rect">
            <a:avLst/>
          </a:prstGeom>
          <a:noFill/>
        </p:spPr>
        <p:txBody>
          <a:bodyPr wrap="none" rtlCol="0">
            <a:spAutoFit/>
          </a:bodyPr>
          <a:lstStyle/>
          <a:p>
            <a:r>
              <a:rPr lang="hr-HR" sz="19900" dirty="0">
                <a:solidFill>
                  <a:srgbClr val="FF0066"/>
                </a:solidFill>
              </a:rPr>
              <a:t>?</a:t>
            </a:r>
          </a:p>
        </p:txBody>
      </p:sp>
    </p:spTree>
    <p:extLst>
      <p:ext uri="{BB962C8B-B14F-4D97-AF65-F5344CB8AC3E}">
        <p14:creationId xmlns:p14="http://schemas.microsoft.com/office/powerpoint/2010/main" val="20881780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Usmjeravanje Između </a:t>
            </a:r>
            <a:r>
              <a:rPr lang="hr-HR" sz="2400" b="1" spc="75" dirty="0" err="1">
                <a:solidFill>
                  <a:srgbClr val="000000"/>
                </a:solidFill>
                <a:effectLst/>
                <a:latin typeface="Trebuchet MS" panose="020B0603020202020204" pitchFamily="34" charset="0"/>
              </a:rPr>
              <a:t>Vlan</a:t>
            </a:r>
            <a:r>
              <a:rPr lang="hr-HR" sz="2400" b="1" spc="75" dirty="0">
                <a:solidFill>
                  <a:srgbClr val="000000"/>
                </a:solidFill>
                <a:effectLst/>
                <a:latin typeface="Trebuchet MS" panose="020B0603020202020204" pitchFamily="34" charset="0"/>
              </a:rPr>
              <a:t>-ova</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8" name="TextBox 7">
            <a:extLst>
              <a:ext uri="{FF2B5EF4-FFF2-40B4-BE49-F238E27FC236}">
                <a16:creationId xmlns:a16="http://schemas.microsoft.com/office/drawing/2014/main" id="{5106567D-7B66-A18D-33EB-8AEF95279BA4}"/>
              </a:ext>
            </a:extLst>
          </p:cNvPr>
          <p:cNvSpPr txBox="1"/>
          <p:nvPr/>
        </p:nvSpPr>
        <p:spPr>
          <a:xfrm>
            <a:off x="104775" y="930911"/>
            <a:ext cx="11486334" cy="3509679"/>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Kada smo L2 mrežu logički segmentirali koristeći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VLANove</a:t>
            </a:r>
            <a:r>
              <a:rPr lang="hr-HR" sz="1800" dirty="0">
                <a:effectLst/>
                <a:latin typeface="Arial" panose="020B0604020202020204" pitchFamily="34" charset="0"/>
                <a:ea typeface="Calibri" panose="020F0502020204030204" pitchFamily="34" charset="0"/>
                <a:cs typeface="Times New Roman" panose="02020603050405020304" pitchFamily="18" charset="0"/>
              </a:rPr>
              <a:t> tako da odgovara organizacijskoj strukturi tvrtke tako da svaki odjel bude odvojen unutar svog VLAN-a i koristi jedinstvenu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podmrežu</a:t>
            </a:r>
            <a:r>
              <a:rPr lang="hr-HR" sz="1800" dirty="0">
                <a:effectLst/>
                <a:latin typeface="Arial" panose="020B0604020202020204" pitchFamily="34" charset="0"/>
                <a:ea typeface="Calibri" panose="020F0502020204030204" pitchFamily="34" charset="0"/>
                <a:cs typeface="Times New Roman" panose="02020603050405020304" pitchFamily="18" charset="0"/>
              </a:rPr>
              <a:t>, sada tim </a:t>
            </a:r>
            <a:r>
              <a:rPr lang="hr-HR" sz="1800"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podmrežama</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treba omogućiti međusobnu komunikaciju.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Ovo možemo napraviti na dva načina. </a:t>
            </a:r>
          </a:p>
          <a:p>
            <a:pPr marL="742950" lvl="1" indent="-285750" algn="just">
              <a:lnSpc>
                <a:spcPct val="115000"/>
              </a:lnSpc>
              <a:spcBef>
                <a:spcPts val="500"/>
              </a:spcBef>
              <a:spcAft>
                <a:spcPts val="1000"/>
              </a:spcAft>
              <a:buFont typeface="Arial" panose="020B0604020202020204" pitchFamily="34" charset="0"/>
              <a:buChar char="•"/>
            </a:pPr>
            <a:r>
              <a:rPr lang="hr-HR" dirty="0">
                <a:effectLst/>
                <a:latin typeface="Arial" panose="020B0604020202020204" pitchFamily="34" charset="0"/>
                <a:ea typeface="Calibri" panose="020F0502020204030204" pitchFamily="34" charset="0"/>
                <a:cs typeface="Times New Roman" panose="02020603050405020304" pitchFamily="18" charset="0"/>
              </a:rPr>
              <a:t>Jedan način je da se </a:t>
            </a:r>
            <a:r>
              <a:rPr lang="hr-HR"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usmjeravanje prometa između VLAN-ova radi na preklopniku</a:t>
            </a:r>
            <a:r>
              <a:rPr lang="hr-HR" dirty="0">
                <a:effectLst/>
                <a:latin typeface="Arial" panose="020B0604020202020204" pitchFamily="34" charset="0"/>
                <a:ea typeface="Calibri" panose="020F0502020204030204" pitchFamily="34" charset="0"/>
                <a:cs typeface="Times New Roman" panose="02020603050405020304" pitchFamily="18" charset="0"/>
              </a:rPr>
              <a:t> koji ima te mogućnosti (</a:t>
            </a:r>
            <a:r>
              <a:rPr lang="hr-HR" dirty="0" err="1">
                <a:effectLst/>
                <a:latin typeface="Arial" panose="020B0604020202020204" pitchFamily="34" charset="0"/>
                <a:ea typeface="Calibri" panose="020F0502020204030204" pitchFamily="34" charset="0"/>
                <a:cs typeface="Times New Roman" panose="02020603050405020304" pitchFamily="18" charset="0"/>
              </a:rPr>
              <a:t>Multilayer</a:t>
            </a:r>
            <a:r>
              <a:rPr lang="hr-HR" dirty="0">
                <a:effectLst/>
                <a:latin typeface="Arial" panose="020B0604020202020204" pitchFamily="34" charset="0"/>
                <a:ea typeface="Calibri" panose="020F0502020204030204" pitchFamily="34" charset="0"/>
                <a:cs typeface="Times New Roman" panose="02020603050405020304" pitchFamily="18" charset="0"/>
              </a:rPr>
              <a:t> </a:t>
            </a:r>
            <a:r>
              <a:rPr lang="hr-HR" dirty="0" err="1">
                <a:effectLst/>
                <a:latin typeface="Arial" panose="020B0604020202020204" pitchFamily="34" charset="0"/>
                <a:ea typeface="Calibri" panose="020F0502020204030204" pitchFamily="34" charset="0"/>
                <a:cs typeface="Times New Roman" panose="02020603050405020304" pitchFamily="18" charset="0"/>
              </a:rPr>
              <a:t>switch</a:t>
            </a:r>
            <a:r>
              <a:rPr lang="hr-HR" dirty="0">
                <a:effectLst/>
                <a:latin typeface="Arial" panose="020B0604020202020204" pitchFamily="34" charset="0"/>
                <a:ea typeface="Calibri" panose="020F0502020204030204" pitchFamily="34" charset="0"/>
                <a:cs typeface="Times New Roman" panose="02020603050405020304" pitchFamily="18" charset="0"/>
              </a:rPr>
              <a:t>)</a:t>
            </a:r>
          </a:p>
          <a:p>
            <a:pPr marL="742950" lvl="1" indent="-285750" algn="just">
              <a:lnSpc>
                <a:spcPct val="115000"/>
              </a:lnSpc>
              <a:spcBef>
                <a:spcPts val="500"/>
              </a:spcBef>
              <a:spcAft>
                <a:spcPts val="1000"/>
              </a:spcAft>
              <a:buFont typeface="Arial" panose="020B0604020202020204" pitchFamily="34" charset="0"/>
              <a:buChar char="•"/>
            </a:pPr>
            <a:r>
              <a:rPr lang="hr-HR" dirty="0">
                <a:latin typeface="Arial" panose="020B0604020202020204" pitchFamily="34" charset="0"/>
                <a:ea typeface="Calibri" panose="020F0502020204030204" pitchFamily="34" charset="0"/>
                <a:cs typeface="Times New Roman" panose="02020603050405020304" pitchFamily="18" charset="0"/>
              </a:rPr>
              <a:t>D</a:t>
            </a:r>
            <a:r>
              <a:rPr lang="hr-HR" dirty="0">
                <a:effectLst/>
                <a:latin typeface="Arial" panose="020B0604020202020204" pitchFamily="34" charset="0"/>
                <a:ea typeface="Calibri" panose="020F0502020204030204" pitchFamily="34" charset="0"/>
                <a:cs typeface="Times New Roman" panose="02020603050405020304" pitchFamily="18" charset="0"/>
              </a:rPr>
              <a:t>rugi način je da se u mrežu poveže </a:t>
            </a:r>
            <a:r>
              <a:rPr lang="hr-HR"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usmjernik</a:t>
            </a:r>
            <a:r>
              <a:rPr lang="hr-HR"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koji će osim povezivanja </a:t>
            </a:r>
            <a:r>
              <a:rPr lang="hr-HR"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VLANova</a:t>
            </a:r>
            <a:r>
              <a:rPr lang="hr-HR"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međusobno, omogućiti komunikaciju računalima iz svih </a:t>
            </a:r>
            <a:r>
              <a:rPr lang="hr-HR"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VLANova</a:t>
            </a:r>
            <a:r>
              <a:rPr lang="hr-HR"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prema ostatku IKT sustava i prema internetu</a:t>
            </a:r>
            <a:r>
              <a:rPr lang="hr-HR" dirty="0">
                <a:effectLst/>
                <a:latin typeface="Arial" panose="020B0604020202020204" pitchFamily="34" charset="0"/>
                <a:ea typeface="Calibri" panose="020F0502020204030204" pitchFamily="34" charset="0"/>
                <a:cs typeface="Times New Roman" panose="02020603050405020304" pitchFamily="18" charset="0"/>
              </a:rPr>
              <a:t>. (</a:t>
            </a:r>
            <a:r>
              <a:rPr lang="hr-HR" dirty="0" err="1">
                <a:effectLst/>
                <a:latin typeface="Arial" panose="020B0604020202020204" pitchFamily="34" charset="0"/>
                <a:ea typeface="Calibri" panose="020F0502020204030204" pitchFamily="34" charset="0"/>
                <a:cs typeface="Times New Roman" panose="02020603050405020304" pitchFamily="18" charset="0"/>
              </a:rPr>
              <a:t>Router</a:t>
            </a:r>
            <a:r>
              <a:rPr lang="hr-HR" dirty="0">
                <a:effectLst/>
                <a:latin typeface="Arial" panose="020B0604020202020204" pitchFamily="34" charset="0"/>
                <a:ea typeface="Calibri" panose="020F0502020204030204" pitchFamily="34" charset="0"/>
                <a:cs typeface="Times New Roman" panose="02020603050405020304" pitchFamily="18" charset="0"/>
              </a:rPr>
              <a:t> on a </a:t>
            </a:r>
            <a:r>
              <a:rPr lang="hr-HR" dirty="0" err="1">
                <a:effectLst/>
                <a:latin typeface="Arial" panose="020B0604020202020204" pitchFamily="34" charset="0"/>
                <a:ea typeface="Calibri" panose="020F0502020204030204" pitchFamily="34" charset="0"/>
                <a:cs typeface="Times New Roman" panose="02020603050405020304" pitchFamily="18" charset="0"/>
              </a:rPr>
              <a:t>stick</a:t>
            </a:r>
            <a:r>
              <a:rPr lang="hr-HR" dirty="0">
                <a:effectLst/>
                <a:latin typeface="Arial" panose="020B0604020202020204" pitchFamily="34" charset="0"/>
                <a:ea typeface="Calibri" panose="020F0502020204030204" pitchFamily="34" charset="0"/>
                <a:cs typeface="Times New Roman" panose="02020603050405020304" pitchFamily="18" charset="0"/>
              </a:rPr>
              <a:t>)</a:t>
            </a:r>
            <a:endParaRPr lang="en-US"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76348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Usmjeravanje Između </a:t>
            </a:r>
            <a:r>
              <a:rPr lang="hr-HR" sz="2400" b="1" spc="75" dirty="0" err="1">
                <a:solidFill>
                  <a:srgbClr val="000000"/>
                </a:solidFill>
                <a:effectLst/>
                <a:latin typeface="Trebuchet MS" panose="020B0603020202020204" pitchFamily="34" charset="0"/>
              </a:rPr>
              <a:t>Vlan</a:t>
            </a:r>
            <a:r>
              <a:rPr lang="hr-HR" sz="2400" b="1" spc="75" dirty="0">
                <a:solidFill>
                  <a:srgbClr val="000000"/>
                </a:solidFill>
                <a:effectLst/>
                <a:latin typeface="Trebuchet MS" panose="020B0603020202020204" pitchFamily="34" charset="0"/>
              </a:rPr>
              <a:t>-ova</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8" name="TextBox 7">
            <a:extLst>
              <a:ext uri="{FF2B5EF4-FFF2-40B4-BE49-F238E27FC236}">
                <a16:creationId xmlns:a16="http://schemas.microsoft.com/office/drawing/2014/main" id="{5106567D-7B66-A18D-33EB-8AEF95279BA4}"/>
              </a:ext>
            </a:extLst>
          </p:cNvPr>
          <p:cNvSpPr txBox="1"/>
          <p:nvPr/>
        </p:nvSpPr>
        <p:spPr>
          <a:xfrm>
            <a:off x="182880" y="565151"/>
            <a:ext cx="11486334" cy="4086375"/>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Arial" panose="020B0604020202020204" pitchFamily="34" charset="0"/>
                <a:ea typeface="Calibri" panose="020F0502020204030204" pitchFamily="34" charset="0"/>
                <a:cs typeface="Times New Roman" panose="02020603050405020304" pitchFamily="18" charset="0"/>
              </a:rPr>
              <a:t>Kada usmjeravanje između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VLANova</a:t>
            </a:r>
            <a:r>
              <a:rPr lang="hr-HR" sz="1800" dirty="0">
                <a:effectLst/>
                <a:latin typeface="Arial" panose="020B0604020202020204" pitchFamily="34" charset="0"/>
                <a:ea typeface="Calibri" panose="020F0502020204030204" pitchFamily="34" charset="0"/>
                <a:cs typeface="Times New Roman" panose="02020603050405020304" pitchFamily="18" charset="0"/>
              </a:rPr>
              <a:t> radimo na preklopniku nekoliko stvari je bitno:</a:t>
            </a:r>
          </a:p>
          <a:p>
            <a:pPr marL="342900" indent="-342900" algn="just">
              <a:lnSpc>
                <a:spcPct val="115000"/>
              </a:lnSpc>
              <a:spcBef>
                <a:spcPts val="500"/>
              </a:spcBef>
              <a:spcAft>
                <a:spcPts val="1000"/>
              </a:spcAft>
              <a:buFont typeface="+mj-lt"/>
              <a:buAutoNum type="arabicPeriod"/>
            </a:pPr>
            <a:r>
              <a:rPr lang="hr-HR" sz="1800" dirty="0">
                <a:effectLst/>
                <a:latin typeface="Arial" panose="020B0604020202020204" pitchFamily="34" charset="0"/>
                <a:ea typeface="Calibri" panose="020F0502020204030204" pitchFamily="34" charset="0"/>
                <a:cs typeface="Times New Roman" panose="02020603050405020304" pitchFamily="18" charset="0"/>
              </a:rPr>
              <a:t>Preklopnik </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mora podržavati usmjeravanje prometa (IP </a:t>
            </a:r>
            <a:r>
              <a:rPr lang="hr-HR" sz="1800"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routing</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t>
            </a:r>
            <a:r>
              <a:rPr lang="hr-HR" sz="1800" dirty="0">
                <a:effectLst/>
                <a:latin typeface="Arial" panose="020B0604020202020204" pitchFamily="34" charset="0"/>
                <a:ea typeface="Calibri" panose="020F0502020204030204" pitchFamily="34" charset="0"/>
                <a:cs typeface="Times New Roman" panose="02020603050405020304" pitchFamily="18" charset="0"/>
              </a:rPr>
              <a:t>, tzv. višeslojni (eng.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Multilayer</a:t>
            </a:r>
            <a:r>
              <a:rPr lang="hr-HR" sz="1800" dirty="0">
                <a:effectLst/>
                <a:latin typeface="Arial" panose="020B0604020202020204" pitchFamily="34" charset="0"/>
                <a:ea typeface="Calibri" panose="020F0502020204030204" pitchFamily="34" charset="0"/>
                <a:cs typeface="Times New Roman" panose="02020603050405020304" pitchFamily="18" charset="0"/>
              </a:rPr>
              <a:t>) preklopnici</a:t>
            </a:r>
          </a:p>
          <a:p>
            <a:pPr marL="342900" indent="-342900" algn="just">
              <a:lnSpc>
                <a:spcPct val="115000"/>
              </a:lnSpc>
              <a:spcBef>
                <a:spcPts val="500"/>
              </a:spcBef>
              <a:spcAft>
                <a:spcPts val="1000"/>
              </a:spcAft>
              <a:buFont typeface="+mj-lt"/>
              <a:buAutoNum type="arabicPeriod"/>
            </a:pP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Ta mogućnost mora biti aktivirana </a:t>
            </a:r>
            <a:r>
              <a:rPr lang="hr-HR" sz="1800" dirty="0">
                <a:effectLst/>
                <a:latin typeface="Arial" panose="020B0604020202020204" pitchFamily="34" charset="0"/>
                <a:ea typeface="Calibri" panose="020F0502020204030204" pitchFamily="34" charset="0"/>
                <a:cs typeface="Times New Roman" panose="02020603050405020304" pitchFamily="18" charset="0"/>
              </a:rPr>
              <a:t>– naredba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ip</a:t>
            </a:r>
            <a:r>
              <a:rPr lang="hr-HR" sz="1800" dirty="0">
                <a:effectLst/>
                <a:latin typeface="Arial" panose="020B0604020202020204" pitchFamily="34" charset="0"/>
                <a:ea typeface="Calibri" panose="020F0502020204030204" pitchFamily="34" charset="0"/>
                <a:cs typeface="Times New Roman" panose="02020603050405020304" pitchFamily="18" charset="0"/>
              </a:rPr>
              <a:t>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routing</a:t>
            </a:r>
            <a:endParaRPr lang="hr-HR" sz="1800" dirty="0">
              <a:effectLst/>
              <a:latin typeface="Arial" panose="020B0604020202020204" pitchFamily="34" charset="0"/>
              <a:ea typeface="Calibri" panose="020F0502020204030204" pitchFamily="34" charset="0"/>
              <a:cs typeface="Times New Roman" panose="02020603050405020304" pitchFamily="18" charset="0"/>
            </a:endParaRPr>
          </a:p>
          <a:p>
            <a:pPr marL="342900" indent="-342900" algn="just">
              <a:lnSpc>
                <a:spcPct val="115000"/>
              </a:lnSpc>
              <a:spcBef>
                <a:spcPts val="500"/>
              </a:spcBef>
              <a:spcAft>
                <a:spcPts val="1000"/>
              </a:spcAft>
              <a:buFont typeface="+mj-lt"/>
              <a:buAutoNum type="arabicPeriod"/>
            </a:pP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Preklopnik mora imati konfigurirane VLAN-ove za koje će usmjeravati promet</a:t>
            </a:r>
          </a:p>
          <a:p>
            <a:pPr marL="342900" indent="-342900" algn="just">
              <a:lnSpc>
                <a:spcPct val="115000"/>
              </a:lnSpc>
              <a:spcBef>
                <a:spcPts val="500"/>
              </a:spcBef>
              <a:spcAft>
                <a:spcPts val="1000"/>
              </a:spcAft>
              <a:buFont typeface="+mj-lt"/>
              <a:buAutoNum type="arabicPeriod"/>
            </a:pP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Preklopnik mora imati L3 (</a:t>
            </a:r>
            <a:r>
              <a:rPr lang="hr-HR" sz="1800"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layer</a:t>
            </a: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3) sučelje za svaki VLAN s IP adresom</a:t>
            </a:r>
          </a:p>
          <a:p>
            <a:pPr marL="342900" indent="-342900" algn="just">
              <a:lnSpc>
                <a:spcPct val="115000"/>
              </a:lnSpc>
              <a:spcBef>
                <a:spcPts val="500"/>
              </a:spcBef>
              <a:spcAft>
                <a:spcPts val="1000"/>
              </a:spcAft>
              <a:buFont typeface="+mj-lt"/>
              <a:buAutoNum type="arabicPeriod"/>
            </a:pP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Ukoliko preklopnik radi usmjeravanje prometa za cijelu mrežu, između svih preklopnika moraju biti konfigurirane TRUNK veze</a:t>
            </a:r>
          </a:p>
          <a:p>
            <a:pPr marL="342900" indent="-342900" algn="just">
              <a:lnSpc>
                <a:spcPct val="115000"/>
              </a:lnSpc>
              <a:spcBef>
                <a:spcPts val="500"/>
              </a:spcBef>
              <a:spcAft>
                <a:spcPts val="1000"/>
              </a:spcAft>
              <a:buFont typeface="+mj-lt"/>
              <a:buAutoNum type="arabicPeriod"/>
            </a:pPr>
            <a:r>
              <a:rPr lang="hr-H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I ključna stvar je da u mreži u kojoj je više preklopnika odaberemo jedan koji će raditi usmjeravanje za sve VLAN-ove </a:t>
            </a:r>
            <a:r>
              <a:rPr lang="hr-HR" sz="1800" dirty="0">
                <a:effectLst/>
                <a:latin typeface="Arial" panose="020B0604020202020204" pitchFamily="34" charset="0"/>
                <a:ea typeface="Calibri" panose="020F0502020204030204" pitchFamily="34" charset="0"/>
                <a:cs typeface="Times New Roman" panose="02020603050405020304" pitchFamily="18" charset="0"/>
              </a:rPr>
              <a:t>(obično u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jezgrenom</a:t>
            </a:r>
            <a:r>
              <a:rPr lang="hr-HR" sz="1800" dirty="0">
                <a:effectLst/>
                <a:latin typeface="Arial" panose="020B0604020202020204" pitchFamily="34" charset="0"/>
                <a:ea typeface="Calibri" panose="020F0502020204030204" pitchFamily="34" charset="0"/>
                <a:cs typeface="Times New Roman" panose="02020603050405020304" pitchFamily="18" charset="0"/>
              </a:rPr>
              <a:t> sloju mreže)-</a:t>
            </a:r>
            <a:r>
              <a:rPr lang="hr-HR" sz="180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pretpostavka je da se mreža sastoji samo od preklopnika</a:t>
            </a:r>
          </a:p>
        </p:txBody>
      </p:sp>
      <p:sp>
        <p:nvSpPr>
          <p:cNvPr id="4" name="TextBox 3">
            <a:extLst>
              <a:ext uri="{FF2B5EF4-FFF2-40B4-BE49-F238E27FC236}">
                <a16:creationId xmlns:a16="http://schemas.microsoft.com/office/drawing/2014/main" id="{F586EAFB-F20D-66E2-A5E9-FA0463A65BF9}"/>
              </a:ext>
            </a:extLst>
          </p:cNvPr>
          <p:cNvSpPr txBox="1"/>
          <p:nvPr/>
        </p:nvSpPr>
        <p:spPr>
          <a:xfrm>
            <a:off x="182879" y="4982463"/>
            <a:ext cx="11660777" cy="1027589"/>
          </a:xfrm>
          <a:prstGeom prst="rect">
            <a:avLst/>
          </a:prstGeom>
          <a:noFill/>
        </p:spPr>
        <p:txBody>
          <a:bodyPr wrap="square">
            <a:spAutoFit/>
          </a:bodyPr>
          <a:lstStyle/>
          <a:p>
            <a:pPr algn="just">
              <a:lnSpc>
                <a:spcPct val="115000"/>
              </a:lnSpc>
              <a:spcBef>
                <a:spcPts val="500"/>
              </a:spcBef>
              <a:spcAft>
                <a:spcPts val="1000"/>
              </a:spcAft>
            </a:pPr>
            <a:r>
              <a:rPr lang="hr-HR" sz="1800"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rPr>
              <a:t>Točka 6 je vrlo diskutabilna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Iako će takva mreža raditi i ima dosta implementacija u praksi gdje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jezgreni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preklopnici zaista rade usmjeravanje prometa između VLAN-ova bolje bi bilo ugraditi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usmjernik</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ili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vatrozid</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u mrežu na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jezgrenom</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sloju i izmjestiti zadaću usmjeravanja prometa s preklopnika na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usmjernik</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2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8303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Usmjeravanje Između </a:t>
            </a:r>
            <a:r>
              <a:rPr lang="hr-HR" sz="2400" b="1" spc="75" dirty="0" err="1">
                <a:solidFill>
                  <a:srgbClr val="000000"/>
                </a:solidFill>
                <a:effectLst/>
                <a:latin typeface="Trebuchet MS" panose="020B0603020202020204" pitchFamily="34" charset="0"/>
              </a:rPr>
              <a:t>Vlan</a:t>
            </a:r>
            <a:r>
              <a:rPr lang="hr-HR" sz="2400" b="1" spc="75" dirty="0">
                <a:solidFill>
                  <a:srgbClr val="000000"/>
                </a:solidFill>
                <a:effectLst/>
                <a:latin typeface="Trebuchet MS" panose="020B0603020202020204" pitchFamily="34" charset="0"/>
              </a:rPr>
              <a:t>-ova na preklopniku</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pic>
        <p:nvPicPr>
          <p:cNvPr id="3" name="Picture 2">
            <a:extLst>
              <a:ext uri="{FF2B5EF4-FFF2-40B4-BE49-F238E27FC236}">
                <a16:creationId xmlns:a16="http://schemas.microsoft.com/office/drawing/2014/main" id="{E18AFDA9-2ACA-854F-7E68-C81E8072E5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9008" y="1290546"/>
            <a:ext cx="10227038" cy="4430562"/>
          </a:xfrm>
          <a:prstGeom prst="rect">
            <a:avLst/>
          </a:prstGeom>
          <a:noFill/>
        </p:spPr>
      </p:pic>
    </p:spTree>
    <p:extLst>
      <p:ext uri="{BB962C8B-B14F-4D97-AF65-F5344CB8AC3E}">
        <p14:creationId xmlns:p14="http://schemas.microsoft.com/office/powerpoint/2010/main" val="11455513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Usmjeravanje Između </a:t>
            </a:r>
            <a:r>
              <a:rPr lang="hr-HR" sz="2400" b="1" spc="75" dirty="0" err="1">
                <a:solidFill>
                  <a:srgbClr val="000000"/>
                </a:solidFill>
                <a:effectLst/>
                <a:latin typeface="Trebuchet MS" panose="020B0603020202020204" pitchFamily="34" charset="0"/>
              </a:rPr>
              <a:t>Vlan</a:t>
            </a:r>
            <a:r>
              <a:rPr lang="hr-HR" sz="2400" b="1" spc="75" dirty="0">
                <a:solidFill>
                  <a:srgbClr val="000000"/>
                </a:solidFill>
                <a:effectLst/>
                <a:latin typeface="Trebuchet MS" panose="020B0603020202020204" pitchFamily="34" charset="0"/>
              </a:rPr>
              <a:t>-ova</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pic>
        <p:nvPicPr>
          <p:cNvPr id="4" name="Picture 3">
            <a:extLst>
              <a:ext uri="{FF2B5EF4-FFF2-40B4-BE49-F238E27FC236}">
                <a16:creationId xmlns:a16="http://schemas.microsoft.com/office/drawing/2014/main" id="{DB40DF97-E088-4F4D-45FC-D7B96495DE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211" y="943564"/>
            <a:ext cx="5599430" cy="2567305"/>
          </a:xfrm>
          <a:prstGeom prst="rect">
            <a:avLst/>
          </a:prstGeom>
          <a:noFill/>
        </p:spPr>
      </p:pic>
      <p:sp>
        <p:nvSpPr>
          <p:cNvPr id="7" name="TextBox 6">
            <a:extLst>
              <a:ext uri="{FF2B5EF4-FFF2-40B4-BE49-F238E27FC236}">
                <a16:creationId xmlns:a16="http://schemas.microsoft.com/office/drawing/2014/main" id="{187506B1-4823-685C-F42E-370652AC279C}"/>
              </a:ext>
            </a:extLst>
          </p:cNvPr>
          <p:cNvSpPr txBox="1"/>
          <p:nvPr/>
        </p:nvSpPr>
        <p:spPr>
          <a:xfrm>
            <a:off x="330926" y="3898840"/>
            <a:ext cx="11521440" cy="2031325"/>
          </a:xfrm>
          <a:prstGeom prst="rect">
            <a:avLst/>
          </a:prstGeom>
          <a:noFill/>
        </p:spPr>
        <p:txBody>
          <a:bodyPr wrap="square">
            <a:spAutoFit/>
          </a:bodyPr>
          <a:lstStyle/>
          <a:p>
            <a:pPr marL="285750" indent="-285750">
              <a:buFont typeface="Arial" panose="020B0604020202020204" pitchFamily="34" charset="0"/>
              <a:buChar char="•"/>
            </a:pPr>
            <a:r>
              <a:rPr lang="hr-HR" dirty="0"/>
              <a:t>Gledajući sliku iznad postavlja se pitanje koji od ova dva preklopnika bi trebao usmjeravati promet između VLAN 10 i VLAN 20. </a:t>
            </a:r>
          </a:p>
          <a:p>
            <a:pPr marL="285750" indent="-285750">
              <a:buFont typeface="Arial" panose="020B0604020202020204" pitchFamily="34" charset="0"/>
              <a:buChar char="•"/>
            </a:pPr>
            <a:r>
              <a:rPr lang="hr-HR" dirty="0"/>
              <a:t>Odgovor je da je </a:t>
            </a:r>
            <a:r>
              <a:rPr lang="hr-HR" dirty="0">
                <a:solidFill>
                  <a:srgbClr val="FF0000"/>
                </a:solidFill>
              </a:rPr>
              <a:t>svejedno</a:t>
            </a:r>
            <a:r>
              <a:rPr lang="hr-HR" dirty="0"/>
              <a:t>, ali treba imati na umu da </a:t>
            </a:r>
            <a:r>
              <a:rPr lang="hr-HR" dirty="0">
                <a:solidFill>
                  <a:srgbClr val="FF0000"/>
                </a:solidFill>
              </a:rPr>
              <a:t>mreža kakva je prikazana na slici nije uobičajena mreža u praksi </a:t>
            </a:r>
            <a:r>
              <a:rPr lang="hr-HR" dirty="0"/>
              <a:t>u kojoj bi uopće implementirali </a:t>
            </a:r>
            <a:r>
              <a:rPr lang="hr-HR" dirty="0" err="1"/>
              <a:t>VLANove</a:t>
            </a:r>
            <a:r>
              <a:rPr lang="hr-HR" dirty="0"/>
              <a:t>, ili </a:t>
            </a:r>
            <a:r>
              <a:rPr lang="hr-HR" dirty="0" err="1"/>
              <a:t>sumjeravanje</a:t>
            </a:r>
            <a:r>
              <a:rPr lang="hr-HR" dirty="0"/>
              <a:t> prometa. </a:t>
            </a:r>
          </a:p>
          <a:p>
            <a:pPr marL="285750" indent="-285750">
              <a:buFont typeface="Arial" panose="020B0604020202020204" pitchFamily="34" charset="0"/>
              <a:buChar char="•"/>
            </a:pPr>
            <a:r>
              <a:rPr lang="hr-HR" dirty="0">
                <a:solidFill>
                  <a:srgbClr val="FF0000"/>
                </a:solidFill>
              </a:rPr>
              <a:t>Prikazana mreža bi bila mreža malog ureda i preklopnici koji bi se koristili ne bi imali ništa od tih naprednih funkcionalnosti</a:t>
            </a:r>
            <a:r>
              <a:rPr lang="hr-HR" dirty="0"/>
              <a:t>, već bi samo služili da povežu uređaje u toj mreži na univerzalni uređaj koji je ustupio telekom operater za pristup internetu.</a:t>
            </a:r>
          </a:p>
        </p:txBody>
      </p:sp>
    </p:spTree>
    <p:extLst>
      <p:ext uri="{BB962C8B-B14F-4D97-AF65-F5344CB8AC3E}">
        <p14:creationId xmlns:p14="http://schemas.microsoft.com/office/powerpoint/2010/main" val="1752671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3B02C-F207-8F31-7036-9790DC7596AE}"/>
            </a:ext>
          </a:extLst>
        </p:cNvPr>
        <p:cNvGrpSpPr/>
        <p:nvPr/>
      </p:nvGrpSpPr>
      <p:grpSpPr>
        <a:xfrm>
          <a:off x="0" y="0"/>
          <a:ext cx="0" cy="0"/>
          <a:chOff x="0" y="0"/>
          <a:chExt cx="0" cy="0"/>
        </a:xfrm>
      </p:grpSpPr>
      <p:sp>
        <p:nvSpPr>
          <p:cNvPr id="10242" name="Naslov 1">
            <a:extLst>
              <a:ext uri="{FF2B5EF4-FFF2-40B4-BE49-F238E27FC236}">
                <a16:creationId xmlns:a16="http://schemas.microsoft.com/office/drawing/2014/main" id="{9E5642D8-B074-DB9F-2AA4-62B9CE3F32DB}"/>
              </a:ext>
            </a:extLst>
          </p:cNvPr>
          <p:cNvSpPr>
            <a:spLocks noGrp="1"/>
          </p:cNvSpPr>
          <p:nvPr>
            <p:ph type="title"/>
          </p:nvPr>
        </p:nvSpPr>
        <p:spPr>
          <a:xfrm>
            <a:off x="0" y="-38810"/>
            <a:ext cx="10515600" cy="829385"/>
          </a:xfrm>
        </p:spPr>
        <p:txBody>
          <a:bodyPr>
            <a:normAutofit/>
          </a:bodyPr>
          <a:lstStyle/>
          <a:p>
            <a:pPr eaLnBrk="1" hangingPunct="1"/>
            <a:r>
              <a:rPr lang="hr-HR" sz="3200" dirty="0">
                <a:latin typeface="Arial" pitchFamily="34" charset="0"/>
                <a:cs typeface="Arial" pitchFamily="34" charset="0"/>
              </a:rPr>
              <a:t>Troslojni hijerarhijski dizajn mreže</a:t>
            </a:r>
            <a:endParaRPr lang="hr-HR" altLang="sr-Latn-RS" sz="4000" dirty="0"/>
          </a:p>
        </p:txBody>
      </p:sp>
      <p:pic>
        <p:nvPicPr>
          <p:cNvPr id="7" name="Picture 3">
            <a:extLst>
              <a:ext uri="{FF2B5EF4-FFF2-40B4-BE49-F238E27FC236}">
                <a16:creationId xmlns:a16="http://schemas.microsoft.com/office/drawing/2014/main" id="{94344F4B-E0A7-A9A6-89DA-0DF58DE8F8D2}"/>
              </a:ext>
            </a:extLst>
          </p:cNvPr>
          <p:cNvPicPr>
            <a:picLocks noChangeAspect="1" noChangeArrowheads="1"/>
          </p:cNvPicPr>
          <p:nvPr/>
        </p:nvPicPr>
        <p:blipFill>
          <a:blip r:embed="rId3"/>
          <a:srcRect/>
          <a:stretch>
            <a:fillRect/>
          </a:stretch>
        </p:blipFill>
        <p:spPr bwMode="auto">
          <a:xfrm>
            <a:off x="778648" y="899511"/>
            <a:ext cx="10338436" cy="5205365"/>
          </a:xfrm>
          <a:prstGeom prst="rect">
            <a:avLst/>
          </a:prstGeom>
          <a:noFill/>
          <a:ln w="9525">
            <a:noFill/>
            <a:miter lim="800000"/>
            <a:headEnd/>
            <a:tailEnd/>
          </a:ln>
          <a:effectLst/>
        </p:spPr>
      </p:pic>
    </p:spTree>
    <p:extLst>
      <p:ext uri="{BB962C8B-B14F-4D97-AF65-F5344CB8AC3E}">
        <p14:creationId xmlns:p14="http://schemas.microsoft.com/office/powerpoint/2010/main" val="30848527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C764F238-8A35-7D63-1868-4000E266113F}"/>
              </a:ext>
            </a:extLst>
          </p:cNvPr>
          <p:cNvPicPr>
            <a:picLocks noChangeAspect="1"/>
          </p:cNvPicPr>
          <p:nvPr/>
        </p:nvPicPr>
        <p:blipFill>
          <a:blip r:embed="rId2"/>
          <a:stretch>
            <a:fillRect/>
          </a:stretch>
        </p:blipFill>
        <p:spPr>
          <a:xfrm>
            <a:off x="2125449" y="1334892"/>
            <a:ext cx="7819739" cy="5523108"/>
          </a:xfrm>
          <a:prstGeom prst="rect">
            <a:avLst/>
          </a:prstGeom>
        </p:spPr>
      </p:pic>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Usmjeravanje Između </a:t>
            </a:r>
            <a:r>
              <a:rPr lang="hr-HR" sz="2400" b="1" spc="75" dirty="0" err="1">
                <a:solidFill>
                  <a:srgbClr val="000000"/>
                </a:solidFill>
                <a:effectLst/>
                <a:latin typeface="Trebuchet MS" panose="020B0603020202020204" pitchFamily="34" charset="0"/>
              </a:rPr>
              <a:t>Vlan</a:t>
            </a:r>
            <a:r>
              <a:rPr lang="hr-HR" sz="2400" b="1" spc="75" dirty="0">
                <a:solidFill>
                  <a:srgbClr val="000000"/>
                </a:solidFill>
                <a:effectLst/>
                <a:latin typeface="Trebuchet MS" panose="020B0603020202020204" pitchFamily="34" charset="0"/>
              </a:rPr>
              <a:t>-ova</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7" name="TextBox 6">
            <a:extLst>
              <a:ext uri="{FF2B5EF4-FFF2-40B4-BE49-F238E27FC236}">
                <a16:creationId xmlns:a16="http://schemas.microsoft.com/office/drawing/2014/main" id="{187506B1-4823-685C-F42E-370652AC279C}"/>
              </a:ext>
            </a:extLst>
          </p:cNvPr>
          <p:cNvSpPr txBox="1"/>
          <p:nvPr/>
        </p:nvSpPr>
        <p:spPr>
          <a:xfrm>
            <a:off x="104775" y="565151"/>
            <a:ext cx="11521440" cy="1200329"/>
          </a:xfrm>
          <a:prstGeom prst="rect">
            <a:avLst/>
          </a:prstGeom>
          <a:noFill/>
        </p:spPr>
        <p:txBody>
          <a:bodyPr wrap="square">
            <a:spAutoFit/>
          </a:bodyPr>
          <a:lstStyle/>
          <a:p>
            <a:pPr marL="285750" indent="-285750">
              <a:buFont typeface="Arial" panose="020B0604020202020204" pitchFamily="34" charset="0"/>
              <a:buChar char="•"/>
            </a:pPr>
            <a:r>
              <a:rPr lang="hr-HR" dirty="0"/>
              <a:t>Dok s druge strane mreža koja je prikazana na slici ispod bi bila mreža u kojoj bi morali promisliti o tome kako riješiti logičku segmentaciju i usmjeravanje prometa između VLAN-ova i slično.</a:t>
            </a:r>
          </a:p>
          <a:p>
            <a:pPr marL="285750" indent="-285750">
              <a:buFont typeface="Arial" panose="020B0604020202020204" pitchFamily="34" charset="0"/>
              <a:buChar char="•"/>
            </a:pPr>
            <a:r>
              <a:rPr lang="hr-HR" dirty="0"/>
              <a:t>Mreže kao što je prikazano na slici ispod su tipične mreže za okruženja kao što su bolnice, škole, fakulteti, ali i razne druge poslovne organizacije poput tvornica, banaka itd.</a:t>
            </a:r>
          </a:p>
        </p:txBody>
      </p:sp>
    </p:spTree>
    <p:extLst>
      <p:ext uri="{BB962C8B-B14F-4D97-AF65-F5344CB8AC3E}">
        <p14:creationId xmlns:p14="http://schemas.microsoft.com/office/powerpoint/2010/main" val="681851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Usmjeravanje Između </a:t>
            </a:r>
            <a:r>
              <a:rPr lang="hr-HR" sz="2400" b="1" spc="75" dirty="0" err="1">
                <a:solidFill>
                  <a:srgbClr val="000000"/>
                </a:solidFill>
                <a:effectLst/>
                <a:latin typeface="Trebuchet MS" panose="020B0603020202020204" pitchFamily="34" charset="0"/>
              </a:rPr>
              <a:t>Vlan</a:t>
            </a:r>
            <a:r>
              <a:rPr lang="hr-HR" sz="2400" b="1" spc="75" dirty="0">
                <a:solidFill>
                  <a:srgbClr val="000000"/>
                </a:solidFill>
                <a:effectLst/>
                <a:latin typeface="Trebuchet MS" panose="020B0603020202020204" pitchFamily="34" charset="0"/>
              </a:rPr>
              <a:t>-ova Na </a:t>
            </a:r>
            <a:r>
              <a:rPr lang="hr-HR" sz="2400" b="1" spc="75" dirty="0" err="1">
                <a:solidFill>
                  <a:srgbClr val="000000"/>
                </a:solidFill>
                <a:effectLst/>
                <a:latin typeface="Trebuchet MS" panose="020B0603020202020204" pitchFamily="34" charset="0"/>
              </a:rPr>
              <a:t>Usmjerniku</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7" name="TextBox 6">
            <a:extLst>
              <a:ext uri="{FF2B5EF4-FFF2-40B4-BE49-F238E27FC236}">
                <a16:creationId xmlns:a16="http://schemas.microsoft.com/office/drawing/2014/main" id="{187506B1-4823-685C-F42E-370652AC279C}"/>
              </a:ext>
            </a:extLst>
          </p:cNvPr>
          <p:cNvSpPr txBox="1"/>
          <p:nvPr/>
        </p:nvSpPr>
        <p:spPr>
          <a:xfrm>
            <a:off x="104775" y="565151"/>
            <a:ext cx="11521440" cy="2051074"/>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Drugi slučaj usmjeravanja prometa između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VLANova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podrazumijeva korištenje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usmjernika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i to najčešće implementiran kao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usmjernik</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na štapu“ (eng.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Router</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on a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stick</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Ova implementacija podrazumijeva da je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usmjernik</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povezan obično s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jezgrenim</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preklopnikom putem jednog sučelja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 to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sučelje je onda logički segmentirano na više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podsučelja</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gdje je svako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podsučelje</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dio jednog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VLANa</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lgn="just">
              <a:lnSpc>
                <a:spcPct val="115000"/>
              </a:lnSpc>
              <a:spcBef>
                <a:spcPts val="500"/>
              </a:spcBef>
              <a:spcAft>
                <a:spcPts val="1000"/>
              </a:spcAft>
              <a:buFont typeface="Arial" panose="020B0604020202020204" pitchFamily="34" charset="0"/>
              <a:buChar char="•"/>
            </a:pP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IP adresa koja je konfigurirana na svakom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podsučelju</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je izlaz iz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VLANa</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za sva računala unutar tog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VLANa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pic>
        <p:nvPicPr>
          <p:cNvPr id="4" name="Picture 3" descr="Diagram&#10;&#10;Description automatically generated">
            <a:extLst>
              <a:ext uri="{FF2B5EF4-FFF2-40B4-BE49-F238E27FC236}">
                <a16:creationId xmlns:a16="http://schemas.microsoft.com/office/drawing/2014/main" id="{1247F876-CF53-6D5D-0026-034D0B88AA56}"/>
              </a:ext>
            </a:extLst>
          </p:cNvPr>
          <p:cNvPicPr>
            <a:picLocks noChangeAspect="1"/>
          </p:cNvPicPr>
          <p:nvPr/>
        </p:nvPicPr>
        <p:blipFill>
          <a:blip r:embed="rId2"/>
          <a:srcRect/>
          <a:stretch>
            <a:fillRect/>
          </a:stretch>
        </p:blipFill>
        <p:spPr>
          <a:xfrm>
            <a:off x="7184571" y="2546247"/>
            <a:ext cx="4650378" cy="4231309"/>
          </a:xfrm>
          <a:prstGeom prst="rect">
            <a:avLst/>
          </a:prstGeom>
        </p:spPr>
      </p:pic>
      <p:sp>
        <p:nvSpPr>
          <p:cNvPr id="5" name="TextBox 4">
            <a:extLst>
              <a:ext uri="{FF2B5EF4-FFF2-40B4-BE49-F238E27FC236}">
                <a16:creationId xmlns:a16="http://schemas.microsoft.com/office/drawing/2014/main" id="{3C1EF9D7-058E-A912-766C-90A0D1208B82}"/>
              </a:ext>
            </a:extLst>
          </p:cNvPr>
          <p:cNvSpPr txBox="1"/>
          <p:nvPr/>
        </p:nvSpPr>
        <p:spPr>
          <a:xfrm>
            <a:off x="104775" y="2660675"/>
            <a:ext cx="6096000" cy="1857047"/>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Kod ove implementacije bitno je da na svakom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podsučelju</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unutar jednog fizičkog sučelja na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usmjerniku</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uključimo 802.1q protokol i da uključimo fizičko sučelje. </a:t>
            </a:r>
          </a:p>
          <a:p>
            <a:pPr marL="285750" indent="-285750" algn="just">
              <a:lnSpc>
                <a:spcPct val="115000"/>
              </a:lnSpc>
              <a:spcBef>
                <a:spcPts val="500"/>
              </a:spcBef>
              <a:spcAft>
                <a:spcPts val="1000"/>
              </a:spcAft>
              <a:buFont typeface="Arial" panose="020B0604020202020204" pitchFamily="34" charset="0"/>
              <a:buChar char="•"/>
            </a:pP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Također bitno je da na preklopniku sučelje koje veže preklopnik s </a:t>
            </a:r>
            <a:r>
              <a:rPr lang="hr-HR"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usmjernikom</a:t>
            </a:r>
            <a:r>
              <a:rPr lang="hr-HR"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bude u TRUNK modu.</a:t>
            </a:r>
            <a:endParaRPr lang="en-US"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13589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Usmjeravanje Između </a:t>
            </a:r>
            <a:r>
              <a:rPr lang="hr-HR" sz="2400" b="1" spc="75" dirty="0" err="1">
                <a:solidFill>
                  <a:srgbClr val="000000"/>
                </a:solidFill>
                <a:effectLst/>
                <a:latin typeface="Trebuchet MS" panose="020B0603020202020204" pitchFamily="34" charset="0"/>
              </a:rPr>
              <a:t>Vlan</a:t>
            </a:r>
            <a:r>
              <a:rPr lang="hr-HR" sz="2400" b="1" spc="75" dirty="0">
                <a:solidFill>
                  <a:srgbClr val="000000"/>
                </a:solidFill>
                <a:effectLst/>
                <a:latin typeface="Trebuchet MS" panose="020B0603020202020204" pitchFamily="34" charset="0"/>
              </a:rPr>
              <a:t>-ova</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pic>
        <p:nvPicPr>
          <p:cNvPr id="3" name="Picture 2">
            <a:extLst>
              <a:ext uri="{FF2B5EF4-FFF2-40B4-BE49-F238E27FC236}">
                <a16:creationId xmlns:a16="http://schemas.microsoft.com/office/drawing/2014/main" id="{48624448-75BB-4BA4-C5FA-A8FAD84555F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 y="844778"/>
            <a:ext cx="6690157" cy="4743546"/>
          </a:xfrm>
          <a:prstGeom prst="rect">
            <a:avLst/>
          </a:prstGeom>
          <a:noFill/>
        </p:spPr>
      </p:pic>
      <p:grpSp>
        <p:nvGrpSpPr>
          <p:cNvPr id="5" name="Group 4">
            <a:extLst>
              <a:ext uri="{FF2B5EF4-FFF2-40B4-BE49-F238E27FC236}">
                <a16:creationId xmlns:a16="http://schemas.microsoft.com/office/drawing/2014/main" id="{EF4A016F-AF84-5361-4AB5-C67DAEC73684}"/>
              </a:ext>
            </a:extLst>
          </p:cNvPr>
          <p:cNvGrpSpPr/>
          <p:nvPr/>
        </p:nvGrpSpPr>
        <p:grpSpPr>
          <a:xfrm>
            <a:off x="7149737" y="345866"/>
            <a:ext cx="1680754" cy="997823"/>
            <a:chOff x="0" y="0"/>
            <a:chExt cx="1072771" cy="614149"/>
          </a:xfrm>
        </p:grpSpPr>
        <p:sp>
          <p:nvSpPr>
            <p:cNvPr id="8" name="AutoShape 158">
              <a:extLst>
                <a:ext uri="{FF2B5EF4-FFF2-40B4-BE49-F238E27FC236}">
                  <a16:creationId xmlns:a16="http://schemas.microsoft.com/office/drawing/2014/main" id="{C7D30FBD-3F98-4F6E-2DC6-82E604D89437}"/>
                </a:ext>
              </a:extLst>
            </p:cNvPr>
            <p:cNvSpPr>
              <a:spLocks noChangeArrowheads="1"/>
            </p:cNvSpPr>
            <p:nvPr/>
          </p:nvSpPr>
          <p:spPr bwMode="auto">
            <a:xfrm>
              <a:off x="0" y="0"/>
              <a:ext cx="1072771" cy="614149"/>
            </a:xfrm>
            <a:prstGeom prst="cloudCallout">
              <a:avLst>
                <a:gd name="adj1" fmla="val -47148"/>
                <a:gd name="adj2" fmla="val 58569"/>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l">
                <a:lnSpc>
                  <a:spcPct val="115000"/>
                </a:lnSpc>
                <a:spcBef>
                  <a:spcPts val="500"/>
                </a:spcBef>
                <a:spcAft>
                  <a:spcPts val="1000"/>
                </a:spcAft>
              </a:pPr>
              <a:r>
                <a:rPr lang="hr-HR" sz="1200">
                  <a:effectLst/>
                  <a:latin typeface="Trebuchet MS" panose="020B0603020202020204" pitchFamily="34" charset="0"/>
                  <a:ea typeface="Times New Roman" panose="02020603050405020304" pitchFamily="18" charset="0"/>
                  <a:cs typeface="Times New Roman" panose="02020603050405020304" pitchFamily="18" charset="0"/>
                </a:rPr>
                <a:t> </a:t>
              </a:r>
              <a:endParaRPr lang="en-US">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9" name="Text Box 2">
              <a:extLst>
                <a:ext uri="{FF2B5EF4-FFF2-40B4-BE49-F238E27FC236}">
                  <a16:creationId xmlns:a16="http://schemas.microsoft.com/office/drawing/2014/main" id="{D217D427-61D9-6909-CB49-813638E3DC5E}"/>
                </a:ext>
              </a:extLst>
            </p:cNvPr>
            <p:cNvSpPr txBox="1">
              <a:spLocks noChangeArrowheads="1"/>
            </p:cNvSpPr>
            <p:nvPr/>
          </p:nvSpPr>
          <p:spPr bwMode="auto">
            <a:xfrm>
              <a:off x="28717" y="184245"/>
              <a:ext cx="1043940" cy="176607"/>
            </a:xfrm>
            <a:prstGeom prst="rect">
              <a:avLst/>
            </a:prstGeom>
            <a:noFill/>
            <a:ln w="9525">
              <a:noFill/>
              <a:miter lim="800000"/>
              <a:headEnd/>
              <a:tailEnd/>
            </a:ln>
          </p:spPr>
          <p:txBody>
            <a:bodyPr rot="0" vert="horz" wrap="square" lIns="91440" tIns="45720" rIns="91440" bIns="45720" anchor="t" anchorCtr="0">
              <a:spAutoFit/>
            </a:bodyPr>
            <a:lstStyle/>
            <a:p>
              <a:pPr algn="l">
                <a:lnSpc>
                  <a:spcPct val="115000"/>
                </a:lnSpc>
                <a:spcBef>
                  <a:spcPts val="500"/>
                </a:spcBef>
                <a:spcAft>
                  <a:spcPts val="1000"/>
                </a:spcAft>
              </a:pPr>
              <a:r>
                <a:rPr lang="hr-HR" sz="1200">
                  <a:effectLst/>
                  <a:latin typeface="Trebuchet MS" panose="020B0603020202020204" pitchFamily="34" charset="0"/>
                  <a:ea typeface="Times New Roman" panose="02020603050405020304" pitchFamily="18" charset="0"/>
                  <a:cs typeface="Times New Roman" panose="02020603050405020304" pitchFamily="18" charset="0"/>
                </a:rPr>
                <a:t>Dobro proučite sliku!</a:t>
              </a:r>
              <a:endParaRPr lang="en-US">
                <a:effectLst/>
                <a:latin typeface="Trebuchet MS" panose="020B0603020202020204" pitchFamily="34" charset="0"/>
                <a:ea typeface="Times New Roman" panose="020206030504050203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EF287F11-CF03-0A96-7116-307811A30BCD}"/>
              </a:ext>
            </a:extLst>
          </p:cNvPr>
          <p:cNvSpPr txBox="1"/>
          <p:nvPr/>
        </p:nvSpPr>
        <p:spPr>
          <a:xfrm>
            <a:off x="7149738" y="1859339"/>
            <a:ext cx="4815840" cy="3139321"/>
          </a:xfrm>
          <a:prstGeom prst="rect">
            <a:avLst/>
          </a:prstGeom>
          <a:noFill/>
        </p:spPr>
        <p:txBody>
          <a:bodyPr wrap="square">
            <a:spAutoFit/>
          </a:bodyPr>
          <a:lstStyle/>
          <a:p>
            <a:pPr marL="285750" indent="-285750">
              <a:buFont typeface="Arial" panose="020B0604020202020204" pitchFamily="34" charset="0"/>
              <a:buChar char="•"/>
            </a:pPr>
            <a:r>
              <a:rPr lang="hr-HR" dirty="0"/>
              <a:t>Kao što je vidljivo na slici na preklopniku moramo jasno definirati koja su pristupna sučelja , a koja su TRUNK sučelja. </a:t>
            </a:r>
          </a:p>
          <a:p>
            <a:pPr marL="285750" indent="-285750">
              <a:buFont typeface="Arial" panose="020B0604020202020204" pitchFamily="34" charset="0"/>
              <a:buChar char="•"/>
            </a:pPr>
            <a:r>
              <a:rPr lang="hr-HR" dirty="0"/>
              <a:t>U mrežama generalno TRUNK sučelja su gotovo uvijek između preklopnika i često prema </a:t>
            </a:r>
            <a:r>
              <a:rPr lang="hr-HR" dirty="0" err="1"/>
              <a:t>usmjerniku</a:t>
            </a:r>
            <a:r>
              <a:rPr lang="hr-HR" dirty="0"/>
              <a:t>. </a:t>
            </a:r>
          </a:p>
          <a:p>
            <a:pPr marL="285750" indent="-285750">
              <a:buFont typeface="Arial" panose="020B0604020202020204" pitchFamily="34" charset="0"/>
              <a:buChar char="•"/>
            </a:pPr>
            <a:r>
              <a:rPr lang="hr-HR" dirty="0"/>
              <a:t>Kada je implementacija „</a:t>
            </a:r>
            <a:r>
              <a:rPr lang="hr-HR" dirty="0" err="1"/>
              <a:t>usmjernik</a:t>
            </a:r>
            <a:r>
              <a:rPr lang="hr-HR" dirty="0"/>
              <a:t> na štapu“ sučelje na </a:t>
            </a:r>
            <a:r>
              <a:rPr lang="hr-HR" dirty="0" err="1"/>
              <a:t>preklopnku</a:t>
            </a:r>
            <a:r>
              <a:rPr lang="hr-HR" dirty="0"/>
              <a:t> u koje se spaja </a:t>
            </a:r>
            <a:r>
              <a:rPr lang="hr-HR" dirty="0" err="1"/>
              <a:t>usmjernik</a:t>
            </a:r>
            <a:r>
              <a:rPr lang="hr-HR" dirty="0"/>
              <a:t> mora biti TRUNK kako bi se okviri koji se šalju prema </a:t>
            </a:r>
            <a:r>
              <a:rPr lang="hr-HR" dirty="0" err="1"/>
              <a:t>usmjerniku</a:t>
            </a:r>
            <a:r>
              <a:rPr lang="hr-HR" dirty="0"/>
              <a:t> mogli označavati s oznakom </a:t>
            </a:r>
            <a:r>
              <a:rPr lang="hr-HR" dirty="0" err="1"/>
              <a:t>VLANa</a:t>
            </a:r>
            <a:r>
              <a:rPr lang="hr-HR" dirty="0"/>
              <a:t>. </a:t>
            </a:r>
          </a:p>
        </p:txBody>
      </p:sp>
    </p:spTree>
    <p:extLst>
      <p:ext uri="{BB962C8B-B14F-4D97-AF65-F5344CB8AC3E}">
        <p14:creationId xmlns:p14="http://schemas.microsoft.com/office/powerpoint/2010/main" val="1000178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a:solidFill>
                  <a:srgbClr val="000000"/>
                </a:solidFill>
                <a:effectLst/>
                <a:latin typeface="Trebuchet MS" panose="020B0603020202020204" pitchFamily="34" charset="0"/>
              </a:rPr>
              <a:t>Usmjeravanje Između </a:t>
            </a:r>
            <a:r>
              <a:rPr lang="hr-HR" sz="2400" b="1" spc="75" dirty="0" err="1">
                <a:solidFill>
                  <a:srgbClr val="000000"/>
                </a:solidFill>
                <a:effectLst/>
                <a:latin typeface="Trebuchet MS" panose="020B0603020202020204" pitchFamily="34" charset="0"/>
              </a:rPr>
              <a:t>Vlan</a:t>
            </a:r>
            <a:r>
              <a:rPr lang="hr-HR" sz="2400" b="1" spc="75" dirty="0">
                <a:solidFill>
                  <a:srgbClr val="000000"/>
                </a:solidFill>
                <a:effectLst/>
                <a:latin typeface="Trebuchet MS" panose="020B0603020202020204" pitchFamily="34" charset="0"/>
              </a:rPr>
              <a:t>-ova</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grpSp>
        <p:nvGrpSpPr>
          <p:cNvPr id="5" name="Group 4">
            <a:extLst>
              <a:ext uri="{FF2B5EF4-FFF2-40B4-BE49-F238E27FC236}">
                <a16:creationId xmlns:a16="http://schemas.microsoft.com/office/drawing/2014/main" id="{EF4A016F-AF84-5361-4AB5-C67DAEC73684}"/>
              </a:ext>
            </a:extLst>
          </p:cNvPr>
          <p:cNvGrpSpPr/>
          <p:nvPr/>
        </p:nvGrpSpPr>
        <p:grpSpPr>
          <a:xfrm>
            <a:off x="10163175" y="3013441"/>
            <a:ext cx="1680754" cy="997823"/>
            <a:chOff x="0" y="0"/>
            <a:chExt cx="1072771" cy="614149"/>
          </a:xfrm>
        </p:grpSpPr>
        <p:sp>
          <p:nvSpPr>
            <p:cNvPr id="8" name="AutoShape 158">
              <a:extLst>
                <a:ext uri="{FF2B5EF4-FFF2-40B4-BE49-F238E27FC236}">
                  <a16:creationId xmlns:a16="http://schemas.microsoft.com/office/drawing/2014/main" id="{C7D30FBD-3F98-4F6E-2DC6-82E604D89437}"/>
                </a:ext>
              </a:extLst>
            </p:cNvPr>
            <p:cNvSpPr>
              <a:spLocks noChangeArrowheads="1"/>
            </p:cNvSpPr>
            <p:nvPr/>
          </p:nvSpPr>
          <p:spPr bwMode="auto">
            <a:xfrm>
              <a:off x="0" y="0"/>
              <a:ext cx="1072771" cy="614149"/>
            </a:xfrm>
            <a:prstGeom prst="cloudCallout">
              <a:avLst>
                <a:gd name="adj1" fmla="val -47148"/>
                <a:gd name="adj2" fmla="val 58569"/>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l">
                <a:lnSpc>
                  <a:spcPct val="115000"/>
                </a:lnSpc>
                <a:spcBef>
                  <a:spcPts val="500"/>
                </a:spcBef>
                <a:spcAft>
                  <a:spcPts val="1000"/>
                </a:spcAft>
              </a:pPr>
              <a:r>
                <a:rPr lang="hr-HR" sz="1200">
                  <a:effectLst/>
                  <a:latin typeface="Trebuchet MS" panose="020B0603020202020204" pitchFamily="34" charset="0"/>
                  <a:ea typeface="Times New Roman" panose="02020603050405020304" pitchFamily="18" charset="0"/>
                  <a:cs typeface="Times New Roman" panose="02020603050405020304" pitchFamily="18" charset="0"/>
                </a:rPr>
                <a:t> </a:t>
              </a:r>
              <a:endParaRPr lang="en-US">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9" name="Text Box 2">
              <a:extLst>
                <a:ext uri="{FF2B5EF4-FFF2-40B4-BE49-F238E27FC236}">
                  <a16:creationId xmlns:a16="http://schemas.microsoft.com/office/drawing/2014/main" id="{D217D427-61D9-6909-CB49-813638E3DC5E}"/>
                </a:ext>
              </a:extLst>
            </p:cNvPr>
            <p:cNvSpPr txBox="1">
              <a:spLocks noChangeArrowheads="1"/>
            </p:cNvSpPr>
            <p:nvPr/>
          </p:nvSpPr>
          <p:spPr bwMode="auto">
            <a:xfrm>
              <a:off x="28717" y="184245"/>
              <a:ext cx="1043940" cy="176607"/>
            </a:xfrm>
            <a:prstGeom prst="rect">
              <a:avLst/>
            </a:prstGeom>
            <a:noFill/>
            <a:ln w="9525">
              <a:noFill/>
              <a:miter lim="800000"/>
              <a:headEnd/>
              <a:tailEnd/>
            </a:ln>
          </p:spPr>
          <p:txBody>
            <a:bodyPr rot="0" vert="horz" wrap="square" lIns="91440" tIns="45720" rIns="91440" bIns="45720" anchor="t" anchorCtr="0">
              <a:spAutoFit/>
            </a:bodyPr>
            <a:lstStyle/>
            <a:p>
              <a:pPr algn="l">
                <a:lnSpc>
                  <a:spcPct val="115000"/>
                </a:lnSpc>
                <a:spcBef>
                  <a:spcPts val="500"/>
                </a:spcBef>
                <a:spcAft>
                  <a:spcPts val="1000"/>
                </a:spcAft>
              </a:pPr>
              <a:r>
                <a:rPr lang="hr-HR" sz="1200">
                  <a:effectLst/>
                  <a:latin typeface="Trebuchet MS" panose="020B0603020202020204" pitchFamily="34" charset="0"/>
                  <a:ea typeface="Times New Roman" panose="02020603050405020304" pitchFamily="18" charset="0"/>
                  <a:cs typeface="Times New Roman" panose="02020603050405020304" pitchFamily="18" charset="0"/>
                </a:rPr>
                <a:t>Dobro proučite sliku!</a:t>
              </a:r>
              <a:endParaRPr lang="en-US">
                <a:effectLst/>
                <a:latin typeface="Trebuchet MS" panose="020B0603020202020204" pitchFamily="34" charset="0"/>
                <a:ea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AA418C7B-5807-BB03-358F-CBBDA9763D62}"/>
              </a:ext>
            </a:extLst>
          </p:cNvPr>
          <p:cNvSpPr txBox="1"/>
          <p:nvPr/>
        </p:nvSpPr>
        <p:spPr>
          <a:xfrm>
            <a:off x="243840" y="645485"/>
            <a:ext cx="11303725" cy="2367956"/>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Na slici možemo vidjeti kako se konfigurira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usmjernik</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koji će usmjeravati mrežni promet između dva ili više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VLANova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Bitno je znati da sama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oznaka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podsučelja</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(npr.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fastethernet</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0/0.50) može biti bilo koji broj </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(.50, .60  i slično), ali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broj koji upisujemo iza naredbe </a:t>
            </a:r>
            <a:r>
              <a:rPr lang="hr-HR" sz="1800" dirty="0" err="1">
                <a:effectLst/>
                <a:latin typeface="Consolas" panose="020B0609020204030204" pitchFamily="49" charset="0"/>
                <a:ea typeface="Times New Roman" panose="02020603050405020304" pitchFamily="18" charset="0"/>
                <a:cs typeface="Times New Roman" panose="02020603050405020304" pitchFamily="18" charset="0"/>
              </a:rPr>
              <a:t>encapsulation</a:t>
            </a:r>
            <a:r>
              <a:rPr lang="hr-HR" sz="1800" dirty="0">
                <a:effectLst/>
                <a:latin typeface="Consolas" panose="020B0609020204030204" pitchFamily="49" charset="0"/>
                <a:ea typeface="Times New Roman" panose="02020603050405020304" pitchFamily="18" charset="0"/>
                <a:cs typeface="Times New Roman" panose="02020603050405020304" pitchFamily="18" charset="0"/>
              </a:rPr>
              <a:t> dot1q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mora odgovarati oznaci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VLANa</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koji će koristiti neko sučelje kao izlaz iz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podmreže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Također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obavezno moramo uključiti fizičko sučelje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jer bez uključivanja fizičkog sučelja neće raditi ni logička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podsučelja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pic>
        <p:nvPicPr>
          <p:cNvPr id="10" name="Graphic 9">
            <a:extLst>
              <a:ext uri="{FF2B5EF4-FFF2-40B4-BE49-F238E27FC236}">
                <a16:creationId xmlns:a16="http://schemas.microsoft.com/office/drawing/2014/main" id="{6D48ABA7-A2B2-BBD7-1B75-8B75D58CE9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auto">
          <a:xfrm>
            <a:off x="1642656" y="2705687"/>
            <a:ext cx="8166460" cy="3703819"/>
          </a:xfrm>
          <a:prstGeom prst="rect">
            <a:avLst/>
          </a:prstGeom>
        </p:spPr>
      </p:pic>
    </p:spTree>
    <p:extLst>
      <p:ext uri="{BB962C8B-B14F-4D97-AF65-F5344CB8AC3E}">
        <p14:creationId xmlns:p14="http://schemas.microsoft.com/office/powerpoint/2010/main" val="38872698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000" b="1" spc="75" dirty="0">
                <a:solidFill>
                  <a:srgbClr val="000000"/>
                </a:solidFill>
                <a:effectLst/>
                <a:latin typeface="Trebuchet MS" panose="020B0603020202020204" pitchFamily="34" charset="0"/>
              </a:rPr>
              <a:t>Usmjeravanje Između </a:t>
            </a:r>
            <a:r>
              <a:rPr lang="hr-HR" sz="2000" b="1" spc="75" dirty="0" err="1">
                <a:solidFill>
                  <a:srgbClr val="000000"/>
                </a:solidFill>
                <a:effectLst/>
                <a:latin typeface="Trebuchet MS" panose="020B0603020202020204" pitchFamily="34" charset="0"/>
              </a:rPr>
              <a:t>Vlan</a:t>
            </a:r>
            <a:r>
              <a:rPr lang="hr-HR" sz="2000" b="1" spc="75" dirty="0">
                <a:solidFill>
                  <a:srgbClr val="000000"/>
                </a:solidFill>
                <a:effectLst/>
                <a:latin typeface="Trebuchet MS" panose="020B0603020202020204" pitchFamily="34" charset="0"/>
              </a:rPr>
              <a:t>-ova</a:t>
            </a:r>
            <a:endParaRPr lang="en-US" sz="20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11" name="TextBox 10">
            <a:extLst>
              <a:ext uri="{FF2B5EF4-FFF2-40B4-BE49-F238E27FC236}">
                <a16:creationId xmlns:a16="http://schemas.microsoft.com/office/drawing/2014/main" id="{D5DD3E45-1F8B-FB74-BB61-C2CDDEACF420}"/>
              </a:ext>
            </a:extLst>
          </p:cNvPr>
          <p:cNvSpPr txBox="1"/>
          <p:nvPr/>
        </p:nvSpPr>
        <p:spPr>
          <a:xfrm>
            <a:off x="287382" y="565151"/>
            <a:ext cx="11904617" cy="2308324"/>
          </a:xfrm>
          <a:prstGeom prst="rect">
            <a:avLst/>
          </a:prstGeom>
          <a:noFill/>
        </p:spPr>
        <p:txBody>
          <a:bodyPr wrap="square">
            <a:spAutoFit/>
          </a:bodyPr>
          <a:lstStyle/>
          <a:p>
            <a:pPr marL="285750" indent="-285750">
              <a:buFont typeface="Arial" panose="020B0604020202020204" pitchFamily="34" charset="0"/>
              <a:buChar char="•"/>
            </a:pPr>
            <a:r>
              <a:rPr lang="hr-HR" dirty="0"/>
              <a:t>Naravno postoji i implementacija u kojoj na </a:t>
            </a:r>
            <a:r>
              <a:rPr lang="hr-HR" dirty="0" err="1"/>
              <a:t>usmjerniku</a:t>
            </a:r>
            <a:r>
              <a:rPr lang="hr-HR" dirty="0"/>
              <a:t> koristimo po jedno fizičko sučelje za svaki VLAN i gdje je </a:t>
            </a:r>
            <a:r>
              <a:rPr lang="hr-HR" dirty="0" err="1"/>
              <a:t>usmjernik</a:t>
            </a:r>
            <a:r>
              <a:rPr lang="hr-HR" dirty="0"/>
              <a:t> povezan s preklopnikom u putem pristupnog sučelja. </a:t>
            </a:r>
          </a:p>
          <a:p>
            <a:pPr marL="285750" indent="-285750">
              <a:buFont typeface="Arial" panose="020B0604020202020204" pitchFamily="34" charset="0"/>
              <a:buChar char="•"/>
            </a:pPr>
            <a:r>
              <a:rPr lang="hr-HR" dirty="0">
                <a:solidFill>
                  <a:srgbClr val="FF0000"/>
                </a:solidFill>
              </a:rPr>
              <a:t>U slučaju kada bi koristili dedicirana sučelja na </a:t>
            </a:r>
            <a:r>
              <a:rPr lang="hr-HR" dirty="0" err="1">
                <a:solidFill>
                  <a:srgbClr val="FF0000"/>
                </a:solidFill>
              </a:rPr>
              <a:t>usmjerniku</a:t>
            </a:r>
            <a:r>
              <a:rPr lang="hr-HR" dirty="0">
                <a:solidFill>
                  <a:srgbClr val="FF0000"/>
                </a:solidFill>
              </a:rPr>
              <a:t> bitno je da svako od tih fizičkih sučelja ima IP adresu koja je dio </a:t>
            </a:r>
            <a:r>
              <a:rPr lang="hr-HR" dirty="0" err="1">
                <a:solidFill>
                  <a:srgbClr val="FF0000"/>
                </a:solidFill>
              </a:rPr>
              <a:t>podmreže</a:t>
            </a:r>
            <a:r>
              <a:rPr lang="hr-HR" dirty="0">
                <a:solidFill>
                  <a:srgbClr val="FF0000"/>
                </a:solidFill>
              </a:rPr>
              <a:t> za pripadajući VLAN i da uključimo fizičko sučelje na </a:t>
            </a:r>
            <a:r>
              <a:rPr lang="hr-HR" dirty="0" err="1">
                <a:solidFill>
                  <a:srgbClr val="FF0000"/>
                </a:solidFill>
              </a:rPr>
              <a:t>usmjerniku</a:t>
            </a:r>
            <a:r>
              <a:rPr lang="hr-HR" dirty="0">
                <a:solidFill>
                  <a:srgbClr val="FF0000"/>
                </a:solidFill>
              </a:rPr>
              <a:t>. </a:t>
            </a:r>
          </a:p>
          <a:p>
            <a:pPr marL="285750" indent="-285750">
              <a:buFont typeface="Arial" panose="020B0604020202020204" pitchFamily="34" charset="0"/>
              <a:buChar char="•"/>
            </a:pPr>
            <a:r>
              <a:rPr lang="hr-HR" dirty="0"/>
              <a:t>Također </a:t>
            </a:r>
            <a:r>
              <a:rPr lang="hr-HR" dirty="0">
                <a:solidFill>
                  <a:srgbClr val="FF0000"/>
                </a:solidFill>
              </a:rPr>
              <a:t>na strani preklopnika sučelje u koje je spojen </a:t>
            </a:r>
            <a:r>
              <a:rPr lang="hr-HR" dirty="0" err="1">
                <a:solidFill>
                  <a:srgbClr val="FF0000"/>
                </a:solidFill>
              </a:rPr>
              <a:t>usmjernik</a:t>
            </a:r>
            <a:r>
              <a:rPr lang="hr-HR" dirty="0">
                <a:solidFill>
                  <a:srgbClr val="FF0000"/>
                </a:solidFill>
              </a:rPr>
              <a:t> mora biti pristupno sučelje koje je dio VLAN-a </a:t>
            </a:r>
            <a:r>
              <a:rPr lang="hr-HR" dirty="0"/>
              <a:t>za koji će </a:t>
            </a:r>
            <a:r>
              <a:rPr lang="hr-HR" dirty="0" err="1"/>
              <a:t>usmjernik</a:t>
            </a:r>
            <a:r>
              <a:rPr lang="hr-HR" dirty="0"/>
              <a:t> djelovati kao pristupnik za izlaz na internet (</a:t>
            </a:r>
            <a:r>
              <a:rPr lang="hr-HR" dirty="0" err="1"/>
              <a:t>Gateway</a:t>
            </a:r>
            <a:r>
              <a:rPr lang="hr-HR" dirty="0"/>
              <a:t>). </a:t>
            </a:r>
          </a:p>
          <a:p>
            <a:pPr marL="285750" indent="-285750">
              <a:buFont typeface="Arial" panose="020B0604020202020204" pitchFamily="34" charset="0"/>
              <a:buChar char="•"/>
            </a:pPr>
            <a:r>
              <a:rPr lang="hr-HR" dirty="0"/>
              <a:t>Iako je ovaj scenarij tehnički izvediv </a:t>
            </a:r>
            <a:r>
              <a:rPr lang="hr-HR" dirty="0">
                <a:solidFill>
                  <a:srgbClr val="FF0000"/>
                </a:solidFill>
              </a:rPr>
              <a:t>rijetko se koristi jer </a:t>
            </a:r>
            <a:r>
              <a:rPr lang="hr-HR" b="1" u="sng" dirty="0">
                <a:solidFill>
                  <a:srgbClr val="FF0000"/>
                </a:solidFill>
              </a:rPr>
              <a:t>nije skalabilno </a:t>
            </a:r>
            <a:r>
              <a:rPr lang="hr-HR" dirty="0"/>
              <a:t>rješenje i nema opravdanja za ovako „slobodno“ korištenje ograničenog broja fizičkih sučelja na </a:t>
            </a:r>
            <a:r>
              <a:rPr lang="hr-HR" dirty="0" err="1"/>
              <a:t>usmjerniku</a:t>
            </a:r>
            <a:r>
              <a:rPr lang="hr-HR" dirty="0"/>
              <a:t>.</a:t>
            </a:r>
          </a:p>
        </p:txBody>
      </p:sp>
      <p:pic>
        <p:nvPicPr>
          <p:cNvPr id="12" name="Picture 11" descr="Diagram&#10;&#10;Description automatically generated">
            <a:extLst>
              <a:ext uri="{FF2B5EF4-FFF2-40B4-BE49-F238E27FC236}">
                <a16:creationId xmlns:a16="http://schemas.microsoft.com/office/drawing/2014/main" id="{D0B1AB19-3D41-7AAC-54BC-EB5C239A9F58}"/>
              </a:ext>
            </a:extLst>
          </p:cNvPr>
          <p:cNvPicPr>
            <a:picLocks noChangeAspect="1"/>
          </p:cNvPicPr>
          <p:nvPr/>
        </p:nvPicPr>
        <p:blipFill>
          <a:blip r:embed="rId2"/>
          <a:srcRect/>
          <a:stretch>
            <a:fillRect/>
          </a:stretch>
        </p:blipFill>
        <p:spPr bwMode="auto">
          <a:xfrm>
            <a:off x="5799909" y="2794134"/>
            <a:ext cx="5799908" cy="3798497"/>
          </a:xfrm>
          <a:prstGeom prst="rect">
            <a:avLst/>
          </a:prstGeom>
          <a:noFill/>
          <a:ln w="9525">
            <a:noFill/>
            <a:miter lim="800000"/>
            <a:headEnd/>
            <a:tailEnd/>
          </a:ln>
        </p:spPr>
      </p:pic>
    </p:spTree>
    <p:extLst>
      <p:ext uri="{BB962C8B-B14F-4D97-AF65-F5344CB8AC3E}">
        <p14:creationId xmlns:p14="http://schemas.microsoft.com/office/powerpoint/2010/main" val="3836618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4D27B-1765-8BF5-D2DF-74980741F857}"/>
            </a:ext>
          </a:extLst>
        </p:cNvPr>
        <p:cNvGrpSpPr/>
        <p:nvPr/>
      </p:nvGrpSpPr>
      <p:grpSpPr>
        <a:xfrm>
          <a:off x="0" y="0"/>
          <a:ext cx="0" cy="0"/>
          <a:chOff x="0" y="0"/>
          <a:chExt cx="0" cy="0"/>
        </a:xfrm>
      </p:grpSpPr>
      <p:sp>
        <p:nvSpPr>
          <p:cNvPr id="2" name="TekstniOkvir 1">
            <a:extLst>
              <a:ext uri="{FF2B5EF4-FFF2-40B4-BE49-F238E27FC236}">
                <a16:creationId xmlns:a16="http://schemas.microsoft.com/office/drawing/2014/main" id="{C3B1ED3E-CA0D-0D14-D327-043387C2A798}"/>
              </a:ext>
            </a:extLst>
          </p:cNvPr>
          <p:cNvSpPr txBox="1"/>
          <p:nvPr/>
        </p:nvSpPr>
        <p:spPr>
          <a:xfrm>
            <a:off x="5294338" y="1851645"/>
            <a:ext cx="1603324" cy="3154710"/>
          </a:xfrm>
          <a:prstGeom prst="rect">
            <a:avLst/>
          </a:prstGeom>
          <a:noFill/>
        </p:spPr>
        <p:txBody>
          <a:bodyPr wrap="none" rtlCol="0">
            <a:spAutoFit/>
          </a:bodyPr>
          <a:lstStyle/>
          <a:p>
            <a:r>
              <a:rPr lang="hr-HR" sz="19900" dirty="0">
                <a:solidFill>
                  <a:srgbClr val="FF0066"/>
                </a:solidFill>
              </a:rPr>
              <a:t>?</a:t>
            </a:r>
          </a:p>
        </p:txBody>
      </p:sp>
    </p:spTree>
    <p:extLst>
      <p:ext uri="{BB962C8B-B14F-4D97-AF65-F5344CB8AC3E}">
        <p14:creationId xmlns:p14="http://schemas.microsoft.com/office/powerpoint/2010/main" val="557920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err="1">
                <a:solidFill>
                  <a:srgbClr val="000000"/>
                </a:solidFill>
                <a:effectLst/>
                <a:latin typeface="Trebuchet MS" panose="020B0603020202020204" pitchFamily="34" charset="0"/>
              </a:rPr>
              <a:t>Vtp</a:t>
            </a:r>
            <a:r>
              <a:rPr lang="hr-HR" sz="2400" b="1" spc="75" dirty="0">
                <a:solidFill>
                  <a:srgbClr val="000000"/>
                </a:solidFill>
                <a:effectLst/>
                <a:latin typeface="Trebuchet MS" panose="020B0603020202020204" pitchFamily="34" charset="0"/>
              </a:rPr>
              <a:t> – </a:t>
            </a:r>
            <a:r>
              <a:rPr lang="hr-HR" sz="2400" b="1" spc="75" dirty="0" err="1">
                <a:solidFill>
                  <a:srgbClr val="000000"/>
                </a:solidFill>
                <a:effectLst/>
                <a:latin typeface="Trebuchet MS" panose="020B0603020202020204" pitchFamily="34" charset="0"/>
              </a:rPr>
              <a:t>Vlan</a:t>
            </a:r>
            <a:r>
              <a:rPr lang="hr-HR" sz="2400" b="1" spc="75" dirty="0">
                <a:solidFill>
                  <a:srgbClr val="000000"/>
                </a:solidFill>
                <a:effectLst/>
                <a:latin typeface="Trebuchet MS" panose="020B0603020202020204" pitchFamily="34" charset="0"/>
              </a:rPr>
              <a:t> </a:t>
            </a:r>
            <a:r>
              <a:rPr lang="hr-HR" sz="2400" b="1" spc="75" dirty="0" err="1">
                <a:solidFill>
                  <a:srgbClr val="000000"/>
                </a:solidFill>
                <a:effectLst/>
                <a:latin typeface="Trebuchet MS" panose="020B0603020202020204" pitchFamily="34" charset="0"/>
              </a:rPr>
              <a:t>Trunking</a:t>
            </a:r>
            <a:r>
              <a:rPr lang="hr-HR" sz="2400" b="1" spc="75" dirty="0">
                <a:solidFill>
                  <a:srgbClr val="000000"/>
                </a:solidFill>
                <a:effectLst/>
                <a:latin typeface="Trebuchet MS" panose="020B0603020202020204" pitchFamily="34" charset="0"/>
              </a:rPr>
              <a:t> Protokol</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8" name="TextBox 7">
            <a:extLst>
              <a:ext uri="{FF2B5EF4-FFF2-40B4-BE49-F238E27FC236}">
                <a16:creationId xmlns:a16="http://schemas.microsoft.com/office/drawing/2014/main" id="{5106567D-7B66-A18D-33EB-8AEF95279BA4}"/>
              </a:ext>
            </a:extLst>
          </p:cNvPr>
          <p:cNvSpPr txBox="1"/>
          <p:nvPr/>
        </p:nvSpPr>
        <p:spPr>
          <a:xfrm>
            <a:off x="-330926" y="565151"/>
            <a:ext cx="12000140" cy="3642151"/>
          </a:xfrm>
          <a:prstGeom prst="rect">
            <a:avLst/>
          </a:prstGeom>
          <a:noFill/>
        </p:spPr>
        <p:txBody>
          <a:bodyPr wrap="square">
            <a:spAutoFit/>
          </a:bodyPr>
          <a:lstStyle/>
          <a:p>
            <a:pPr marL="457200" algn="just">
              <a:lnSpc>
                <a:spcPct val="115000"/>
              </a:lnSpc>
              <a:spcBef>
                <a:spcPts val="500"/>
              </a:spcBef>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VTP (engl. VLAN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Trunking</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Protocol</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je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Ciscov</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protokol za dinamičku konfiguraciju VLAN-ova na preklopnicima. Omogućava konfiguraciju VLAN-ova na jednom preklopniku i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prosljeđivanje te konfiguracije na ostale  preklopnike na kojima je pokrenut VTP</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VTP poruke prenose se isključivo po </a:t>
            </a:r>
            <a:r>
              <a:rPr lang="hr-HR" sz="1800" b="1" i="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trunk</a:t>
            </a:r>
            <a:r>
              <a:rPr lang="hr-HR" sz="1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vezama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457200">
              <a:lnSpc>
                <a:spcPct val="115000"/>
              </a:lnSpc>
            </a:pP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457200">
              <a:lnSpc>
                <a:spcPct val="115000"/>
              </a:lnSpc>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VTP definira:</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800100" lvl="1" indent="-342900" algn="just">
              <a:lnSpc>
                <a:spcPct val="115000"/>
              </a:lnSpc>
              <a:spcAft>
                <a:spcPts val="1000"/>
              </a:spcAft>
              <a:buFont typeface="Symbol" panose="05050102010706020507" pitchFamily="18" charset="2"/>
              <a:buChar char=""/>
            </a:pPr>
            <a:r>
              <a:rPr lang="hr-HR" dirty="0">
                <a:effectLst/>
                <a:latin typeface="Calibri" panose="020F0502020204030204" pitchFamily="34" charset="0"/>
                <a:ea typeface="Times New Roman" panose="02020603050405020304" pitchFamily="18" charset="0"/>
                <a:cs typeface="Times New Roman" panose="02020603050405020304" pitchFamily="18" charset="0"/>
              </a:rPr>
              <a:t>područje unutar kojega se razmjenjuju informacije o VLAN-ovima;</a:t>
            </a:r>
            <a:endParaRPr lang="en-US"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800100" lvl="1" indent="-342900" algn="just">
              <a:lnSpc>
                <a:spcPct val="115000"/>
              </a:lnSpc>
              <a:spcAft>
                <a:spcPts val="1000"/>
              </a:spcAft>
              <a:buFont typeface="Symbol" panose="05050102010706020507" pitchFamily="18" charset="2"/>
              <a:buChar char=""/>
            </a:pPr>
            <a:r>
              <a:rPr lang="hr-HR" dirty="0">
                <a:effectLst/>
                <a:latin typeface="Calibri" panose="020F0502020204030204" pitchFamily="34" charset="0"/>
                <a:ea typeface="Times New Roman" panose="02020603050405020304" pitchFamily="18" charset="0"/>
                <a:cs typeface="Times New Roman" panose="02020603050405020304" pitchFamily="18" charset="0"/>
              </a:rPr>
              <a:t>načine rada preklopnika, odnosno koja je uloga preklopnika u razmjeni informacija;</a:t>
            </a:r>
            <a:endParaRPr lang="en-US"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800100" lvl="1" indent="-342900" algn="just">
              <a:lnSpc>
                <a:spcPct val="115000"/>
              </a:lnSpc>
              <a:spcAft>
                <a:spcPts val="1000"/>
              </a:spcAft>
              <a:buFont typeface="Symbol" panose="05050102010706020507" pitchFamily="18" charset="2"/>
              <a:buChar char=""/>
            </a:pPr>
            <a:r>
              <a:rPr lang="hr-HR" dirty="0">
                <a:effectLst/>
                <a:latin typeface="Calibri" panose="020F0502020204030204" pitchFamily="34" charset="0"/>
                <a:ea typeface="Times New Roman" panose="02020603050405020304" pitchFamily="18" charset="0"/>
                <a:cs typeface="Times New Roman" panose="02020603050405020304" pitchFamily="18" charset="0"/>
              </a:rPr>
              <a:t>tipove poruka koje se razmjenjuju</a:t>
            </a:r>
            <a:endParaRPr lang="hr-HR" dirty="0">
              <a:latin typeface="Trebuchet MS" panose="020B0603020202020204" pitchFamily="34" charset="0"/>
              <a:ea typeface="Times New Roman" panose="02020603050405020304" pitchFamily="18" charset="0"/>
              <a:cs typeface="Times New Roman" panose="02020603050405020304" pitchFamily="18" charset="0"/>
            </a:endParaRPr>
          </a:p>
          <a:p>
            <a:pPr lvl="1" algn="just">
              <a:lnSpc>
                <a:spcPct val="115000"/>
              </a:lnSpc>
              <a:spcAft>
                <a:spcPts val="1000"/>
              </a:spcAft>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Područje unutar kojega se razmjenjuju podaci zove se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domena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Da bi dva preklopnika mogla razmjenjivati podatke o VLAN-ovima, trebaju biti u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istoj domeni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odnosno u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domeni istog imena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EFAC5C6-039C-BC8F-20CB-5A6850E38899}"/>
              </a:ext>
            </a:extLst>
          </p:cNvPr>
          <p:cNvPicPr>
            <a:picLocks noChangeAspect="1"/>
          </p:cNvPicPr>
          <p:nvPr/>
        </p:nvPicPr>
        <p:blipFill>
          <a:blip r:embed="rId2" cstate="print"/>
          <a:stretch>
            <a:fillRect/>
          </a:stretch>
        </p:blipFill>
        <p:spPr>
          <a:xfrm>
            <a:off x="6668043" y="3930507"/>
            <a:ext cx="5201739" cy="2830655"/>
          </a:xfrm>
          <a:prstGeom prst="rect">
            <a:avLst/>
          </a:prstGeom>
        </p:spPr>
      </p:pic>
      <p:sp>
        <p:nvSpPr>
          <p:cNvPr id="5" name="TextBox 4">
            <a:extLst>
              <a:ext uri="{FF2B5EF4-FFF2-40B4-BE49-F238E27FC236}">
                <a16:creationId xmlns:a16="http://schemas.microsoft.com/office/drawing/2014/main" id="{13BE90B7-4E6B-B99F-0F2B-53D2790C4023}"/>
              </a:ext>
            </a:extLst>
          </p:cNvPr>
          <p:cNvSpPr txBox="1"/>
          <p:nvPr/>
        </p:nvSpPr>
        <p:spPr>
          <a:xfrm>
            <a:off x="104775" y="4335921"/>
            <a:ext cx="6261462" cy="646331"/>
          </a:xfrm>
          <a:prstGeom prst="rect">
            <a:avLst/>
          </a:prstGeom>
          <a:noFill/>
        </p:spPr>
        <p:txBody>
          <a:bodyPr wrap="square">
            <a:spAutoFit/>
          </a:bodyPr>
          <a:lstStyle/>
          <a:p>
            <a:r>
              <a:rPr lang="hr-HR" sz="1800" dirty="0">
                <a:solidFill>
                  <a:srgbClr val="FF0000"/>
                </a:solidFill>
                <a:effectLst/>
                <a:latin typeface="Calibri" panose="020F0502020204030204" pitchFamily="34" charset="0"/>
                <a:ea typeface="Times New Roman" panose="02020603050405020304" pitchFamily="18" charset="0"/>
              </a:rPr>
              <a:t>Preklopnici u različitim VTP domenama ne razmjenjuju informacije o VLAN konfiguracijama.</a:t>
            </a:r>
            <a:endParaRPr lang="hr-HR" dirty="0">
              <a:solidFill>
                <a:srgbClr val="FF0000"/>
              </a:solidFill>
            </a:endParaRPr>
          </a:p>
        </p:txBody>
      </p:sp>
    </p:spTree>
    <p:extLst>
      <p:ext uri="{BB962C8B-B14F-4D97-AF65-F5344CB8AC3E}">
        <p14:creationId xmlns:p14="http://schemas.microsoft.com/office/powerpoint/2010/main" val="18905517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CDDC8-17E1-EEF2-C234-8BC3A8221C84}"/>
              </a:ext>
            </a:extLst>
          </p:cNvPr>
          <p:cNvPicPr>
            <a:picLocks noChangeAspect="1"/>
          </p:cNvPicPr>
          <p:nvPr/>
        </p:nvPicPr>
        <p:blipFill>
          <a:blip r:embed="rId2" cstate="print"/>
          <a:stretch>
            <a:fillRect/>
          </a:stretch>
        </p:blipFill>
        <p:spPr>
          <a:xfrm>
            <a:off x="486410" y="3660833"/>
            <a:ext cx="4647565" cy="3197167"/>
          </a:xfrm>
          <a:prstGeom prst="rect">
            <a:avLst/>
          </a:prstGeom>
        </p:spPr>
      </p:pic>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err="1">
                <a:solidFill>
                  <a:srgbClr val="000000"/>
                </a:solidFill>
                <a:effectLst/>
                <a:latin typeface="Trebuchet MS" panose="020B0603020202020204" pitchFamily="34" charset="0"/>
              </a:rPr>
              <a:t>Vtp</a:t>
            </a:r>
            <a:r>
              <a:rPr lang="hr-HR" sz="2400" b="1" spc="75" dirty="0">
                <a:solidFill>
                  <a:srgbClr val="000000"/>
                </a:solidFill>
                <a:effectLst/>
                <a:latin typeface="Trebuchet MS" panose="020B0603020202020204" pitchFamily="34" charset="0"/>
              </a:rPr>
              <a:t> – </a:t>
            </a:r>
            <a:r>
              <a:rPr lang="hr-HR" sz="2400" b="1" spc="75" dirty="0" err="1">
                <a:solidFill>
                  <a:srgbClr val="000000"/>
                </a:solidFill>
                <a:effectLst/>
                <a:latin typeface="Trebuchet MS" panose="020B0603020202020204" pitchFamily="34" charset="0"/>
              </a:rPr>
              <a:t>Vlan</a:t>
            </a:r>
            <a:r>
              <a:rPr lang="hr-HR" sz="2400" b="1" spc="75" dirty="0">
                <a:solidFill>
                  <a:srgbClr val="000000"/>
                </a:solidFill>
                <a:effectLst/>
                <a:latin typeface="Trebuchet MS" panose="020B0603020202020204" pitchFamily="34" charset="0"/>
              </a:rPr>
              <a:t> </a:t>
            </a:r>
            <a:r>
              <a:rPr lang="hr-HR" sz="2400" b="1" spc="75" dirty="0" err="1">
                <a:solidFill>
                  <a:srgbClr val="000000"/>
                </a:solidFill>
                <a:effectLst/>
                <a:latin typeface="Trebuchet MS" panose="020B0603020202020204" pitchFamily="34" charset="0"/>
              </a:rPr>
              <a:t>Trunking</a:t>
            </a:r>
            <a:r>
              <a:rPr lang="hr-HR" sz="2400" b="1" spc="75" dirty="0">
                <a:solidFill>
                  <a:srgbClr val="000000"/>
                </a:solidFill>
                <a:effectLst/>
                <a:latin typeface="Trebuchet MS" panose="020B0603020202020204" pitchFamily="34" charset="0"/>
              </a:rPr>
              <a:t> Protokol</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8" name="TextBox 7">
            <a:extLst>
              <a:ext uri="{FF2B5EF4-FFF2-40B4-BE49-F238E27FC236}">
                <a16:creationId xmlns:a16="http://schemas.microsoft.com/office/drawing/2014/main" id="{5106567D-7B66-A18D-33EB-8AEF95279BA4}"/>
              </a:ext>
            </a:extLst>
          </p:cNvPr>
          <p:cNvSpPr txBox="1"/>
          <p:nvPr/>
        </p:nvSpPr>
        <p:spPr>
          <a:xfrm>
            <a:off x="-330926" y="565151"/>
            <a:ext cx="12000140" cy="3132909"/>
          </a:xfrm>
          <a:prstGeom prst="rect">
            <a:avLst/>
          </a:prstGeom>
          <a:noFill/>
        </p:spPr>
        <p:txBody>
          <a:bodyPr wrap="square">
            <a:spAutoFit/>
          </a:bodyPr>
          <a:lstStyle/>
          <a:p>
            <a:pPr marL="457200" algn="just">
              <a:lnSpc>
                <a:spcPct val="115000"/>
              </a:lnSpc>
              <a:spcBef>
                <a:spcPts val="500"/>
              </a:spcBef>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Preklopnik na kojemu je pokrenut VTP može raditi u jednom od triju načina:</a:t>
            </a:r>
          </a:p>
          <a:p>
            <a:pPr marL="457200" algn="just">
              <a:lnSpc>
                <a:spcPct val="115000"/>
              </a:lnSpc>
              <a:spcBef>
                <a:spcPts val="500"/>
              </a:spcBef>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VTP poslužitelj </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samo se u poslužiteljskom načinu mogu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dodavati, uređivati i brisati VLAN-ovi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Informacije o VLAN-ovima prosljeđuju se susjednim preklopnicima;</a:t>
            </a:r>
          </a:p>
          <a:p>
            <a:pPr marL="457200" algn="just">
              <a:lnSpc>
                <a:spcPct val="115000"/>
              </a:lnSpc>
              <a:spcBef>
                <a:spcPts val="500"/>
              </a:spcBef>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VTP klijent </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preklopnik u klijentskom načinu rada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autokonfigurira</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se prema dobivenim podacima </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(ažurira svoju VLAN bazu) i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prosljeđuje podatke susjednim preklopnicima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Na preklopniku koji je u VTP klijentskom načinu rada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ne mogu se kreirati, uređivati ili brisati VLAN-ovi;</a:t>
            </a:r>
          </a:p>
          <a:p>
            <a:pPr marL="457200" algn="just">
              <a:lnSpc>
                <a:spcPct val="115000"/>
              </a:lnSpc>
              <a:spcBef>
                <a:spcPts val="500"/>
              </a:spcBef>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b="1" dirty="0">
                <a:effectLst/>
                <a:latin typeface="Calibri" panose="020F0502020204030204" pitchFamily="34" charset="0"/>
                <a:ea typeface="Times New Roman" panose="02020603050405020304" pitchFamily="18" charset="0"/>
                <a:cs typeface="Times New Roman" panose="02020603050405020304" pitchFamily="18" charset="0"/>
              </a:rPr>
              <a:t>transparentni VTP </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ne sudjeluje aktivno u VTP procesu</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Preklopnik u transparentnom načinu rada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ne konfigurira se prema dobivenim podacima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već dobivenu konfiguraciju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samo prosljeđuje ostalim preklopnicima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Na ovakvom je preklopniku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moguće kreirati samo lokalne VLAN-ove koji neće biti distribuirani protokolom VTP</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0202CCC8-8165-9CAD-B97B-207455D2630E}"/>
              </a:ext>
            </a:extLst>
          </p:cNvPr>
          <p:cNvSpPr txBox="1"/>
          <p:nvPr/>
        </p:nvSpPr>
        <p:spPr>
          <a:xfrm>
            <a:off x="5669144" y="3984525"/>
            <a:ext cx="6261462" cy="2308324"/>
          </a:xfrm>
          <a:prstGeom prst="rect">
            <a:avLst/>
          </a:prstGeom>
          <a:noFill/>
        </p:spPr>
        <p:txBody>
          <a:bodyPr wrap="square">
            <a:spAutoFit/>
          </a:bodyPr>
          <a:lstStyle/>
          <a:p>
            <a:pPr marL="285750" indent="-285750">
              <a:buFont typeface="Arial" panose="020B0604020202020204" pitchFamily="34" charset="0"/>
              <a:buChar char="•"/>
            </a:pPr>
            <a:r>
              <a:rPr lang="hr-HR" dirty="0"/>
              <a:t>Preklopnik S0 je poslužitelj i na njemu će administrator konfigurirati VLAN-ove. </a:t>
            </a:r>
          </a:p>
          <a:p>
            <a:pPr marL="285750" indent="-285750">
              <a:buFont typeface="Arial" panose="020B0604020202020204" pitchFamily="34" charset="0"/>
              <a:buChar char="•"/>
            </a:pPr>
            <a:r>
              <a:rPr lang="hr-HR" dirty="0"/>
              <a:t>Ta će konfiguracija VTP porukama biti proslijeđena svim preklopnicima u mreži. </a:t>
            </a:r>
          </a:p>
          <a:p>
            <a:pPr marL="285750" indent="-285750">
              <a:buFont typeface="Arial" panose="020B0604020202020204" pitchFamily="34" charset="0"/>
              <a:buChar char="•"/>
            </a:pPr>
            <a:r>
              <a:rPr lang="hr-HR" dirty="0"/>
              <a:t>VTP klijenti će ažurirati svoju VLAN konfiguraciju i VTP poruke proslijediti susjednim preklopnicima. </a:t>
            </a:r>
          </a:p>
          <a:p>
            <a:pPr marL="285750" indent="-285750">
              <a:buFont typeface="Arial" panose="020B0604020202020204" pitchFamily="34" charset="0"/>
              <a:buChar char="•"/>
            </a:pPr>
            <a:r>
              <a:rPr lang="hr-HR" dirty="0"/>
              <a:t>VTP transparentni preklopnik S4 dobit će VTP poruke, ali se neće konfigurirati; samo će susjedima proslijediti poruke.</a:t>
            </a:r>
          </a:p>
        </p:txBody>
      </p:sp>
    </p:spTree>
    <p:extLst>
      <p:ext uri="{BB962C8B-B14F-4D97-AF65-F5344CB8AC3E}">
        <p14:creationId xmlns:p14="http://schemas.microsoft.com/office/powerpoint/2010/main" val="11955852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err="1">
                <a:solidFill>
                  <a:srgbClr val="000000"/>
                </a:solidFill>
                <a:effectLst/>
                <a:latin typeface="Trebuchet MS" panose="020B0603020202020204" pitchFamily="34" charset="0"/>
              </a:rPr>
              <a:t>Vtp</a:t>
            </a:r>
            <a:r>
              <a:rPr lang="hr-HR" sz="2400" b="1" spc="75" dirty="0">
                <a:solidFill>
                  <a:srgbClr val="000000"/>
                </a:solidFill>
                <a:effectLst/>
                <a:latin typeface="Trebuchet MS" panose="020B0603020202020204" pitchFamily="34" charset="0"/>
              </a:rPr>
              <a:t> – VLAN TRUNKING PROTOKOL</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8" name="TextBox 7">
            <a:extLst>
              <a:ext uri="{FF2B5EF4-FFF2-40B4-BE49-F238E27FC236}">
                <a16:creationId xmlns:a16="http://schemas.microsoft.com/office/drawing/2014/main" id="{5106567D-7B66-A18D-33EB-8AEF95279BA4}"/>
              </a:ext>
            </a:extLst>
          </p:cNvPr>
          <p:cNvSpPr txBox="1"/>
          <p:nvPr/>
        </p:nvSpPr>
        <p:spPr>
          <a:xfrm>
            <a:off x="-330926" y="565151"/>
            <a:ext cx="12000140" cy="2814360"/>
          </a:xfrm>
          <a:prstGeom prst="rect">
            <a:avLst/>
          </a:prstGeom>
          <a:noFill/>
        </p:spPr>
        <p:txBody>
          <a:bodyPr wrap="square">
            <a:spAutoFit/>
          </a:bodyPr>
          <a:lstStyle/>
          <a:p>
            <a:pPr marL="742950" indent="-285750" algn="just">
              <a:lnSpc>
                <a:spcPct val="115000"/>
              </a:lnSpc>
              <a:spcBef>
                <a:spcPts val="500"/>
              </a:spcBef>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Kako bi preklopnici znali je li konfiguracija koju su dobili od susjeda novija od one koju već imaju, VTP paketi imaju polje koje se zove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Config</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Revision</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a:t>
            </a:r>
          </a:p>
          <a:p>
            <a:pPr marL="742950" indent="-285750" algn="just">
              <a:lnSpc>
                <a:spcPct val="115000"/>
              </a:lnSpc>
              <a:spcBef>
                <a:spcPts val="500"/>
              </a:spcBef>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Svaki put kada dođe do promjene konfiguracije </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na preklopniku koji je VTP poslužitelj, broj u polju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Config</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Revision</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poveća se za jedan. </a:t>
            </a:r>
          </a:p>
          <a:p>
            <a:pPr marL="742950" indent="-285750" algn="just">
              <a:lnSpc>
                <a:spcPct val="115000"/>
              </a:lnSpc>
              <a:spcBef>
                <a:spcPts val="500"/>
              </a:spcBef>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Kada preklopnik dobije poruku s VLAN konfiguracijom,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uspoređuje broj konfiguracije </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koju ima s brojem konfiguracije koju je dobio. </a:t>
            </a:r>
          </a:p>
          <a:p>
            <a:pPr marL="742950" indent="-285750" algn="just">
              <a:lnSpc>
                <a:spcPct val="115000"/>
              </a:lnSpc>
              <a:spcBef>
                <a:spcPts val="500"/>
              </a:spcBef>
              <a:buFont typeface="Arial" panose="020B0604020202020204" pitchFamily="34" charset="0"/>
              <a:buChar char="•"/>
            </a:pP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Ako je dobiveni broj konfiguracije veći, preklopnik ažurira svoju VLAN bazu podataka, a ako je manji, ignorira dobivenu informaciju.</a:t>
            </a:r>
          </a:p>
        </p:txBody>
      </p:sp>
    </p:spTree>
    <p:extLst>
      <p:ext uri="{BB962C8B-B14F-4D97-AF65-F5344CB8AC3E}">
        <p14:creationId xmlns:p14="http://schemas.microsoft.com/office/powerpoint/2010/main" val="31593114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err="1">
                <a:solidFill>
                  <a:srgbClr val="000000"/>
                </a:solidFill>
                <a:effectLst/>
                <a:latin typeface="Trebuchet MS" panose="020B0603020202020204" pitchFamily="34" charset="0"/>
              </a:rPr>
              <a:t>Vtp</a:t>
            </a:r>
            <a:r>
              <a:rPr lang="hr-HR" sz="2400" b="1" spc="75" dirty="0">
                <a:solidFill>
                  <a:srgbClr val="000000"/>
                </a:solidFill>
                <a:effectLst/>
                <a:latin typeface="Trebuchet MS" panose="020B0603020202020204" pitchFamily="34" charset="0"/>
              </a:rPr>
              <a:t> – </a:t>
            </a:r>
            <a:r>
              <a:rPr lang="hr-HR" sz="2400" b="1" spc="75" dirty="0" err="1">
                <a:solidFill>
                  <a:srgbClr val="000000"/>
                </a:solidFill>
                <a:effectLst/>
                <a:latin typeface="Trebuchet MS" panose="020B0603020202020204" pitchFamily="34" charset="0"/>
              </a:rPr>
              <a:t>Vlan</a:t>
            </a:r>
            <a:r>
              <a:rPr lang="hr-HR" sz="2400" b="1" spc="75" dirty="0">
                <a:solidFill>
                  <a:srgbClr val="000000"/>
                </a:solidFill>
                <a:effectLst/>
                <a:latin typeface="Trebuchet MS" panose="020B0603020202020204" pitchFamily="34" charset="0"/>
              </a:rPr>
              <a:t> </a:t>
            </a:r>
            <a:r>
              <a:rPr lang="hr-HR" sz="2400" b="1" spc="75" dirty="0" err="1">
                <a:solidFill>
                  <a:srgbClr val="000000"/>
                </a:solidFill>
                <a:effectLst/>
                <a:latin typeface="Trebuchet MS" panose="020B0603020202020204" pitchFamily="34" charset="0"/>
              </a:rPr>
              <a:t>Trunking</a:t>
            </a:r>
            <a:r>
              <a:rPr lang="hr-HR" sz="2400" b="1" spc="75" dirty="0">
                <a:solidFill>
                  <a:srgbClr val="000000"/>
                </a:solidFill>
                <a:effectLst/>
                <a:latin typeface="Trebuchet MS" panose="020B0603020202020204" pitchFamily="34" charset="0"/>
              </a:rPr>
              <a:t> Protokol</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8" name="TextBox 7">
            <a:extLst>
              <a:ext uri="{FF2B5EF4-FFF2-40B4-BE49-F238E27FC236}">
                <a16:creationId xmlns:a16="http://schemas.microsoft.com/office/drawing/2014/main" id="{5106567D-7B66-A18D-33EB-8AEF95279BA4}"/>
              </a:ext>
            </a:extLst>
          </p:cNvPr>
          <p:cNvSpPr txBox="1"/>
          <p:nvPr/>
        </p:nvSpPr>
        <p:spPr>
          <a:xfrm>
            <a:off x="104774" y="565151"/>
            <a:ext cx="11564439" cy="5367239"/>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Da bi konfigurirali VTP protokol u mreži moramo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mrežu pripremiti </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tako da linkovi između preklopnika konfiguriramo kao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TRUNK linkove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lgn="just">
              <a:lnSpc>
                <a:spcPct val="115000"/>
              </a:lnSpc>
              <a:spcBef>
                <a:spcPts val="500"/>
              </a:spcBef>
              <a:spcAft>
                <a:spcPts val="1000"/>
              </a:spcAft>
              <a:buFont typeface="Arial" panose="020B0604020202020204" pitchFamily="34" charset="0"/>
              <a:buChar char="•"/>
            </a:pP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TRUNK je preduvjet za funkcioniranje VTP protokola </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i bez TRUNK linkova VTP neće raditi očekivano.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Također trebamo odlučiti koji preklopnik u mreži će biti Server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predefinirano je svaki preklopnik VTP server</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koji Transparent, a koji preklopnici će biti klijenti.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Bitno je znati da kada je preklopnik u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klijent</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modu više na njemu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ne možemo dodavati ni uklanjati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VLANove</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niti mijenjati VTP verziju. </a:t>
            </a:r>
          </a:p>
          <a:p>
            <a:pPr marL="285750" indent="-285750" algn="just">
              <a:lnSpc>
                <a:spcPct val="115000"/>
              </a:lnSpc>
              <a:spcBef>
                <a:spcPts val="500"/>
              </a:spcBef>
              <a:spcAft>
                <a:spcPts val="1000"/>
              </a:spcAft>
              <a:buFont typeface="Arial" panose="020B0604020202020204" pitchFamily="34" charset="0"/>
              <a:buChar char="•"/>
            </a:pP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Prvo ga moramo vratiti u ulogu VTP servera da bi mogli raditi izmjene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Načelno u mreži ćemo imati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jedan ili dva VTP servera </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i to će biti obično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jezgreni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preklopnici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dok će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svi ostali biti klijenti, a to nekada znači nekoliko desetaka, pa i stotina preklopnika.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Također bitno je odabrati i verziju VTP protokola i to će ovisiti o našim potrebama, ali svakako bi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minimalna verzija trebala biti verzija 2 ili u novijim mrežama VTP verzija 3 </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koja podržava više mogućnosti kao što je enkripcija lozinki, veći broj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VLANova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ili Privatni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VLANovi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i slično. </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2083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65721-BB76-BE1D-FD66-E9918A31BA09}"/>
            </a:ext>
          </a:extLst>
        </p:cNvPr>
        <p:cNvGrpSpPr/>
        <p:nvPr/>
      </p:nvGrpSpPr>
      <p:grpSpPr>
        <a:xfrm>
          <a:off x="0" y="0"/>
          <a:ext cx="0" cy="0"/>
          <a:chOff x="0" y="0"/>
          <a:chExt cx="0" cy="0"/>
        </a:xfrm>
      </p:grpSpPr>
      <p:sp>
        <p:nvSpPr>
          <p:cNvPr id="10242" name="Naslov 1">
            <a:extLst>
              <a:ext uri="{FF2B5EF4-FFF2-40B4-BE49-F238E27FC236}">
                <a16:creationId xmlns:a16="http://schemas.microsoft.com/office/drawing/2014/main" id="{286E4C41-B383-AF0C-C395-1E9A1A54E7A0}"/>
              </a:ext>
            </a:extLst>
          </p:cNvPr>
          <p:cNvSpPr>
            <a:spLocks noGrp="1"/>
          </p:cNvSpPr>
          <p:nvPr>
            <p:ph type="title"/>
          </p:nvPr>
        </p:nvSpPr>
        <p:spPr>
          <a:xfrm>
            <a:off x="0" y="-38810"/>
            <a:ext cx="10515600" cy="829385"/>
          </a:xfrm>
        </p:spPr>
        <p:txBody>
          <a:bodyPr>
            <a:normAutofit/>
          </a:bodyPr>
          <a:lstStyle/>
          <a:p>
            <a:pPr eaLnBrk="1" hangingPunct="1"/>
            <a:r>
              <a:rPr lang="hr-HR" sz="3200" dirty="0">
                <a:latin typeface="Arial" pitchFamily="34" charset="0"/>
                <a:cs typeface="Arial" pitchFamily="34" charset="0"/>
              </a:rPr>
              <a:t>Urušena jezgra (</a:t>
            </a:r>
            <a:r>
              <a:rPr lang="hr-HR" sz="3200" dirty="0" err="1">
                <a:latin typeface="Arial" pitchFamily="34" charset="0"/>
                <a:cs typeface="Arial" pitchFamily="34" charset="0"/>
              </a:rPr>
              <a:t>collapsed</a:t>
            </a:r>
            <a:r>
              <a:rPr lang="hr-HR" sz="3200" dirty="0">
                <a:latin typeface="Arial" pitchFamily="34" charset="0"/>
                <a:cs typeface="Arial" pitchFamily="34" charset="0"/>
              </a:rPr>
              <a:t> </a:t>
            </a:r>
            <a:r>
              <a:rPr lang="hr-HR" sz="3200" dirty="0" err="1">
                <a:latin typeface="Arial" pitchFamily="34" charset="0"/>
                <a:cs typeface="Arial" pitchFamily="34" charset="0"/>
              </a:rPr>
              <a:t>core</a:t>
            </a:r>
            <a:r>
              <a:rPr lang="hr-HR" sz="3200" dirty="0">
                <a:latin typeface="Arial" pitchFamily="34" charset="0"/>
                <a:cs typeface="Arial" pitchFamily="34" charset="0"/>
              </a:rPr>
              <a:t>) dizajn</a:t>
            </a:r>
            <a:endParaRPr lang="hr-HR" altLang="sr-Latn-RS" sz="4000" dirty="0"/>
          </a:p>
        </p:txBody>
      </p:sp>
      <p:pic>
        <p:nvPicPr>
          <p:cNvPr id="2" name="Graphic 1">
            <a:extLst>
              <a:ext uri="{FF2B5EF4-FFF2-40B4-BE49-F238E27FC236}">
                <a16:creationId xmlns:a16="http://schemas.microsoft.com/office/drawing/2014/main" id="{26B2FF4E-8AA6-E525-510A-0DEC9C06BA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95584" y="675789"/>
            <a:ext cx="7800832" cy="5506421"/>
          </a:xfrm>
          <a:prstGeom prst="rect">
            <a:avLst/>
          </a:prstGeom>
        </p:spPr>
      </p:pic>
    </p:spTree>
    <p:extLst>
      <p:ext uri="{BB962C8B-B14F-4D97-AF65-F5344CB8AC3E}">
        <p14:creationId xmlns:p14="http://schemas.microsoft.com/office/powerpoint/2010/main" val="17423189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err="1">
                <a:solidFill>
                  <a:srgbClr val="000000"/>
                </a:solidFill>
                <a:effectLst/>
                <a:latin typeface="Trebuchet MS" panose="020B0603020202020204" pitchFamily="34" charset="0"/>
              </a:rPr>
              <a:t>Vtp</a:t>
            </a:r>
            <a:r>
              <a:rPr lang="hr-HR" sz="2400" b="1" spc="75" dirty="0">
                <a:solidFill>
                  <a:srgbClr val="000000"/>
                </a:solidFill>
                <a:effectLst/>
                <a:latin typeface="Trebuchet MS" panose="020B0603020202020204" pitchFamily="34" charset="0"/>
              </a:rPr>
              <a:t> – </a:t>
            </a:r>
            <a:r>
              <a:rPr lang="hr-HR" sz="2400" b="1" spc="75" dirty="0" err="1">
                <a:solidFill>
                  <a:srgbClr val="000000"/>
                </a:solidFill>
                <a:effectLst/>
                <a:latin typeface="Trebuchet MS" panose="020B0603020202020204" pitchFamily="34" charset="0"/>
              </a:rPr>
              <a:t>Vlan</a:t>
            </a:r>
            <a:r>
              <a:rPr lang="hr-HR" sz="2400" b="1" spc="75" dirty="0">
                <a:solidFill>
                  <a:srgbClr val="000000"/>
                </a:solidFill>
                <a:effectLst/>
                <a:latin typeface="Trebuchet MS" panose="020B0603020202020204" pitchFamily="34" charset="0"/>
              </a:rPr>
              <a:t> </a:t>
            </a:r>
            <a:r>
              <a:rPr lang="hr-HR" sz="2400" b="1" spc="75" dirty="0" err="1">
                <a:solidFill>
                  <a:srgbClr val="000000"/>
                </a:solidFill>
                <a:effectLst/>
                <a:latin typeface="Trebuchet MS" panose="020B0603020202020204" pitchFamily="34" charset="0"/>
              </a:rPr>
              <a:t>Trunking</a:t>
            </a:r>
            <a:r>
              <a:rPr lang="hr-HR" sz="2400" b="1" spc="75" dirty="0">
                <a:solidFill>
                  <a:srgbClr val="000000"/>
                </a:solidFill>
                <a:effectLst/>
                <a:latin typeface="Trebuchet MS" panose="020B0603020202020204" pitchFamily="34" charset="0"/>
              </a:rPr>
              <a:t> Protokol</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8" name="TextBox 7">
            <a:extLst>
              <a:ext uri="{FF2B5EF4-FFF2-40B4-BE49-F238E27FC236}">
                <a16:creationId xmlns:a16="http://schemas.microsoft.com/office/drawing/2014/main" id="{5106567D-7B66-A18D-33EB-8AEF95279BA4}"/>
              </a:ext>
            </a:extLst>
          </p:cNvPr>
          <p:cNvSpPr txBox="1"/>
          <p:nvPr/>
        </p:nvSpPr>
        <p:spPr>
          <a:xfrm>
            <a:off x="104774" y="565151"/>
            <a:ext cx="11564439" cy="2560316"/>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Prilikom konfiguracije prvo što trebamo odlučiti je naziv domene. </a:t>
            </a:r>
          </a:p>
          <a:p>
            <a:pPr marL="285750" indent="-285750" algn="just">
              <a:lnSpc>
                <a:spcPct val="115000"/>
              </a:lnSpc>
              <a:spcBef>
                <a:spcPts val="500"/>
              </a:spcBef>
              <a:spcAft>
                <a:spcPts val="1000"/>
              </a:spcAft>
              <a:buFont typeface="Arial" panose="020B0604020202020204" pitchFamily="34" charset="0"/>
              <a:buChar char="•"/>
            </a:pP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Po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defaultu</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naziv VTP domene je NULL</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odnosno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nema naziva domene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lgn="just">
              <a:lnSpc>
                <a:spcPct val="115000"/>
              </a:lnSpc>
              <a:spcBef>
                <a:spcPts val="500"/>
              </a:spcBef>
              <a:spcAft>
                <a:spcPts val="1000"/>
              </a:spcAft>
              <a:buFont typeface="Arial" panose="020B0604020202020204" pitchFamily="34" charset="0"/>
              <a:buChar char="•"/>
            </a:pP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Prvi puta kada promijenimo naziv VTP domene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ako smo konfigurirali TRUNK sučelje između preklopnika,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svi preklopnici u mreži će prihvatiti taj naziv i postati dio nove domene.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Zato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treba biti oprezan prilikom postavljanja naziva domene kako ne bi morali ručno mijenjati naziv na svakom preklopniku. </a:t>
            </a:r>
            <a:endParaRPr lang="en-US"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pic>
        <p:nvPicPr>
          <p:cNvPr id="3" name="Graphic 2">
            <a:extLst>
              <a:ext uri="{FF2B5EF4-FFF2-40B4-BE49-F238E27FC236}">
                <a16:creationId xmlns:a16="http://schemas.microsoft.com/office/drawing/2014/main" id="{3B39056A-7E6B-16A1-897E-F66D028400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45208" y="3125467"/>
            <a:ext cx="7067127" cy="3331255"/>
          </a:xfrm>
          <a:prstGeom prst="rect">
            <a:avLst/>
          </a:prstGeom>
        </p:spPr>
      </p:pic>
    </p:spTree>
    <p:extLst>
      <p:ext uri="{BB962C8B-B14F-4D97-AF65-F5344CB8AC3E}">
        <p14:creationId xmlns:p14="http://schemas.microsoft.com/office/powerpoint/2010/main" val="15094832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err="1">
                <a:solidFill>
                  <a:srgbClr val="000000"/>
                </a:solidFill>
                <a:effectLst/>
                <a:latin typeface="Trebuchet MS" panose="020B0603020202020204" pitchFamily="34" charset="0"/>
              </a:rPr>
              <a:t>Vtp</a:t>
            </a:r>
            <a:r>
              <a:rPr lang="hr-HR" sz="2400" b="1" spc="75" dirty="0">
                <a:solidFill>
                  <a:srgbClr val="000000"/>
                </a:solidFill>
                <a:effectLst/>
                <a:latin typeface="Trebuchet MS" panose="020B0603020202020204" pitchFamily="34" charset="0"/>
              </a:rPr>
              <a:t> – </a:t>
            </a:r>
            <a:r>
              <a:rPr lang="hr-HR" sz="2400" b="1" spc="75" dirty="0" err="1">
                <a:solidFill>
                  <a:srgbClr val="000000"/>
                </a:solidFill>
                <a:effectLst/>
                <a:latin typeface="Trebuchet MS" panose="020B0603020202020204" pitchFamily="34" charset="0"/>
              </a:rPr>
              <a:t>Vlan</a:t>
            </a:r>
            <a:r>
              <a:rPr lang="hr-HR" sz="2400" b="1" spc="75" dirty="0">
                <a:solidFill>
                  <a:srgbClr val="000000"/>
                </a:solidFill>
                <a:effectLst/>
                <a:latin typeface="Trebuchet MS" panose="020B0603020202020204" pitchFamily="34" charset="0"/>
              </a:rPr>
              <a:t> </a:t>
            </a:r>
            <a:r>
              <a:rPr lang="hr-HR" sz="2400" b="1" spc="75" dirty="0" err="1">
                <a:solidFill>
                  <a:srgbClr val="000000"/>
                </a:solidFill>
                <a:effectLst/>
                <a:latin typeface="Trebuchet MS" panose="020B0603020202020204" pitchFamily="34" charset="0"/>
              </a:rPr>
              <a:t>Trunking</a:t>
            </a:r>
            <a:r>
              <a:rPr lang="hr-HR" sz="2400" b="1" spc="75" dirty="0">
                <a:solidFill>
                  <a:srgbClr val="000000"/>
                </a:solidFill>
                <a:effectLst/>
                <a:latin typeface="Trebuchet MS" panose="020B0603020202020204" pitchFamily="34" charset="0"/>
              </a:rPr>
              <a:t> Protokol</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8" name="TextBox 7">
            <a:extLst>
              <a:ext uri="{FF2B5EF4-FFF2-40B4-BE49-F238E27FC236}">
                <a16:creationId xmlns:a16="http://schemas.microsoft.com/office/drawing/2014/main" id="{5106567D-7B66-A18D-33EB-8AEF95279BA4}"/>
              </a:ext>
            </a:extLst>
          </p:cNvPr>
          <p:cNvSpPr txBox="1"/>
          <p:nvPr/>
        </p:nvSpPr>
        <p:spPr>
          <a:xfrm>
            <a:off x="104774" y="565151"/>
            <a:ext cx="11564439" cy="2241768"/>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Po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defaultu</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na preklopnicima u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Packet</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Tracer</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simulatoru postoji 5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VLANova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Jedan je predefiniran i u njemu se nalaze sva sučelja na preklopniku i nosi oznaku VLAN 1.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Taj VLAN ne možemo obrisati.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Ostala četiri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VLANa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su se nekada koristila, ali danas nemaju nikakvu praktičnu ulogu, tako da ih nećete vidjeti na novim preklopnicima u mrežama. </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A68F11F-609E-F85D-DEC6-32B4D70D143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7062" y="3030583"/>
            <a:ext cx="8973191" cy="3373619"/>
          </a:xfrm>
          <a:prstGeom prst="rect">
            <a:avLst/>
          </a:prstGeom>
          <a:noFill/>
        </p:spPr>
      </p:pic>
    </p:spTree>
    <p:extLst>
      <p:ext uri="{BB962C8B-B14F-4D97-AF65-F5344CB8AC3E}">
        <p14:creationId xmlns:p14="http://schemas.microsoft.com/office/powerpoint/2010/main" val="10964632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Autofit/>
          </a:bodyPr>
          <a:lstStyle/>
          <a:p>
            <a:pPr>
              <a:lnSpc>
                <a:spcPct val="115000"/>
              </a:lnSpc>
              <a:spcBef>
                <a:spcPts val="500"/>
              </a:spcBef>
            </a:pPr>
            <a:r>
              <a:rPr lang="hr-HR" sz="2400" b="1" spc="75" dirty="0" err="1">
                <a:solidFill>
                  <a:srgbClr val="000000"/>
                </a:solidFill>
                <a:effectLst/>
                <a:latin typeface="Trebuchet MS" panose="020B0603020202020204" pitchFamily="34" charset="0"/>
              </a:rPr>
              <a:t>Vtp</a:t>
            </a:r>
            <a:r>
              <a:rPr lang="hr-HR" sz="2400" b="1" spc="75" dirty="0">
                <a:solidFill>
                  <a:srgbClr val="000000"/>
                </a:solidFill>
                <a:effectLst/>
                <a:latin typeface="Trebuchet MS" panose="020B0603020202020204" pitchFamily="34" charset="0"/>
              </a:rPr>
              <a:t> – </a:t>
            </a:r>
            <a:r>
              <a:rPr lang="hr-HR" sz="2400" b="1" spc="75" dirty="0" err="1">
                <a:solidFill>
                  <a:srgbClr val="000000"/>
                </a:solidFill>
                <a:effectLst/>
                <a:latin typeface="Trebuchet MS" panose="020B0603020202020204" pitchFamily="34" charset="0"/>
              </a:rPr>
              <a:t>Vlan</a:t>
            </a:r>
            <a:r>
              <a:rPr lang="hr-HR" sz="2400" b="1" spc="75" dirty="0">
                <a:solidFill>
                  <a:srgbClr val="000000"/>
                </a:solidFill>
                <a:effectLst/>
                <a:latin typeface="Trebuchet MS" panose="020B0603020202020204" pitchFamily="34" charset="0"/>
              </a:rPr>
              <a:t> </a:t>
            </a:r>
            <a:r>
              <a:rPr lang="hr-HR" sz="2400" b="1" spc="75" dirty="0" err="1">
                <a:solidFill>
                  <a:srgbClr val="000000"/>
                </a:solidFill>
                <a:effectLst/>
                <a:latin typeface="Trebuchet MS" panose="020B0603020202020204" pitchFamily="34" charset="0"/>
              </a:rPr>
              <a:t>Trunking</a:t>
            </a:r>
            <a:r>
              <a:rPr lang="hr-HR" sz="2400" b="1" spc="75" dirty="0">
                <a:solidFill>
                  <a:srgbClr val="000000"/>
                </a:solidFill>
                <a:effectLst/>
                <a:latin typeface="Trebuchet MS" panose="020B0603020202020204" pitchFamily="34" charset="0"/>
              </a:rPr>
              <a:t> Protokol</a:t>
            </a:r>
            <a:endParaRPr lang="en-US" sz="2400" b="1"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8" name="TextBox 7">
            <a:extLst>
              <a:ext uri="{FF2B5EF4-FFF2-40B4-BE49-F238E27FC236}">
                <a16:creationId xmlns:a16="http://schemas.microsoft.com/office/drawing/2014/main" id="{5106567D-7B66-A18D-33EB-8AEF95279BA4}"/>
              </a:ext>
            </a:extLst>
          </p:cNvPr>
          <p:cNvSpPr txBox="1"/>
          <p:nvPr/>
        </p:nvSpPr>
        <p:spPr>
          <a:xfrm>
            <a:off x="104774" y="565151"/>
            <a:ext cx="11564439" cy="2049407"/>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Na slici ispod možemo vidjeti topologiju na kojoj će biti pojašnjeno kako VTP radi.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Dakle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SW1 je VTP server i na njemu ćemo kreirati sve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VLANove</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i nazive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VLANova</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Preklopnici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SW2 i SW4 kao klijenti će prihvatiti informacije o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VLANovima</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dok će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SW3 samo proslijediti te informacije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ali ih neće uzeti sebi niti će ih koristiti</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tako da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SW3 neće znati koji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VLANovi</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postoje u mreži osim ako ga ručno ne konfiguriramo.</a:t>
            </a:r>
            <a:endParaRPr lang="en-US"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pic>
        <p:nvPicPr>
          <p:cNvPr id="3" name="Picture 2" descr="Chart, waterfall chart&#10;&#10;Description automatically generated">
            <a:extLst>
              <a:ext uri="{FF2B5EF4-FFF2-40B4-BE49-F238E27FC236}">
                <a16:creationId xmlns:a16="http://schemas.microsoft.com/office/drawing/2014/main" id="{CCBCA6C5-58D9-AFFD-650C-DA44E5D7A4F1}"/>
              </a:ext>
            </a:extLst>
          </p:cNvPr>
          <p:cNvPicPr>
            <a:picLocks noChangeAspect="1"/>
          </p:cNvPicPr>
          <p:nvPr/>
        </p:nvPicPr>
        <p:blipFill>
          <a:blip r:embed="rId2"/>
          <a:stretch>
            <a:fillRect/>
          </a:stretch>
        </p:blipFill>
        <p:spPr>
          <a:xfrm>
            <a:off x="694508" y="3058840"/>
            <a:ext cx="10400211" cy="1874482"/>
          </a:xfrm>
          <a:prstGeom prst="rect">
            <a:avLst/>
          </a:prstGeom>
        </p:spPr>
      </p:pic>
    </p:spTree>
    <p:extLst>
      <p:ext uri="{BB962C8B-B14F-4D97-AF65-F5344CB8AC3E}">
        <p14:creationId xmlns:p14="http://schemas.microsoft.com/office/powerpoint/2010/main" val="35407251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rmAutofit fontScale="90000"/>
          </a:bodyPr>
          <a:lstStyle/>
          <a:p>
            <a:pPr>
              <a:lnSpc>
                <a:spcPct val="115000"/>
              </a:lnSpc>
              <a:spcBef>
                <a:spcPts val="500"/>
              </a:spcBef>
            </a:pPr>
            <a:r>
              <a:rPr lang="hr-HR" sz="1800" b="1" cap="all" spc="75" dirty="0" err="1">
                <a:solidFill>
                  <a:srgbClr val="000000"/>
                </a:solidFill>
                <a:effectLst/>
                <a:latin typeface="Trebuchet MS" panose="020B0603020202020204" pitchFamily="34" charset="0"/>
              </a:rPr>
              <a:t>Vtp</a:t>
            </a:r>
            <a:r>
              <a:rPr lang="hr-HR" sz="1800" b="1" cap="all" spc="75" dirty="0">
                <a:solidFill>
                  <a:srgbClr val="000000"/>
                </a:solidFill>
                <a:effectLst/>
                <a:latin typeface="Trebuchet MS" panose="020B0603020202020204" pitchFamily="34" charset="0"/>
              </a:rPr>
              <a:t> – </a:t>
            </a:r>
            <a:r>
              <a:rPr lang="hr-HR" sz="1800" b="1" cap="all" spc="75" dirty="0" err="1">
                <a:solidFill>
                  <a:srgbClr val="000000"/>
                </a:solidFill>
                <a:effectLst/>
                <a:latin typeface="Trebuchet MS" panose="020B0603020202020204" pitchFamily="34" charset="0"/>
              </a:rPr>
              <a:t>vlan</a:t>
            </a:r>
            <a:r>
              <a:rPr lang="hr-HR" sz="1800" b="1" cap="all" spc="75" dirty="0">
                <a:solidFill>
                  <a:srgbClr val="000000"/>
                </a:solidFill>
                <a:effectLst/>
                <a:latin typeface="Trebuchet MS" panose="020B0603020202020204" pitchFamily="34" charset="0"/>
              </a:rPr>
              <a:t> </a:t>
            </a:r>
            <a:r>
              <a:rPr lang="hr-HR" sz="1800" b="1" cap="all" spc="75" dirty="0" err="1">
                <a:solidFill>
                  <a:srgbClr val="000000"/>
                </a:solidFill>
                <a:effectLst/>
                <a:latin typeface="Trebuchet MS" panose="020B0603020202020204" pitchFamily="34" charset="0"/>
              </a:rPr>
              <a:t>trunking</a:t>
            </a:r>
            <a:r>
              <a:rPr lang="hr-HR" sz="1800" b="1" cap="all" spc="75" dirty="0">
                <a:solidFill>
                  <a:srgbClr val="000000"/>
                </a:solidFill>
                <a:effectLst/>
                <a:latin typeface="Trebuchet MS" panose="020B0603020202020204" pitchFamily="34" charset="0"/>
              </a:rPr>
              <a:t> protokol</a:t>
            </a:r>
            <a:endParaRPr lang="en-US" sz="1800" b="1" cap="all"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pic>
        <p:nvPicPr>
          <p:cNvPr id="3" name="Picture 2" descr="Chart, waterfall chart&#10;&#10;Description automatically generated">
            <a:extLst>
              <a:ext uri="{FF2B5EF4-FFF2-40B4-BE49-F238E27FC236}">
                <a16:creationId xmlns:a16="http://schemas.microsoft.com/office/drawing/2014/main" id="{CCBCA6C5-58D9-AFFD-650C-DA44E5D7A4F1}"/>
              </a:ext>
            </a:extLst>
          </p:cNvPr>
          <p:cNvPicPr>
            <a:picLocks noChangeAspect="1"/>
          </p:cNvPicPr>
          <p:nvPr/>
        </p:nvPicPr>
        <p:blipFill>
          <a:blip r:embed="rId2"/>
          <a:stretch>
            <a:fillRect/>
          </a:stretch>
        </p:blipFill>
        <p:spPr>
          <a:xfrm>
            <a:off x="1741715" y="4475015"/>
            <a:ext cx="8235994" cy="1484414"/>
          </a:xfrm>
          <a:prstGeom prst="rect">
            <a:avLst/>
          </a:prstGeom>
        </p:spPr>
      </p:pic>
      <p:pic>
        <p:nvPicPr>
          <p:cNvPr id="4" name="Picture 3" descr="Text&#10;&#10;Description automatically generated">
            <a:extLst>
              <a:ext uri="{FF2B5EF4-FFF2-40B4-BE49-F238E27FC236}">
                <a16:creationId xmlns:a16="http://schemas.microsoft.com/office/drawing/2014/main" id="{E28824BC-6943-FCAF-6010-21F3D0E142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983" y="1392975"/>
            <a:ext cx="4798695" cy="1188720"/>
          </a:xfrm>
          <a:prstGeom prst="rect">
            <a:avLst/>
          </a:prstGeom>
          <a:noFill/>
        </p:spPr>
      </p:pic>
      <p:pic>
        <p:nvPicPr>
          <p:cNvPr id="5" name="Picture 4" descr="Text&#10;&#10;Description automatically generated with low confidence">
            <a:extLst>
              <a:ext uri="{FF2B5EF4-FFF2-40B4-BE49-F238E27FC236}">
                <a16:creationId xmlns:a16="http://schemas.microsoft.com/office/drawing/2014/main" id="{3866E65D-4A1D-C369-D4CC-556051F624C0}"/>
              </a:ext>
            </a:extLst>
          </p:cNvPr>
          <p:cNvPicPr>
            <a:picLocks noChangeAspect="1"/>
          </p:cNvPicPr>
          <p:nvPr/>
        </p:nvPicPr>
        <p:blipFill>
          <a:blip r:embed="rId4"/>
          <a:stretch>
            <a:fillRect/>
          </a:stretch>
        </p:blipFill>
        <p:spPr>
          <a:xfrm>
            <a:off x="578983" y="3453969"/>
            <a:ext cx="5943600" cy="701675"/>
          </a:xfrm>
          <a:prstGeom prst="rect">
            <a:avLst/>
          </a:prstGeom>
        </p:spPr>
      </p:pic>
      <p:sp>
        <p:nvSpPr>
          <p:cNvPr id="7" name="TextBox 6">
            <a:extLst>
              <a:ext uri="{FF2B5EF4-FFF2-40B4-BE49-F238E27FC236}">
                <a16:creationId xmlns:a16="http://schemas.microsoft.com/office/drawing/2014/main" id="{EAAD2702-AF3C-2787-C9EE-86123C4D9B58}"/>
              </a:ext>
            </a:extLst>
          </p:cNvPr>
          <p:cNvSpPr txBox="1"/>
          <p:nvPr/>
        </p:nvSpPr>
        <p:spPr>
          <a:xfrm>
            <a:off x="578983" y="905691"/>
            <a:ext cx="4030719" cy="369332"/>
          </a:xfrm>
          <a:prstGeom prst="rect">
            <a:avLst/>
          </a:prstGeom>
          <a:noFill/>
        </p:spPr>
        <p:txBody>
          <a:bodyPr wrap="none" rtlCol="0">
            <a:spAutoFit/>
          </a:bodyPr>
          <a:lstStyle/>
          <a:p>
            <a:r>
              <a:rPr lang="hr-HR" dirty="0"/>
              <a:t>Konfiguracija VTP moda rada preklopnika</a:t>
            </a:r>
          </a:p>
        </p:txBody>
      </p:sp>
      <p:sp>
        <p:nvSpPr>
          <p:cNvPr id="9" name="TextBox 8">
            <a:extLst>
              <a:ext uri="{FF2B5EF4-FFF2-40B4-BE49-F238E27FC236}">
                <a16:creationId xmlns:a16="http://schemas.microsoft.com/office/drawing/2014/main" id="{B97C3916-B5D0-A3A0-7215-3BC01F89CD82}"/>
              </a:ext>
            </a:extLst>
          </p:cNvPr>
          <p:cNvSpPr txBox="1"/>
          <p:nvPr/>
        </p:nvSpPr>
        <p:spPr>
          <a:xfrm>
            <a:off x="578983" y="2939875"/>
            <a:ext cx="2647841" cy="369332"/>
          </a:xfrm>
          <a:prstGeom prst="rect">
            <a:avLst/>
          </a:prstGeom>
          <a:noFill/>
        </p:spPr>
        <p:txBody>
          <a:bodyPr wrap="none" rtlCol="0">
            <a:spAutoFit/>
          </a:bodyPr>
          <a:lstStyle/>
          <a:p>
            <a:r>
              <a:rPr lang="hr-HR" dirty="0"/>
              <a:t>Konfiguracija VTP domene</a:t>
            </a:r>
          </a:p>
        </p:txBody>
      </p:sp>
    </p:spTree>
    <p:extLst>
      <p:ext uri="{BB962C8B-B14F-4D97-AF65-F5344CB8AC3E}">
        <p14:creationId xmlns:p14="http://schemas.microsoft.com/office/powerpoint/2010/main" val="4417137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rmAutofit fontScale="90000"/>
          </a:bodyPr>
          <a:lstStyle/>
          <a:p>
            <a:pPr>
              <a:lnSpc>
                <a:spcPct val="115000"/>
              </a:lnSpc>
              <a:spcBef>
                <a:spcPts val="500"/>
              </a:spcBef>
            </a:pPr>
            <a:r>
              <a:rPr lang="hr-HR" sz="1800" b="1" cap="all" spc="75" dirty="0" err="1">
                <a:solidFill>
                  <a:srgbClr val="000000"/>
                </a:solidFill>
                <a:effectLst/>
                <a:latin typeface="Trebuchet MS" panose="020B0603020202020204" pitchFamily="34" charset="0"/>
              </a:rPr>
              <a:t>Vtp</a:t>
            </a:r>
            <a:r>
              <a:rPr lang="hr-HR" sz="1800" b="1" cap="all" spc="75" dirty="0">
                <a:solidFill>
                  <a:srgbClr val="000000"/>
                </a:solidFill>
                <a:effectLst/>
                <a:latin typeface="Trebuchet MS" panose="020B0603020202020204" pitchFamily="34" charset="0"/>
              </a:rPr>
              <a:t> – </a:t>
            </a:r>
            <a:r>
              <a:rPr lang="hr-HR" sz="1800" b="1" cap="all" spc="75" dirty="0" err="1">
                <a:solidFill>
                  <a:srgbClr val="000000"/>
                </a:solidFill>
                <a:effectLst/>
                <a:latin typeface="Trebuchet MS" panose="020B0603020202020204" pitchFamily="34" charset="0"/>
              </a:rPr>
              <a:t>vlan</a:t>
            </a:r>
            <a:r>
              <a:rPr lang="hr-HR" sz="1800" b="1" cap="all" spc="75" dirty="0">
                <a:solidFill>
                  <a:srgbClr val="000000"/>
                </a:solidFill>
                <a:effectLst/>
                <a:latin typeface="Trebuchet MS" panose="020B0603020202020204" pitchFamily="34" charset="0"/>
              </a:rPr>
              <a:t> </a:t>
            </a:r>
            <a:r>
              <a:rPr lang="hr-HR" sz="1800" b="1" cap="all" spc="75" dirty="0" err="1">
                <a:solidFill>
                  <a:srgbClr val="000000"/>
                </a:solidFill>
                <a:effectLst/>
                <a:latin typeface="Trebuchet MS" panose="020B0603020202020204" pitchFamily="34" charset="0"/>
              </a:rPr>
              <a:t>trunking</a:t>
            </a:r>
            <a:r>
              <a:rPr lang="hr-HR" sz="1800" b="1" cap="all" spc="75" dirty="0">
                <a:solidFill>
                  <a:srgbClr val="000000"/>
                </a:solidFill>
                <a:effectLst/>
                <a:latin typeface="Trebuchet MS" panose="020B0603020202020204" pitchFamily="34" charset="0"/>
              </a:rPr>
              <a:t> protokol</a:t>
            </a:r>
            <a:endParaRPr lang="en-US" sz="1800" b="1" cap="all"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10" name="TextBox 9">
            <a:extLst>
              <a:ext uri="{FF2B5EF4-FFF2-40B4-BE49-F238E27FC236}">
                <a16:creationId xmlns:a16="http://schemas.microsoft.com/office/drawing/2014/main" id="{CCFEA619-D263-C455-A7B6-7F928FE29662}"/>
              </a:ext>
            </a:extLst>
          </p:cNvPr>
          <p:cNvSpPr txBox="1"/>
          <p:nvPr/>
        </p:nvSpPr>
        <p:spPr>
          <a:xfrm>
            <a:off x="104775" y="729071"/>
            <a:ext cx="11930471" cy="4247317"/>
          </a:xfrm>
          <a:prstGeom prst="rect">
            <a:avLst/>
          </a:prstGeom>
          <a:noFill/>
        </p:spPr>
        <p:txBody>
          <a:bodyPr wrap="square">
            <a:spAutoFit/>
          </a:bodyPr>
          <a:lstStyle/>
          <a:p>
            <a:pPr marL="285750" indent="-285750">
              <a:buFont typeface="Arial" panose="020B0604020202020204" pitchFamily="34" charset="0"/>
              <a:buChar char="•"/>
            </a:pPr>
            <a:r>
              <a:rPr lang="hr-HR" dirty="0"/>
              <a:t>Nakon što su svi preklopnici postali članovi nove VTP domene možemo konfigurirati različite </a:t>
            </a:r>
            <a:r>
              <a:rPr lang="hr-HR" dirty="0" err="1"/>
              <a:t>VLANove</a:t>
            </a:r>
            <a:r>
              <a:rPr lang="hr-HR" dirty="0"/>
              <a:t> i ta informacija bi se trebala propagirati kroz cijelu mrežu. </a:t>
            </a:r>
          </a:p>
          <a:p>
            <a:pPr marL="285750" indent="-285750">
              <a:buFont typeface="Arial" panose="020B0604020202020204" pitchFamily="34" charset="0"/>
              <a:buChar char="•"/>
            </a:pPr>
            <a:endParaRPr lang="hr-HR" dirty="0"/>
          </a:p>
          <a:p>
            <a:pPr marL="285750" indent="-285750">
              <a:buFont typeface="Arial" panose="020B0604020202020204" pitchFamily="34" charset="0"/>
              <a:buChar char="•"/>
            </a:pPr>
            <a:r>
              <a:rPr lang="hr-HR" dirty="0">
                <a:solidFill>
                  <a:srgbClr val="FF0000"/>
                </a:solidFill>
              </a:rPr>
              <a:t>Svaki puta kada na VTP serveru kreiramo novi VLAN, promijenimo mu naziv ili obrišemo VLAN </a:t>
            </a:r>
            <a:r>
              <a:rPr lang="hr-HR" dirty="0" err="1">
                <a:solidFill>
                  <a:srgbClr val="FF0000"/>
                </a:solidFill>
              </a:rPr>
              <a:t>configuration</a:t>
            </a:r>
            <a:r>
              <a:rPr lang="hr-HR" dirty="0">
                <a:solidFill>
                  <a:srgbClr val="FF0000"/>
                </a:solidFill>
              </a:rPr>
              <a:t> </a:t>
            </a:r>
            <a:r>
              <a:rPr lang="hr-HR" dirty="0" err="1">
                <a:solidFill>
                  <a:srgbClr val="FF0000"/>
                </a:solidFill>
              </a:rPr>
              <a:t>revision</a:t>
            </a:r>
            <a:r>
              <a:rPr lang="hr-HR" dirty="0">
                <a:solidFill>
                  <a:srgbClr val="FF0000"/>
                </a:solidFill>
              </a:rPr>
              <a:t> vrijednost će se povećati za jedan. </a:t>
            </a:r>
          </a:p>
          <a:p>
            <a:pPr marL="285750" indent="-285750">
              <a:buFont typeface="Arial" panose="020B0604020202020204" pitchFamily="34" charset="0"/>
              <a:buChar char="•"/>
            </a:pPr>
            <a:endParaRPr lang="hr-HR" dirty="0"/>
          </a:p>
          <a:p>
            <a:pPr marL="285750" indent="-285750">
              <a:buFont typeface="Arial" panose="020B0604020202020204" pitchFamily="34" charset="0"/>
              <a:buChar char="•"/>
            </a:pPr>
            <a:r>
              <a:rPr lang="hr-HR" dirty="0">
                <a:solidFill>
                  <a:srgbClr val="FF0000"/>
                </a:solidFill>
              </a:rPr>
              <a:t>Tako da </a:t>
            </a:r>
            <a:r>
              <a:rPr lang="hr-HR" dirty="0" err="1">
                <a:solidFill>
                  <a:srgbClr val="FF0000"/>
                </a:solidFill>
              </a:rPr>
              <a:t>configuration</a:t>
            </a:r>
            <a:r>
              <a:rPr lang="hr-HR" dirty="0">
                <a:solidFill>
                  <a:srgbClr val="FF0000"/>
                </a:solidFill>
              </a:rPr>
              <a:t> </a:t>
            </a:r>
            <a:r>
              <a:rPr lang="hr-HR" dirty="0" err="1">
                <a:solidFill>
                  <a:srgbClr val="FF0000"/>
                </a:solidFill>
              </a:rPr>
              <a:t>revision</a:t>
            </a:r>
            <a:r>
              <a:rPr lang="hr-HR" dirty="0">
                <a:solidFill>
                  <a:srgbClr val="FF0000"/>
                </a:solidFill>
              </a:rPr>
              <a:t> može biti 20 samo zato što smo jedan VLAN kreirali, zatim brisali, pa opet kreirali više puta iako će na kraju biti samo jedna VLAN. </a:t>
            </a:r>
          </a:p>
          <a:p>
            <a:pPr marL="285750" indent="-285750">
              <a:buFont typeface="Arial" panose="020B0604020202020204" pitchFamily="34" charset="0"/>
              <a:buChar char="•"/>
            </a:pPr>
            <a:endParaRPr lang="hr-HR" dirty="0"/>
          </a:p>
          <a:p>
            <a:pPr marL="285750" indent="-285750">
              <a:buFont typeface="Arial" panose="020B0604020202020204" pitchFamily="34" charset="0"/>
              <a:buChar char="•"/>
            </a:pPr>
            <a:r>
              <a:rPr lang="hr-HR" dirty="0"/>
              <a:t>Preklopnici informacije koje imaju </a:t>
            </a:r>
            <a:r>
              <a:rPr lang="hr-HR" dirty="0">
                <a:solidFill>
                  <a:srgbClr val="FF0000"/>
                </a:solidFill>
              </a:rPr>
              <a:t>najveću vrijednost </a:t>
            </a:r>
            <a:r>
              <a:rPr lang="hr-HR" dirty="0" err="1">
                <a:solidFill>
                  <a:srgbClr val="FF0000"/>
                </a:solidFill>
              </a:rPr>
              <a:t>configuration</a:t>
            </a:r>
            <a:r>
              <a:rPr lang="hr-HR" dirty="0">
                <a:solidFill>
                  <a:srgbClr val="FF0000"/>
                </a:solidFill>
              </a:rPr>
              <a:t> </a:t>
            </a:r>
            <a:r>
              <a:rPr lang="hr-HR" dirty="0" err="1">
                <a:solidFill>
                  <a:srgbClr val="FF0000"/>
                </a:solidFill>
              </a:rPr>
              <a:t>revision</a:t>
            </a:r>
            <a:r>
              <a:rPr lang="hr-HR" dirty="0">
                <a:solidFill>
                  <a:srgbClr val="FF0000"/>
                </a:solidFill>
              </a:rPr>
              <a:t> broja smatraju aktualnima </a:t>
            </a:r>
            <a:r>
              <a:rPr lang="hr-HR" dirty="0"/>
              <a:t>i uvijek će ih koristiti kako bi promijenili svoju konfiguraciju. </a:t>
            </a:r>
          </a:p>
          <a:p>
            <a:pPr marL="285750" indent="-285750">
              <a:buFont typeface="Arial" panose="020B0604020202020204" pitchFamily="34" charset="0"/>
              <a:buChar char="•"/>
            </a:pPr>
            <a:endParaRPr lang="hr-HR" dirty="0"/>
          </a:p>
          <a:p>
            <a:pPr marL="285750" indent="-285750">
              <a:buFont typeface="Arial" panose="020B0604020202020204" pitchFamily="34" charset="0"/>
              <a:buChar char="•"/>
            </a:pPr>
            <a:r>
              <a:rPr lang="hr-HR" dirty="0"/>
              <a:t>Zbog ovakvog načina funkcioniranja postoji opasnost da preklopnik koji ima veći </a:t>
            </a:r>
            <a:r>
              <a:rPr lang="hr-HR" dirty="0" err="1"/>
              <a:t>configuration</a:t>
            </a:r>
            <a:r>
              <a:rPr lang="hr-HR" dirty="0"/>
              <a:t> </a:t>
            </a:r>
            <a:r>
              <a:rPr lang="hr-HR" dirty="0" err="1"/>
              <a:t>revision</a:t>
            </a:r>
            <a:r>
              <a:rPr lang="hr-HR" dirty="0"/>
              <a:t> broj „pobriše“ sve </a:t>
            </a:r>
            <a:r>
              <a:rPr lang="hr-HR" dirty="0" err="1"/>
              <a:t>VLANove</a:t>
            </a:r>
            <a:r>
              <a:rPr lang="hr-HR" dirty="0"/>
              <a:t> u mreži, a to uvijek rezultira nedostupnim IKT sustavom. </a:t>
            </a:r>
          </a:p>
          <a:p>
            <a:pPr marL="285750" indent="-285750">
              <a:buFont typeface="Arial" panose="020B0604020202020204" pitchFamily="34" charset="0"/>
              <a:buChar char="•"/>
            </a:pPr>
            <a:endParaRPr lang="hr-HR" dirty="0"/>
          </a:p>
        </p:txBody>
      </p:sp>
    </p:spTree>
    <p:extLst>
      <p:ext uri="{BB962C8B-B14F-4D97-AF65-F5344CB8AC3E}">
        <p14:creationId xmlns:p14="http://schemas.microsoft.com/office/powerpoint/2010/main" val="32499306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rmAutofit fontScale="90000"/>
          </a:bodyPr>
          <a:lstStyle/>
          <a:p>
            <a:pPr>
              <a:lnSpc>
                <a:spcPct val="115000"/>
              </a:lnSpc>
              <a:spcBef>
                <a:spcPts val="500"/>
              </a:spcBef>
            </a:pPr>
            <a:r>
              <a:rPr lang="hr-HR" sz="1800" b="1" cap="all" spc="75" dirty="0" err="1">
                <a:solidFill>
                  <a:srgbClr val="000000"/>
                </a:solidFill>
                <a:effectLst/>
                <a:latin typeface="Trebuchet MS" panose="020B0603020202020204" pitchFamily="34" charset="0"/>
              </a:rPr>
              <a:t>Vtp</a:t>
            </a:r>
            <a:r>
              <a:rPr lang="hr-HR" sz="1800" b="1" cap="all" spc="75" dirty="0">
                <a:solidFill>
                  <a:srgbClr val="000000"/>
                </a:solidFill>
                <a:effectLst/>
                <a:latin typeface="Trebuchet MS" panose="020B0603020202020204" pitchFamily="34" charset="0"/>
              </a:rPr>
              <a:t> – </a:t>
            </a:r>
            <a:r>
              <a:rPr lang="hr-HR" sz="1800" b="1" cap="all" spc="75" dirty="0" err="1">
                <a:solidFill>
                  <a:srgbClr val="000000"/>
                </a:solidFill>
                <a:effectLst/>
                <a:latin typeface="Trebuchet MS" panose="020B0603020202020204" pitchFamily="34" charset="0"/>
              </a:rPr>
              <a:t>vlan</a:t>
            </a:r>
            <a:r>
              <a:rPr lang="hr-HR" sz="1800" b="1" cap="all" spc="75" dirty="0">
                <a:solidFill>
                  <a:srgbClr val="000000"/>
                </a:solidFill>
                <a:effectLst/>
                <a:latin typeface="Trebuchet MS" panose="020B0603020202020204" pitchFamily="34" charset="0"/>
              </a:rPr>
              <a:t> </a:t>
            </a:r>
            <a:r>
              <a:rPr lang="hr-HR" sz="1800" b="1" cap="all" spc="75" dirty="0" err="1">
                <a:solidFill>
                  <a:srgbClr val="000000"/>
                </a:solidFill>
                <a:effectLst/>
                <a:latin typeface="Trebuchet MS" panose="020B0603020202020204" pitchFamily="34" charset="0"/>
              </a:rPr>
              <a:t>trunking</a:t>
            </a:r>
            <a:r>
              <a:rPr lang="hr-HR" sz="1800" b="1" cap="all" spc="75" dirty="0">
                <a:solidFill>
                  <a:srgbClr val="000000"/>
                </a:solidFill>
                <a:effectLst/>
                <a:latin typeface="Trebuchet MS" panose="020B0603020202020204" pitchFamily="34" charset="0"/>
              </a:rPr>
              <a:t> protokol</a:t>
            </a:r>
            <a:endParaRPr lang="en-US" sz="1800" b="1" cap="all"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10" name="TextBox 9">
            <a:extLst>
              <a:ext uri="{FF2B5EF4-FFF2-40B4-BE49-F238E27FC236}">
                <a16:creationId xmlns:a16="http://schemas.microsoft.com/office/drawing/2014/main" id="{CCFEA619-D263-C455-A7B6-7F928FE29662}"/>
              </a:ext>
            </a:extLst>
          </p:cNvPr>
          <p:cNvSpPr txBox="1"/>
          <p:nvPr/>
        </p:nvSpPr>
        <p:spPr>
          <a:xfrm>
            <a:off x="104775" y="619305"/>
            <a:ext cx="11930471" cy="2308324"/>
          </a:xfrm>
          <a:prstGeom prst="rect">
            <a:avLst/>
          </a:prstGeom>
          <a:noFill/>
        </p:spPr>
        <p:txBody>
          <a:bodyPr wrap="square">
            <a:spAutoFit/>
          </a:bodyPr>
          <a:lstStyle/>
          <a:p>
            <a:pPr marL="285750" indent="-285750">
              <a:buFont typeface="Arial" panose="020B0604020202020204" pitchFamily="34" charset="0"/>
              <a:buChar char="•"/>
            </a:pPr>
            <a:r>
              <a:rPr lang="hr-HR" dirty="0"/>
              <a:t>Bitno je znati da preklopnik koji je VTP transparent čak i kada je dio VTP domene, a nema iste </a:t>
            </a:r>
            <a:r>
              <a:rPr lang="hr-HR" dirty="0" err="1"/>
              <a:t>VLANove</a:t>
            </a:r>
            <a:r>
              <a:rPr lang="hr-HR" dirty="0"/>
              <a:t> kao i ostatak mreže može uzrokovati probleme u komunikaciji zato što </a:t>
            </a:r>
            <a:r>
              <a:rPr lang="hr-HR" dirty="0">
                <a:solidFill>
                  <a:srgbClr val="FF0000"/>
                </a:solidFill>
              </a:rPr>
              <a:t>da bi preklopnik mogao proslijediti okvire nekom drugom preklopniku mora imati konfiguriran isti VLAN kao i ostali preklopnici u mreži. </a:t>
            </a:r>
          </a:p>
          <a:p>
            <a:pPr marL="285750" indent="-285750">
              <a:buFont typeface="Arial" panose="020B0604020202020204" pitchFamily="34" charset="0"/>
              <a:buChar char="•"/>
            </a:pPr>
            <a:endParaRPr lang="hr-HR" dirty="0"/>
          </a:p>
          <a:p>
            <a:pPr marL="285750" indent="-285750">
              <a:buFont typeface="Arial" panose="020B0604020202020204" pitchFamily="34" charset="0"/>
              <a:buChar char="•"/>
            </a:pPr>
            <a:r>
              <a:rPr lang="hr-HR" dirty="0">
                <a:solidFill>
                  <a:srgbClr val="FF0000"/>
                </a:solidFill>
              </a:rPr>
              <a:t>Zato se obično VTP Transparent preklopnici nalaze na rubovima </a:t>
            </a:r>
            <a:r>
              <a:rPr lang="hr-HR" dirty="0" err="1">
                <a:solidFill>
                  <a:srgbClr val="FF0000"/>
                </a:solidFill>
              </a:rPr>
              <a:t>meže</a:t>
            </a:r>
            <a:r>
              <a:rPr lang="hr-HR" dirty="0">
                <a:solidFill>
                  <a:srgbClr val="FF0000"/>
                </a:solidFill>
              </a:rPr>
              <a:t> kako ne bi „bili na </a:t>
            </a:r>
            <a:r>
              <a:rPr lang="hr-HR" dirty="0" err="1">
                <a:solidFill>
                  <a:srgbClr val="FF0000"/>
                </a:solidFill>
              </a:rPr>
              <a:t>putu“</a:t>
            </a:r>
            <a:r>
              <a:rPr lang="hr-HR" sz="1800" dirty="0" err="1">
                <a:solidFill>
                  <a:srgbClr val="FF0000"/>
                </a:solidFill>
                <a:effectLst/>
                <a:latin typeface="Calibri" panose="020F0502020204030204" pitchFamily="34" charset="0"/>
                <a:ea typeface="Times New Roman" panose="02020603050405020304" pitchFamily="18" charset="0"/>
              </a:rPr>
              <a:t>prometu</a:t>
            </a:r>
            <a:r>
              <a:rPr lang="hr-HR" sz="1800" dirty="0">
                <a:solidFill>
                  <a:srgbClr val="FF0000"/>
                </a:solidFill>
                <a:effectLst/>
                <a:latin typeface="Calibri" panose="020F0502020204030204" pitchFamily="34" charset="0"/>
                <a:ea typeface="Times New Roman" panose="02020603050405020304" pitchFamily="18" charset="0"/>
              </a:rPr>
              <a:t> za </a:t>
            </a:r>
            <a:r>
              <a:rPr lang="hr-HR" sz="1800" dirty="0" err="1">
                <a:solidFill>
                  <a:srgbClr val="FF0000"/>
                </a:solidFill>
                <a:effectLst/>
                <a:latin typeface="Calibri" panose="020F0502020204030204" pitchFamily="34" charset="0"/>
                <a:ea typeface="Times New Roman" panose="02020603050405020304" pitchFamily="18" charset="0"/>
              </a:rPr>
              <a:t>VLANove</a:t>
            </a:r>
            <a:r>
              <a:rPr lang="hr-HR" sz="1800" dirty="0">
                <a:solidFill>
                  <a:srgbClr val="FF0000"/>
                </a:solidFill>
                <a:effectLst/>
                <a:latin typeface="Calibri" panose="020F0502020204030204" pitchFamily="34" charset="0"/>
                <a:ea typeface="Times New Roman" panose="02020603050405020304" pitchFamily="18" charset="0"/>
              </a:rPr>
              <a:t> koje nemaju konfigurirane na sebi. </a:t>
            </a:r>
          </a:p>
          <a:p>
            <a:pPr marL="285750" indent="-285750">
              <a:buFont typeface="Arial" panose="020B0604020202020204" pitchFamily="34" charset="0"/>
              <a:buChar char="•"/>
            </a:pPr>
            <a:endParaRPr lang="hr-HR" sz="1800" dirty="0">
              <a:effectLst/>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r>
              <a:rPr lang="hr-HR" sz="1800" dirty="0">
                <a:solidFill>
                  <a:srgbClr val="FF0000"/>
                </a:solidFill>
                <a:effectLst/>
                <a:latin typeface="Calibri" panose="020F0502020204030204" pitchFamily="34" charset="0"/>
                <a:ea typeface="Times New Roman" panose="02020603050405020304" pitchFamily="18" charset="0"/>
              </a:rPr>
              <a:t>Obično preklopnici u DMZ zoni ili na „farmi“ web servera budu konfigurirani kao Transparent</a:t>
            </a:r>
            <a:r>
              <a:rPr lang="hr-HR" sz="1800" dirty="0">
                <a:effectLst/>
                <a:latin typeface="Calibri" panose="020F0502020204030204" pitchFamily="34" charset="0"/>
                <a:ea typeface="Times New Roman" panose="02020603050405020304" pitchFamily="18" charset="0"/>
              </a:rPr>
              <a:t>.</a:t>
            </a:r>
            <a:endParaRPr lang="hr-HR" dirty="0"/>
          </a:p>
        </p:txBody>
      </p:sp>
      <p:pic>
        <p:nvPicPr>
          <p:cNvPr id="3" name="Graphic 2">
            <a:extLst>
              <a:ext uri="{FF2B5EF4-FFF2-40B4-BE49-F238E27FC236}">
                <a16:creationId xmlns:a16="http://schemas.microsoft.com/office/drawing/2014/main" id="{0E72F1C3-1FED-AD0F-7735-E39E814E34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auto">
          <a:xfrm>
            <a:off x="1201238" y="3115136"/>
            <a:ext cx="8064682" cy="3580757"/>
          </a:xfrm>
          <a:prstGeom prst="rect">
            <a:avLst/>
          </a:prstGeom>
        </p:spPr>
      </p:pic>
    </p:spTree>
    <p:extLst>
      <p:ext uri="{BB962C8B-B14F-4D97-AF65-F5344CB8AC3E}">
        <p14:creationId xmlns:p14="http://schemas.microsoft.com/office/powerpoint/2010/main" val="1036329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193B75-9D22-1B21-31D4-CCBB9584FD1B}"/>
              </a:ext>
            </a:extLst>
          </p:cNvPr>
          <p:cNvPicPr>
            <a:picLocks noChangeAspect="1"/>
          </p:cNvPicPr>
          <p:nvPr/>
        </p:nvPicPr>
        <p:blipFill>
          <a:blip r:embed="rId2" cstate="print"/>
          <a:stretch>
            <a:fillRect/>
          </a:stretch>
        </p:blipFill>
        <p:spPr>
          <a:xfrm>
            <a:off x="4334650" y="1951492"/>
            <a:ext cx="7486725" cy="4518973"/>
          </a:xfrm>
          <a:prstGeom prst="rect">
            <a:avLst/>
          </a:prstGeom>
        </p:spPr>
      </p:pic>
      <p:sp>
        <p:nvSpPr>
          <p:cNvPr id="2" name="Title 1">
            <a:extLst>
              <a:ext uri="{FF2B5EF4-FFF2-40B4-BE49-F238E27FC236}">
                <a16:creationId xmlns:a16="http://schemas.microsoft.com/office/drawing/2014/main" id="{F0B975FA-4F61-635D-B448-8F16207444E2}"/>
              </a:ext>
            </a:extLst>
          </p:cNvPr>
          <p:cNvSpPr>
            <a:spLocks noGrp="1"/>
          </p:cNvSpPr>
          <p:nvPr>
            <p:ph type="title" idx="4294967295"/>
          </p:nvPr>
        </p:nvSpPr>
        <p:spPr>
          <a:xfrm>
            <a:off x="104775" y="96838"/>
            <a:ext cx="10058400" cy="379412"/>
          </a:xfrm>
        </p:spPr>
        <p:txBody>
          <a:bodyPr>
            <a:normAutofit fontScale="90000"/>
          </a:bodyPr>
          <a:lstStyle/>
          <a:p>
            <a:pPr>
              <a:lnSpc>
                <a:spcPct val="115000"/>
              </a:lnSpc>
              <a:spcBef>
                <a:spcPts val="500"/>
              </a:spcBef>
            </a:pPr>
            <a:r>
              <a:rPr lang="hr-HR" sz="1800" b="1" cap="all" spc="75" dirty="0" err="1">
                <a:solidFill>
                  <a:srgbClr val="000000"/>
                </a:solidFill>
                <a:effectLst/>
                <a:latin typeface="Trebuchet MS" panose="020B0603020202020204" pitchFamily="34" charset="0"/>
              </a:rPr>
              <a:t>Vtp</a:t>
            </a:r>
            <a:r>
              <a:rPr lang="hr-HR" sz="1800" b="1" cap="all" spc="75" dirty="0">
                <a:solidFill>
                  <a:srgbClr val="000000"/>
                </a:solidFill>
                <a:effectLst/>
                <a:latin typeface="Trebuchet MS" panose="020B0603020202020204" pitchFamily="34" charset="0"/>
              </a:rPr>
              <a:t> – </a:t>
            </a:r>
            <a:r>
              <a:rPr lang="hr-HR" sz="1800" b="1" cap="all" spc="75" dirty="0" err="1">
                <a:solidFill>
                  <a:srgbClr val="000000"/>
                </a:solidFill>
                <a:effectLst/>
                <a:latin typeface="Trebuchet MS" panose="020B0603020202020204" pitchFamily="34" charset="0"/>
              </a:rPr>
              <a:t>vlan</a:t>
            </a:r>
            <a:r>
              <a:rPr lang="hr-HR" sz="1800" b="1" cap="all" spc="75" dirty="0">
                <a:solidFill>
                  <a:srgbClr val="000000"/>
                </a:solidFill>
                <a:effectLst/>
                <a:latin typeface="Trebuchet MS" panose="020B0603020202020204" pitchFamily="34" charset="0"/>
              </a:rPr>
              <a:t> </a:t>
            </a:r>
            <a:r>
              <a:rPr lang="hr-HR" sz="1800" b="1" cap="all" spc="75" dirty="0" err="1">
                <a:solidFill>
                  <a:srgbClr val="000000"/>
                </a:solidFill>
                <a:effectLst/>
                <a:latin typeface="Trebuchet MS" panose="020B0603020202020204" pitchFamily="34" charset="0"/>
              </a:rPr>
              <a:t>trunking</a:t>
            </a:r>
            <a:r>
              <a:rPr lang="hr-HR" sz="1800" b="1" cap="all" spc="75" dirty="0">
                <a:solidFill>
                  <a:srgbClr val="000000"/>
                </a:solidFill>
                <a:effectLst/>
                <a:latin typeface="Trebuchet MS" panose="020B0603020202020204" pitchFamily="34" charset="0"/>
              </a:rPr>
              <a:t> protokol</a:t>
            </a:r>
            <a:endParaRPr lang="en-US" sz="1800" b="1" cap="all" spc="75" dirty="0">
              <a:effectLst/>
              <a:latin typeface="Trebuchet MS" panose="020B0603020202020204" pitchFamily="34" charset="0"/>
            </a:endParaRPr>
          </a:p>
        </p:txBody>
      </p:sp>
      <p:sp>
        <p:nvSpPr>
          <p:cNvPr id="6" name="Rectangle 5">
            <a:extLst>
              <a:ext uri="{FF2B5EF4-FFF2-40B4-BE49-F238E27FC236}">
                <a16:creationId xmlns:a16="http://schemas.microsoft.com/office/drawing/2014/main" id="{E640DD7D-440B-492E-F24F-0459F3F11C4A}"/>
              </a:ext>
            </a:extLst>
          </p:cNvPr>
          <p:cNvSpPr>
            <a:spLocks noChangeArrowheads="1"/>
          </p:cNvSpPr>
          <p:nvPr/>
        </p:nvSpPr>
        <p:spPr bwMode="auto">
          <a:xfrm>
            <a:off x="0" y="520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sp>
        <p:nvSpPr>
          <p:cNvPr id="8" name="TextBox 7">
            <a:extLst>
              <a:ext uri="{FF2B5EF4-FFF2-40B4-BE49-F238E27FC236}">
                <a16:creationId xmlns:a16="http://schemas.microsoft.com/office/drawing/2014/main" id="{5106567D-7B66-A18D-33EB-8AEF95279BA4}"/>
              </a:ext>
            </a:extLst>
          </p:cNvPr>
          <p:cNvSpPr txBox="1"/>
          <p:nvPr/>
        </p:nvSpPr>
        <p:spPr>
          <a:xfrm>
            <a:off x="0" y="565151"/>
            <a:ext cx="11669214" cy="2243435"/>
          </a:xfrm>
          <a:prstGeom prst="rect">
            <a:avLst/>
          </a:prstGeom>
          <a:noFill/>
        </p:spPr>
        <p:txBody>
          <a:bodyPr wrap="square">
            <a:spAutoFit/>
          </a:bodyPr>
          <a:lstStyle/>
          <a:p>
            <a:pPr marL="285750" indent="-285750" algn="just">
              <a:lnSpc>
                <a:spcPct val="115000"/>
              </a:lnSpc>
              <a:spcBef>
                <a:spcPts val="500"/>
              </a:spcBef>
              <a:spcAft>
                <a:spcPts val="1000"/>
              </a:spcAft>
              <a:buFont typeface="Arial" panose="020B0604020202020204" pitchFamily="34" charset="0"/>
              <a:buChar char="•"/>
            </a:pP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Uključivanjem VTP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pruninga</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dopušta se promet samo za aktivne VLAN-ove na </a:t>
            </a:r>
            <a:r>
              <a:rPr lang="hr-HR" sz="18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trunk</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vezi.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Okviri s VLAN-ovima koji ne postoje u određenoj grani ne prosljeđuju se u tu granu.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Preklopnici se međusobno obavještavaju koji su im VLAN-ovi aktivni (</a:t>
            </a:r>
            <a:r>
              <a:rPr lang="hr-HR" sz="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aktivni VLAN je onaj kojemu je pridruženo bar jedno sučelje</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Tako preklopnici znaju koje okvire ne treba slati na </a:t>
            </a:r>
            <a:r>
              <a:rPr lang="hr-HR" sz="1800" dirty="0" err="1">
                <a:effectLst/>
                <a:latin typeface="Calibri" panose="020F0502020204030204" pitchFamily="34" charset="0"/>
                <a:ea typeface="Times New Roman" panose="02020603050405020304" pitchFamily="18" charset="0"/>
                <a:cs typeface="Times New Roman" panose="02020603050405020304" pitchFamily="18" charset="0"/>
              </a:rPr>
              <a:t>trunk</a:t>
            </a:r>
            <a:r>
              <a:rPr lang="hr-HR" sz="1800" dirty="0">
                <a:effectLst/>
                <a:latin typeface="Calibri" panose="020F0502020204030204" pitchFamily="34" charset="0"/>
                <a:ea typeface="Times New Roman" panose="02020603050405020304" pitchFamily="18" charset="0"/>
                <a:cs typeface="Times New Roman" panose="02020603050405020304" pitchFamily="18" charset="0"/>
              </a:rPr>
              <a:t> vezu. </a:t>
            </a:r>
          </a:p>
        </p:txBody>
      </p:sp>
    </p:spTree>
    <p:extLst>
      <p:ext uri="{BB962C8B-B14F-4D97-AF65-F5344CB8AC3E}">
        <p14:creationId xmlns:p14="http://schemas.microsoft.com/office/powerpoint/2010/main" val="15753979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0F8ED-DED3-CF6F-27EA-9D09B32C1478}"/>
            </a:ext>
          </a:extLst>
        </p:cNvPr>
        <p:cNvGrpSpPr/>
        <p:nvPr/>
      </p:nvGrpSpPr>
      <p:grpSpPr>
        <a:xfrm>
          <a:off x="0" y="0"/>
          <a:ext cx="0" cy="0"/>
          <a:chOff x="0" y="0"/>
          <a:chExt cx="0" cy="0"/>
        </a:xfrm>
      </p:grpSpPr>
      <p:sp>
        <p:nvSpPr>
          <p:cNvPr id="2" name="TekstniOkvir 1">
            <a:extLst>
              <a:ext uri="{FF2B5EF4-FFF2-40B4-BE49-F238E27FC236}">
                <a16:creationId xmlns:a16="http://schemas.microsoft.com/office/drawing/2014/main" id="{1A648BE4-3731-AB5E-4049-8D0BAACC18B5}"/>
              </a:ext>
            </a:extLst>
          </p:cNvPr>
          <p:cNvSpPr txBox="1"/>
          <p:nvPr/>
        </p:nvSpPr>
        <p:spPr>
          <a:xfrm>
            <a:off x="5294338" y="1851645"/>
            <a:ext cx="1603324" cy="3154710"/>
          </a:xfrm>
          <a:prstGeom prst="rect">
            <a:avLst/>
          </a:prstGeom>
          <a:noFill/>
        </p:spPr>
        <p:txBody>
          <a:bodyPr wrap="none" rtlCol="0">
            <a:spAutoFit/>
          </a:bodyPr>
          <a:lstStyle/>
          <a:p>
            <a:r>
              <a:rPr lang="hr-HR" sz="19900" dirty="0">
                <a:solidFill>
                  <a:srgbClr val="FF0066"/>
                </a:solidFill>
              </a:rPr>
              <a:t>?</a:t>
            </a:r>
          </a:p>
        </p:txBody>
      </p:sp>
    </p:spTree>
    <p:extLst>
      <p:ext uri="{BB962C8B-B14F-4D97-AF65-F5344CB8AC3E}">
        <p14:creationId xmlns:p14="http://schemas.microsoft.com/office/powerpoint/2010/main" val="976566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5C752-4025-B064-ADAB-5D6FD1D8944D}"/>
            </a:ext>
          </a:extLst>
        </p:cNvPr>
        <p:cNvGrpSpPr/>
        <p:nvPr/>
      </p:nvGrpSpPr>
      <p:grpSpPr>
        <a:xfrm>
          <a:off x="0" y="0"/>
          <a:ext cx="0" cy="0"/>
          <a:chOff x="0" y="0"/>
          <a:chExt cx="0" cy="0"/>
        </a:xfrm>
      </p:grpSpPr>
      <p:sp>
        <p:nvSpPr>
          <p:cNvPr id="10242" name="Naslov 1">
            <a:extLst>
              <a:ext uri="{FF2B5EF4-FFF2-40B4-BE49-F238E27FC236}">
                <a16:creationId xmlns:a16="http://schemas.microsoft.com/office/drawing/2014/main" id="{2740D466-C647-121E-0F09-824E942C9526}"/>
              </a:ext>
            </a:extLst>
          </p:cNvPr>
          <p:cNvSpPr>
            <a:spLocks noGrp="1"/>
          </p:cNvSpPr>
          <p:nvPr>
            <p:ph type="title"/>
          </p:nvPr>
        </p:nvSpPr>
        <p:spPr>
          <a:xfrm>
            <a:off x="0" y="-38810"/>
            <a:ext cx="10515600" cy="829385"/>
          </a:xfrm>
        </p:spPr>
        <p:txBody>
          <a:bodyPr>
            <a:normAutofit/>
          </a:bodyPr>
          <a:lstStyle/>
          <a:p>
            <a:pPr eaLnBrk="1" hangingPunct="1"/>
            <a:r>
              <a:rPr lang="hr-HR" sz="2400" dirty="0">
                <a:latin typeface="Arial" panose="020B0604020202020204" pitchFamily="34" charset="0"/>
                <a:cs typeface="Arial" pitchFamily="34" charset="0"/>
              </a:rPr>
              <a:t>Hijerarhijski dizajn mreže-</a:t>
            </a:r>
            <a:r>
              <a:rPr lang="hr-HR" sz="2400" b="1" dirty="0">
                <a:effectLst/>
                <a:latin typeface="Arial" panose="020B0604020202020204" pitchFamily="34" charset="0"/>
                <a:ea typeface="Times New Roman" panose="02020603050405020304" pitchFamily="18" charset="0"/>
                <a:cs typeface="Arial" panose="020B0604020202020204" pitchFamily="34" charset="0"/>
              </a:rPr>
              <a:t> </a:t>
            </a:r>
            <a:r>
              <a:rPr lang="hr-HR" sz="2400" b="1" dirty="0" err="1">
                <a:effectLst/>
                <a:latin typeface="Arial" panose="020B0604020202020204" pitchFamily="34" charset="0"/>
                <a:ea typeface="Times New Roman" panose="02020603050405020304" pitchFamily="18" charset="0"/>
                <a:cs typeface="Arial" panose="020B0604020202020204" pitchFamily="34" charset="0"/>
              </a:rPr>
              <a:t>Jezgreni</a:t>
            </a:r>
            <a:r>
              <a:rPr lang="hr-HR" sz="2400" b="1" dirty="0">
                <a:effectLst/>
                <a:latin typeface="Arial" panose="020B0604020202020204" pitchFamily="34" charset="0"/>
                <a:ea typeface="Times New Roman" panose="02020603050405020304" pitchFamily="18" charset="0"/>
                <a:cs typeface="Arial" panose="020B0604020202020204" pitchFamily="34" charset="0"/>
              </a:rPr>
              <a:t> sloj</a:t>
            </a:r>
            <a:r>
              <a:rPr lang="hr-HR" sz="2400" dirty="0">
                <a:effectLst/>
                <a:latin typeface="Arial" panose="020B0604020202020204" pitchFamily="34" charset="0"/>
                <a:ea typeface="Times New Roman" panose="02020603050405020304" pitchFamily="18" charset="0"/>
                <a:cs typeface="Arial" panose="020B0604020202020204" pitchFamily="34" charset="0"/>
              </a:rPr>
              <a:t> </a:t>
            </a:r>
            <a:endParaRPr lang="hr-HR" altLang="sr-Latn-RS"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0AD592F-0845-ADE5-46DD-9EBF79D6BC85}"/>
              </a:ext>
            </a:extLst>
          </p:cNvPr>
          <p:cNvSpPr txBox="1"/>
          <p:nvPr/>
        </p:nvSpPr>
        <p:spPr>
          <a:xfrm>
            <a:off x="60960" y="897140"/>
            <a:ext cx="12070080" cy="4146841"/>
          </a:xfrm>
          <a:prstGeom prst="rect">
            <a:avLst/>
          </a:prstGeom>
          <a:noFill/>
        </p:spPr>
        <p:txBody>
          <a:bodyPr wrap="square">
            <a:spAutoFit/>
          </a:bodyPr>
          <a:lstStyle/>
          <a:p>
            <a:pPr algn="just">
              <a:lnSpc>
                <a:spcPct val="115000"/>
              </a:lnSpc>
              <a:spcBef>
                <a:spcPts val="500"/>
              </a:spcBef>
              <a:spcAft>
                <a:spcPts val="1000"/>
              </a:spcAft>
            </a:pPr>
            <a:r>
              <a:rPr lang="hr-HR" sz="1800" b="1" dirty="0" err="1">
                <a:effectLst/>
                <a:latin typeface="Trebuchet MS" panose="020B0603020202020204" pitchFamily="34" charset="0"/>
                <a:ea typeface="Times New Roman" panose="02020603050405020304" pitchFamily="18" charset="0"/>
                <a:cs typeface="Times New Roman" panose="02020603050405020304" pitchFamily="18" charset="0"/>
              </a:rPr>
              <a:t>Jezgreni</a:t>
            </a:r>
            <a:r>
              <a:rPr lang="hr-HR" sz="1800" b="1" dirty="0">
                <a:effectLst/>
                <a:latin typeface="Trebuchet MS" panose="020B0603020202020204" pitchFamily="34" charset="0"/>
                <a:ea typeface="Times New Roman" panose="02020603050405020304" pitchFamily="18" charset="0"/>
                <a:cs typeface="Times New Roman" panose="02020603050405020304" pitchFamily="18" charset="0"/>
              </a:rPr>
              <a:t> sloj</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računalne mreže za zadatak ima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veliku propusnost </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kako bi omogućio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brzu komunikaciju </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između uređaja unutar računalne mreže.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Uređaji koji se koriste u </a:t>
            </a:r>
            <a:r>
              <a:rPr lang="hr-HR" sz="1800" dirty="0" err="1">
                <a:effectLst/>
                <a:latin typeface="Trebuchet MS" panose="020B0603020202020204" pitchFamily="34" charset="0"/>
                <a:ea typeface="Times New Roman" panose="02020603050405020304" pitchFamily="18" charset="0"/>
                <a:cs typeface="Times New Roman" panose="02020603050405020304" pitchFamily="18" charset="0"/>
              </a:rPr>
              <a:t>jezgrenom</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sloju su obično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vrlo brzi preklopnici </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koji obično koriste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optička sučelja</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koriste tehnologije za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visoku dostupnost </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poput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višestrukih napajanja</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mogućnosti rada u </a:t>
            </a:r>
            <a:r>
              <a:rPr lang="hr-HR"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preklopničkom</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stogu </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(eng. </a:t>
            </a:r>
            <a:r>
              <a:rPr lang="hr-HR" sz="1800" dirty="0" err="1">
                <a:effectLst/>
                <a:latin typeface="Trebuchet MS" panose="020B0603020202020204" pitchFamily="34" charset="0"/>
                <a:ea typeface="Times New Roman" panose="02020603050405020304" pitchFamily="18" charset="0"/>
                <a:cs typeface="Times New Roman" panose="02020603050405020304" pitchFamily="18" charset="0"/>
              </a:rPr>
              <a:t>Switch</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hr-HR" sz="1800" dirty="0" err="1">
                <a:effectLst/>
                <a:latin typeface="Trebuchet MS" panose="020B0603020202020204" pitchFamily="34" charset="0"/>
                <a:ea typeface="Times New Roman" panose="02020603050405020304" pitchFamily="18" charset="0"/>
                <a:cs typeface="Times New Roman" panose="02020603050405020304" pitchFamily="18" charset="0"/>
              </a:rPr>
              <a:t>Stack</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mogućnost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zamjene ventilatora i napajanja u radu </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i slične napredne funkcionalnosti koje onemogućavaju otkaze i  omogućavaju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popravke na </a:t>
            </a:r>
            <a:r>
              <a:rPr lang="hr-HR"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jezgrenom</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sloju bez gubitka komunikacije</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Samim time ovakvi uređaji su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znatno skuplji od „običnih“ preklopnika</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Sama jezgra računalne mreže osim što koristi uređaje s naprednim mogućnostima dizajnirana je tako da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ne postoji jedna točka otkaza</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(eng. Single </a:t>
            </a:r>
            <a:r>
              <a:rPr lang="hr-HR" sz="1800" dirty="0" err="1">
                <a:effectLst/>
                <a:latin typeface="Trebuchet MS" panose="020B0603020202020204" pitchFamily="34" charset="0"/>
                <a:ea typeface="Times New Roman" panose="02020603050405020304" pitchFamily="18" charset="0"/>
                <a:cs typeface="Times New Roman" panose="02020603050405020304" pitchFamily="18" charset="0"/>
              </a:rPr>
              <a:t>Point</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hr-HR" sz="1800" dirty="0" err="1">
                <a:effectLst/>
                <a:latin typeface="Trebuchet MS" panose="020B0603020202020204" pitchFamily="34" charset="0"/>
                <a:ea typeface="Times New Roman" panose="02020603050405020304" pitchFamily="18" charset="0"/>
                <a:cs typeface="Times New Roman" panose="02020603050405020304" pitchFamily="18" charset="0"/>
              </a:rPr>
              <a:t>of</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hr-HR" sz="1800" dirty="0" err="1">
                <a:effectLst/>
                <a:latin typeface="Trebuchet MS" panose="020B0603020202020204" pitchFamily="34" charset="0"/>
                <a:ea typeface="Times New Roman" panose="02020603050405020304" pitchFamily="18" charset="0"/>
                <a:cs typeface="Times New Roman" panose="02020603050405020304" pitchFamily="18" charset="0"/>
              </a:rPr>
              <a:t>Failure</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što se postiže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višestrukim fizičkim vezama </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i prikladnom logičkom konfiguracijom koja se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neprimjetno prilagođava otkazima </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poput konfiguriranja preklopnika za rad u stogu (</a:t>
            </a:r>
            <a:r>
              <a:rPr lang="hr-HR" sz="1800" dirty="0" err="1">
                <a:effectLst/>
                <a:latin typeface="Trebuchet MS" panose="020B0603020202020204" pitchFamily="34" charset="0"/>
                <a:ea typeface="Times New Roman" panose="02020603050405020304" pitchFamily="18" charset="0"/>
                <a:cs typeface="Times New Roman" panose="02020603050405020304" pitchFamily="18" charset="0"/>
              </a:rPr>
              <a:t>stack</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674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DB5EA-2DE0-7FE4-3FBC-80FF165E1DBF}"/>
            </a:ext>
          </a:extLst>
        </p:cNvPr>
        <p:cNvGrpSpPr/>
        <p:nvPr/>
      </p:nvGrpSpPr>
      <p:grpSpPr>
        <a:xfrm>
          <a:off x="0" y="0"/>
          <a:ext cx="0" cy="0"/>
          <a:chOff x="0" y="0"/>
          <a:chExt cx="0" cy="0"/>
        </a:xfrm>
      </p:grpSpPr>
      <p:sp>
        <p:nvSpPr>
          <p:cNvPr id="10242" name="Naslov 1">
            <a:extLst>
              <a:ext uri="{FF2B5EF4-FFF2-40B4-BE49-F238E27FC236}">
                <a16:creationId xmlns:a16="http://schemas.microsoft.com/office/drawing/2014/main" id="{C6A8E43B-F93C-ADC7-0CFE-B0DA86A953EC}"/>
              </a:ext>
            </a:extLst>
          </p:cNvPr>
          <p:cNvSpPr>
            <a:spLocks noGrp="1"/>
          </p:cNvSpPr>
          <p:nvPr>
            <p:ph type="title"/>
          </p:nvPr>
        </p:nvSpPr>
        <p:spPr>
          <a:xfrm>
            <a:off x="0" y="-38810"/>
            <a:ext cx="10515600" cy="829385"/>
          </a:xfrm>
        </p:spPr>
        <p:txBody>
          <a:bodyPr>
            <a:normAutofit/>
          </a:bodyPr>
          <a:lstStyle/>
          <a:p>
            <a:pPr eaLnBrk="1" hangingPunct="1"/>
            <a:r>
              <a:rPr lang="hr-HR" sz="2400" dirty="0">
                <a:latin typeface="Arial" panose="020B0604020202020204" pitchFamily="34" charset="0"/>
                <a:cs typeface="Arial" pitchFamily="34" charset="0"/>
              </a:rPr>
              <a:t>Hijerarhijski dizajn mreže-</a:t>
            </a:r>
            <a:r>
              <a:rPr lang="hr-HR" sz="2400" b="1" dirty="0">
                <a:effectLst/>
                <a:latin typeface="Arial" panose="020B0604020202020204" pitchFamily="34" charset="0"/>
                <a:ea typeface="Times New Roman" panose="02020603050405020304" pitchFamily="18" charset="0"/>
                <a:cs typeface="Arial" panose="020B0604020202020204" pitchFamily="34" charset="0"/>
              </a:rPr>
              <a:t> Distribucijski sloj</a:t>
            </a:r>
            <a:r>
              <a:rPr lang="hr-HR" sz="2400" dirty="0">
                <a:effectLst/>
                <a:latin typeface="Arial" panose="020B0604020202020204" pitchFamily="34" charset="0"/>
                <a:ea typeface="Times New Roman" panose="02020603050405020304" pitchFamily="18" charset="0"/>
                <a:cs typeface="Arial" panose="020B0604020202020204" pitchFamily="34" charset="0"/>
              </a:rPr>
              <a:t> </a:t>
            </a:r>
            <a:endParaRPr lang="hr-HR" altLang="sr-Latn-RS"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550D7BF-064E-B42B-9998-31E344A7978E}"/>
              </a:ext>
            </a:extLst>
          </p:cNvPr>
          <p:cNvSpPr txBox="1"/>
          <p:nvPr/>
        </p:nvSpPr>
        <p:spPr>
          <a:xfrm>
            <a:off x="60960" y="897140"/>
            <a:ext cx="12070080" cy="4146841"/>
          </a:xfrm>
          <a:prstGeom prst="rect">
            <a:avLst/>
          </a:prstGeom>
          <a:noFill/>
        </p:spPr>
        <p:txBody>
          <a:bodyPr wrap="square">
            <a:spAutoFit/>
          </a:bodyPr>
          <a:lstStyle/>
          <a:p>
            <a:pPr algn="just">
              <a:lnSpc>
                <a:spcPct val="115000"/>
              </a:lnSpc>
              <a:spcBef>
                <a:spcPts val="500"/>
              </a:spcBef>
              <a:spcAft>
                <a:spcPts val="1000"/>
              </a:spcAft>
            </a:pPr>
            <a:r>
              <a:rPr lang="hr-HR" sz="1800" b="1" dirty="0">
                <a:effectLst/>
                <a:latin typeface="Trebuchet MS" panose="020B0603020202020204" pitchFamily="34" charset="0"/>
                <a:ea typeface="Times New Roman" panose="02020603050405020304" pitchFamily="18" charset="0"/>
                <a:cs typeface="Times New Roman" panose="02020603050405020304" pitchFamily="18" charset="0"/>
              </a:rPr>
              <a:t>Distribucijski sloj</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računalne mreže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koristi se u svim većim računalnim mrežama </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gdje je nužno koristiti posebne preklopnike kako bi se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veliki broj preklopnika pristupnog sloja mogao povezati na </a:t>
            </a:r>
            <a:r>
              <a:rPr lang="hr-HR"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jezgreni</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sloj</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Na primjer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veliki studentski kampusi </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koji imaju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više od tisuću preklopnika pristupnog </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sloja jednostavno moraju koristiti distribucijski sloj jer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nije moguće povezati toliko broj pristupnih preklopnika direktno na </a:t>
            </a:r>
            <a:r>
              <a:rPr lang="hr-HR"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jezgrene</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preklopnike.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Uloga distribucijskog sloja može varirati od čisto uloge sloja koji povezuje pristupne i </a:t>
            </a:r>
            <a:r>
              <a:rPr lang="hr-HR" sz="1800" dirty="0" err="1">
                <a:effectLst/>
                <a:latin typeface="Trebuchet MS" panose="020B0603020202020204" pitchFamily="34" charset="0"/>
                <a:ea typeface="Times New Roman" panose="02020603050405020304" pitchFamily="18" charset="0"/>
                <a:cs typeface="Times New Roman" panose="02020603050405020304" pitchFamily="18" charset="0"/>
              </a:rPr>
              <a:t>jezgrene</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preklopnike što je dosta puta slučaj, pa do sloja koji zaista obavlja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funkcije poput usmjeravanja prometa između </a:t>
            </a:r>
            <a:r>
              <a:rPr lang="hr-HR"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VLANova</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redistribuira putanje između </a:t>
            </a:r>
            <a:r>
              <a:rPr lang="hr-HR"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usmjerničkih</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protokola</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ima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određenu razinu sigurnosti korištenjem lista za kontrolu pristupa i slično. </a:t>
            </a:r>
          </a:p>
          <a:p>
            <a:pPr marL="285750" indent="-285750" algn="just">
              <a:lnSpc>
                <a:spcPct val="115000"/>
              </a:lnSpc>
              <a:spcBef>
                <a:spcPts val="500"/>
              </a:spcBef>
              <a:spcAft>
                <a:spcPts val="1000"/>
              </a:spcAft>
              <a:buFont typeface="Arial" panose="020B0604020202020204" pitchFamily="34" charset="0"/>
              <a:buChar char="•"/>
            </a:pP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Ove funkcionalnosti se u većini mreža ipak implementiraju </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na uređajima koji su spojeni na </a:t>
            </a:r>
            <a:r>
              <a:rPr lang="hr-HR" sz="1800" dirty="0" err="1">
                <a:effectLst/>
                <a:latin typeface="Trebuchet MS" panose="020B0603020202020204" pitchFamily="34" charset="0"/>
                <a:ea typeface="Times New Roman" panose="02020603050405020304" pitchFamily="18" charset="0"/>
                <a:cs typeface="Times New Roman" panose="02020603050405020304" pitchFamily="18" charset="0"/>
              </a:rPr>
              <a:t>jezgreni</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sloj kao što su </a:t>
            </a:r>
            <a:r>
              <a:rPr lang="hr-HR"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usmjernici</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ili </a:t>
            </a:r>
            <a:r>
              <a:rPr lang="hr-HR"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vatrozidi</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jer je tako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jednostavnije i jasnije upravljanje cijelim sustavom</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7258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30CAB-0F55-48D9-CDA3-E1EEA3E2D593}"/>
            </a:ext>
          </a:extLst>
        </p:cNvPr>
        <p:cNvGrpSpPr/>
        <p:nvPr/>
      </p:nvGrpSpPr>
      <p:grpSpPr>
        <a:xfrm>
          <a:off x="0" y="0"/>
          <a:ext cx="0" cy="0"/>
          <a:chOff x="0" y="0"/>
          <a:chExt cx="0" cy="0"/>
        </a:xfrm>
      </p:grpSpPr>
      <p:sp>
        <p:nvSpPr>
          <p:cNvPr id="10242" name="Naslov 1">
            <a:extLst>
              <a:ext uri="{FF2B5EF4-FFF2-40B4-BE49-F238E27FC236}">
                <a16:creationId xmlns:a16="http://schemas.microsoft.com/office/drawing/2014/main" id="{A550C23E-CD93-C523-3ED0-D09CF8A1B6AA}"/>
              </a:ext>
            </a:extLst>
          </p:cNvPr>
          <p:cNvSpPr>
            <a:spLocks noGrp="1"/>
          </p:cNvSpPr>
          <p:nvPr>
            <p:ph type="title"/>
          </p:nvPr>
        </p:nvSpPr>
        <p:spPr>
          <a:xfrm>
            <a:off x="0" y="-38810"/>
            <a:ext cx="10515600" cy="829385"/>
          </a:xfrm>
        </p:spPr>
        <p:txBody>
          <a:bodyPr>
            <a:normAutofit/>
          </a:bodyPr>
          <a:lstStyle/>
          <a:p>
            <a:pPr eaLnBrk="1" hangingPunct="1"/>
            <a:r>
              <a:rPr lang="hr-HR" sz="2400" dirty="0">
                <a:latin typeface="Arial" panose="020B0604020202020204" pitchFamily="34" charset="0"/>
                <a:cs typeface="Arial" pitchFamily="34" charset="0"/>
              </a:rPr>
              <a:t>Hijerarhijski dizajn mreže-</a:t>
            </a:r>
            <a:r>
              <a:rPr lang="hr-HR" sz="2400" b="1" dirty="0">
                <a:effectLst/>
                <a:latin typeface="Arial" panose="020B0604020202020204" pitchFamily="34" charset="0"/>
                <a:ea typeface="Times New Roman" panose="02020603050405020304" pitchFamily="18" charset="0"/>
                <a:cs typeface="Arial" panose="020B0604020202020204" pitchFamily="34" charset="0"/>
              </a:rPr>
              <a:t> Pristupni sloj</a:t>
            </a:r>
            <a:r>
              <a:rPr lang="hr-HR" sz="2400" dirty="0">
                <a:effectLst/>
                <a:latin typeface="Arial" panose="020B0604020202020204" pitchFamily="34" charset="0"/>
                <a:ea typeface="Times New Roman" panose="02020603050405020304" pitchFamily="18" charset="0"/>
                <a:cs typeface="Arial" panose="020B0604020202020204" pitchFamily="34" charset="0"/>
              </a:rPr>
              <a:t> </a:t>
            </a:r>
            <a:endParaRPr lang="hr-HR" altLang="sr-Latn-RS"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D091A07-0F55-5BF0-8964-DA4009E108CA}"/>
              </a:ext>
            </a:extLst>
          </p:cNvPr>
          <p:cNvSpPr txBox="1"/>
          <p:nvPr/>
        </p:nvSpPr>
        <p:spPr>
          <a:xfrm>
            <a:off x="60960" y="897140"/>
            <a:ext cx="12070080" cy="3191195"/>
          </a:xfrm>
          <a:prstGeom prst="rect">
            <a:avLst/>
          </a:prstGeom>
          <a:noFill/>
        </p:spPr>
        <p:txBody>
          <a:bodyPr wrap="square">
            <a:spAutoFit/>
          </a:bodyPr>
          <a:lstStyle/>
          <a:p>
            <a:pPr algn="just">
              <a:lnSpc>
                <a:spcPct val="115000"/>
              </a:lnSpc>
              <a:spcBef>
                <a:spcPts val="500"/>
              </a:spcBef>
              <a:spcAft>
                <a:spcPts val="1000"/>
              </a:spcAft>
            </a:pPr>
            <a:r>
              <a:rPr lang="hr-HR" sz="1800" b="1" dirty="0">
                <a:effectLst/>
                <a:latin typeface="Trebuchet MS" panose="020B0603020202020204" pitchFamily="34" charset="0"/>
                <a:ea typeface="Times New Roman" panose="02020603050405020304" pitchFamily="18" charset="0"/>
                <a:cs typeface="Times New Roman" panose="02020603050405020304" pitchFamily="18" charset="0"/>
              </a:rPr>
              <a:t>Pristupni sloj</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računalne mreže je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nužan i bez njega praktički ne možemo govoriti o računalnoj mreži</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Ovaj sloj uvijek postoji i karakteriziraju ga uređaji koji imaju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veliku gustoću sučelja</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obično 24 ili 48, a razlog je da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omoguće pristup računalnoj mreži za što veći broj krajnjih uređaja uz što manji trošak po sučelju</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Na uređajima pristupnog sloja postoje i funkcionalnosti koje su specifične za pristupni sloj kao što su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napajanje uređaja putem </a:t>
            </a:r>
            <a:r>
              <a:rPr lang="hr-HR"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etherneta</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(eng. Power </a:t>
            </a:r>
            <a:r>
              <a:rPr lang="hr-HR" sz="1800" dirty="0" err="1">
                <a:effectLst/>
                <a:latin typeface="Trebuchet MS" panose="020B0603020202020204" pitchFamily="34" charset="0"/>
                <a:ea typeface="Times New Roman" panose="02020603050405020304" pitchFamily="18" charset="0"/>
                <a:cs typeface="Times New Roman" panose="02020603050405020304" pitchFamily="18" charset="0"/>
              </a:rPr>
              <a:t>over</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Ethernet-</a:t>
            </a:r>
            <a:r>
              <a:rPr lang="hr-HR" sz="1800" dirty="0" err="1">
                <a:effectLst/>
                <a:latin typeface="Trebuchet MS" panose="020B0603020202020204" pitchFamily="34" charset="0"/>
                <a:ea typeface="Times New Roman" panose="02020603050405020304" pitchFamily="18" charset="0"/>
                <a:cs typeface="Times New Roman" panose="02020603050405020304" pitchFamily="18" charset="0"/>
              </a:rPr>
              <a:t>PoE</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i raznih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sigurnosnih mehanizama </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kao što su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Port Security, DHCP </a:t>
            </a:r>
            <a:r>
              <a:rPr lang="hr-HR"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snooping</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hr-HR"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Dynamic</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ARP </a:t>
            </a:r>
            <a:r>
              <a:rPr lang="hr-HR"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inspection</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802.1x </a:t>
            </a:r>
            <a:r>
              <a:rPr lang="hr-HR"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autentikacija</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za pristup računalnoj mreži i slično. </a:t>
            </a:r>
          </a:p>
          <a:p>
            <a:pPr marL="285750" indent="-285750" algn="just">
              <a:lnSpc>
                <a:spcPct val="115000"/>
              </a:lnSpc>
              <a:spcBef>
                <a:spcPts val="500"/>
              </a:spcBef>
              <a:spcAft>
                <a:spcPts val="1000"/>
              </a:spcAft>
              <a:buFont typeface="Arial" panose="020B0604020202020204" pitchFamily="34" charset="0"/>
              <a:buChar char="•"/>
            </a:pP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U nekim slučajevima na ovom sloju se radi i </a:t>
            </a:r>
            <a:r>
              <a:rPr lang="hr-HR" sz="1800" dirty="0">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logička segmentacija i usmjeravanje između </a:t>
            </a:r>
            <a:r>
              <a:rPr lang="hr-HR" sz="1800" dirty="0" err="1">
                <a:solidFill>
                  <a:srgbClr val="FF0000"/>
                </a:solidFill>
                <a:effectLst/>
                <a:latin typeface="Trebuchet MS" panose="020B0603020202020204" pitchFamily="34" charset="0"/>
                <a:ea typeface="Times New Roman" panose="02020603050405020304" pitchFamily="18" charset="0"/>
                <a:cs typeface="Times New Roman" panose="02020603050405020304" pitchFamily="18" charset="0"/>
              </a:rPr>
              <a:t>VLANova</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ali to će ovisiti o konkretnom slučaju i što neka organizacija želi postići u </a:t>
            </a:r>
            <a:r>
              <a:rPr lang="hr-HR" sz="1800" dirty="0" err="1">
                <a:effectLst/>
                <a:latin typeface="Trebuchet MS" panose="020B0603020202020204" pitchFamily="34" charset="0"/>
                <a:ea typeface="Times New Roman" panose="02020603050405020304" pitchFamily="18" charset="0"/>
                <a:cs typeface="Times New Roman" panose="02020603050405020304" pitchFamily="18" charset="0"/>
              </a:rPr>
              <a:t>sovjoj</a:t>
            </a:r>
            <a:r>
              <a:rPr lang="hr-HR" sz="1800" dirty="0">
                <a:effectLst/>
                <a:latin typeface="Trebuchet MS" panose="020B0603020202020204" pitchFamily="34" charset="0"/>
                <a:ea typeface="Times New Roman" panose="02020603050405020304" pitchFamily="18" charset="0"/>
                <a:cs typeface="Times New Roman" panose="02020603050405020304" pitchFamily="18" charset="0"/>
              </a:rPr>
              <a:t> računalnoj mreži.</a:t>
            </a:r>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3725986"/>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F73A0DF-DACA-4961-BDA3-F64A2377072D}" vid="{56EFDEFB-E7A0-4D7D-AD5E-86200277DEB7}"/>
    </a:ext>
  </a:extLst>
</a:theme>
</file>

<file path=ppt/theme/theme2.xml><?xml version="1.0" encoding="utf-8"?>
<a:theme xmlns:a="http://schemas.openxmlformats.org/drawingml/2006/main" name="1_Office Theme">
  <a:themeElements>
    <a:clrScheme name="algebra">
      <a:dk1>
        <a:srgbClr val="000000"/>
      </a:dk1>
      <a:lt1>
        <a:srgbClr val="FFFFFF"/>
      </a:lt1>
      <a:dk2>
        <a:srgbClr val="FFFFFF"/>
      </a:dk2>
      <a:lt2>
        <a:srgbClr val="FFFFFF"/>
      </a:lt2>
      <a:accent1>
        <a:srgbClr val="CF41AD"/>
      </a:accent1>
      <a:accent2>
        <a:srgbClr val="F7921D"/>
      </a:accent2>
      <a:accent3>
        <a:srgbClr val="E5E5E5"/>
      </a:accent3>
      <a:accent4>
        <a:srgbClr val="B71373"/>
      </a:accent4>
      <a:accent5>
        <a:srgbClr val="FF8529"/>
      </a:accent5>
      <a:accent6>
        <a:srgbClr val="E83773"/>
      </a:accent6>
      <a:hlink>
        <a:srgbClr val="414141"/>
      </a:hlink>
      <a:folHlink>
        <a:srgbClr val="C1316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1039</TotalTime>
  <Words>6783</Words>
  <Application>Microsoft Office PowerPoint</Application>
  <PresentationFormat>Widescreen</PresentationFormat>
  <Paragraphs>356</Paragraphs>
  <Slides>67</Slides>
  <Notes>15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67</vt:i4>
      </vt:variant>
    </vt:vector>
  </HeadingPairs>
  <TitlesOfParts>
    <vt:vector size="79" baseType="lpstr">
      <vt:lpstr>Calibri</vt:lpstr>
      <vt:lpstr>Stolzl Bold</vt:lpstr>
      <vt:lpstr>Stolzl Book</vt:lpstr>
      <vt:lpstr>Trebuchet MS</vt:lpstr>
      <vt:lpstr>Arial</vt:lpstr>
      <vt:lpstr>Consolas</vt:lpstr>
      <vt:lpstr>Calibri Light</vt:lpstr>
      <vt:lpstr>Symbol</vt:lpstr>
      <vt:lpstr>Wingdings</vt:lpstr>
      <vt:lpstr>ARS Maquette Pro</vt:lpstr>
      <vt:lpstr>Office Theme</vt:lpstr>
      <vt:lpstr>1_Office Theme</vt:lpstr>
      <vt:lpstr>Usmjeravanje i preklapanje u računalnim mrežama</vt:lpstr>
      <vt:lpstr>Dizajn računalne mreže</vt:lpstr>
      <vt:lpstr>Dizajn računalne mreže</vt:lpstr>
      <vt:lpstr>Hijerarhijski dizajn mreže</vt:lpstr>
      <vt:lpstr>Troslojni hijerarhijski dizajn mreže</vt:lpstr>
      <vt:lpstr>Urušena jezgra (collapsed core) dizajn</vt:lpstr>
      <vt:lpstr>Hijerarhijski dizajn mreže- Jezgreni sloj </vt:lpstr>
      <vt:lpstr>Hijerarhijski dizajn mreže- Distribucijski sloj </vt:lpstr>
      <vt:lpstr>Hijerarhijski dizajn mreže- Pristupni sloj </vt:lpstr>
      <vt:lpstr>Hijerarhijski dizajn mreže prednosti</vt:lpstr>
      <vt:lpstr>Redundancija u mreži</vt:lpstr>
      <vt:lpstr>Switch stack</vt:lpstr>
      <vt:lpstr>PowerPoint Presentation</vt:lpstr>
      <vt:lpstr>Osnovna Konfiguracija Preklopnika</vt:lpstr>
      <vt:lpstr>Osnovna Konfiguracija Preklopnika</vt:lpstr>
      <vt:lpstr>Osnovna Konfiguracija Preklopnika</vt:lpstr>
      <vt:lpstr>Osnovna Konfiguracija Preklopnika</vt:lpstr>
      <vt:lpstr>Osnovna konfiguracija preklopnika</vt:lpstr>
      <vt:lpstr>Osnovna Konfiguracija Preklopnika</vt:lpstr>
      <vt:lpstr>Osnovna Konfiguracija Preklopnika</vt:lpstr>
      <vt:lpstr>Osnovna Konfiguracija Preklopnika</vt:lpstr>
      <vt:lpstr>Osnovna Konfiguracija Preklopnika</vt:lpstr>
      <vt:lpstr>PowerPoint Presentation</vt:lpstr>
      <vt:lpstr>Definiranje L2 Računalne Mreže</vt:lpstr>
      <vt:lpstr>Definiranje L2 Računalne Mreže</vt:lpstr>
      <vt:lpstr>Definiranje L2 Računalne Mreže</vt:lpstr>
      <vt:lpstr>Definiranje L2 Računalne Mreže</vt:lpstr>
      <vt:lpstr>Definiranje L2 Računalne Mreže</vt:lpstr>
      <vt:lpstr>Definiranje L2 Računalne Mreže</vt:lpstr>
      <vt:lpstr>PowerPoint Presentation</vt:lpstr>
      <vt:lpstr>Definiranje L2 Računalne Mreže - Vlan</vt:lpstr>
      <vt:lpstr>Definiranje L2 Računalne Mreže - Vlan</vt:lpstr>
      <vt:lpstr>Definiranje L2 Računalne Mreže - Vlan</vt:lpstr>
      <vt:lpstr>Definiranje L2 Računalne Mreže - Vlan</vt:lpstr>
      <vt:lpstr>Definiranje L2 Računalne Mreže - Vlan</vt:lpstr>
      <vt:lpstr>Definiranje L2 Računalne Mreže - Vlan</vt:lpstr>
      <vt:lpstr>Definiranje L2 Računalne Mreže - Vlan</vt:lpstr>
      <vt:lpstr>Definiranje L2 Računalne Mreže - Vlan</vt:lpstr>
      <vt:lpstr>Definiranje L2 Računalne Mreže - Vlan</vt:lpstr>
      <vt:lpstr>Definiranje L2 Računalne Mreže - Vlan</vt:lpstr>
      <vt:lpstr>Definiranje L2 Računalne Mreže - Vlan</vt:lpstr>
      <vt:lpstr>Definiranje L2 Računalne Mreže - Vlan</vt:lpstr>
      <vt:lpstr>Definiranje L2 Računalne Mreže - Vlan</vt:lpstr>
      <vt:lpstr>Definiranje L2 Računalne Mreže - Vlan</vt:lpstr>
      <vt:lpstr>PowerPoint Presentation</vt:lpstr>
      <vt:lpstr>Usmjeravanje Između Vlan-ova</vt:lpstr>
      <vt:lpstr>Usmjeravanje Između Vlan-ova</vt:lpstr>
      <vt:lpstr>Usmjeravanje Između Vlan-ova na preklopniku</vt:lpstr>
      <vt:lpstr>Usmjeravanje Između Vlan-ova</vt:lpstr>
      <vt:lpstr>Usmjeravanje Između Vlan-ova</vt:lpstr>
      <vt:lpstr>Usmjeravanje Između Vlan-ova Na Usmjerniku</vt:lpstr>
      <vt:lpstr>Usmjeravanje Između Vlan-ova</vt:lpstr>
      <vt:lpstr>Usmjeravanje Između Vlan-ova</vt:lpstr>
      <vt:lpstr>Usmjeravanje Između Vlan-ova</vt:lpstr>
      <vt:lpstr>PowerPoint Presentation</vt:lpstr>
      <vt:lpstr>Vtp – Vlan Trunking Protokol</vt:lpstr>
      <vt:lpstr>Vtp – Vlan Trunking Protokol</vt:lpstr>
      <vt:lpstr>Vtp – VLAN TRUNKING PROTOKOL</vt:lpstr>
      <vt:lpstr>Vtp – Vlan Trunking Protokol</vt:lpstr>
      <vt:lpstr>Vtp – Vlan Trunking Protokol</vt:lpstr>
      <vt:lpstr>Vtp – Vlan Trunking Protokol</vt:lpstr>
      <vt:lpstr>Vtp – Vlan Trunking Protokol</vt:lpstr>
      <vt:lpstr>Vtp – vlan trunking protokol</vt:lpstr>
      <vt:lpstr>Vtp – vlan trunking protokol</vt:lpstr>
      <vt:lpstr>Vtp – vlan trunking protokol</vt:lpstr>
      <vt:lpstr>Vtp – vlan trunking protokol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Josipa</dc:creator>
  <cp:lastModifiedBy>Silvio Papić @ Racunarstvo</cp:lastModifiedBy>
  <cp:revision>161</cp:revision>
  <dcterms:created xsi:type="dcterms:W3CDTF">2017-11-15T14:56:38Z</dcterms:created>
  <dcterms:modified xsi:type="dcterms:W3CDTF">2024-02-28T09:17:59Z</dcterms:modified>
  <cp:contentStatus/>
</cp:coreProperties>
</file>