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7" r:id="rId5"/>
    <p:sldId id="268" r:id="rId6"/>
    <p:sldId id="293" r:id="rId7"/>
    <p:sldId id="297" r:id="rId8"/>
    <p:sldId id="298" r:id="rId9"/>
    <p:sldId id="300" r:id="rId10"/>
    <p:sldId id="285" r:id="rId11"/>
    <p:sldId id="286" r:id="rId12"/>
    <p:sldId id="287" r:id="rId13"/>
    <p:sldId id="288" r:id="rId14"/>
    <p:sldId id="291" r:id="rId15"/>
    <p:sldId id="292" r:id="rId16"/>
    <p:sldId id="295" r:id="rId17"/>
    <p:sldId id="296" r:id="rId18"/>
    <p:sldId id="294" r:id="rId19"/>
    <p:sldId id="289" r:id="rId20"/>
    <p:sldId id="290" r:id="rId21"/>
    <p:sldId id="284" r:id="rId22"/>
    <p:sldId id="2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652" autoAdjust="0"/>
    <p:restoredTop sz="94706"/>
  </p:normalViewPr>
  <p:slideViewPr>
    <p:cSldViewPr snapToGrid="0" snapToObjects="1">
      <p:cViewPr varScale="1">
        <p:scale>
          <a:sx n="103" d="100"/>
          <a:sy n="103" d="100"/>
        </p:scale>
        <p:origin x="11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6255" y="1600199"/>
            <a:ext cx="5829301" cy="5486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728663"/>
            <a:ext cx="6476999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959"/>
            <a:ext cx="11931868" cy="6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ltrics.com/blog/company-core-value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arvoice.com/resources/difference-between-mission-vision-statement/" TargetMode="External"/><Relationship Id="rId7" Type="http://schemas.openxmlformats.org/officeDocument/2006/relationships/hyperlink" Target="https://www.forbes.com/advisor/business/smart-goals/" TargetMode="External"/><Relationship Id="rId2" Type="http://schemas.openxmlformats.org/officeDocument/2006/relationships/hyperlink" Target="https://www.businessnewsdaily.com/4245-swot-analysi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scade.app/blog/corporate-strategy" TargetMode="External"/><Relationship Id="rId5" Type="http://schemas.openxmlformats.org/officeDocument/2006/relationships/hyperlink" Target="https://www.qualtrics.com/blog/company-core-values/" TargetMode="External"/><Relationship Id="rId4" Type="http://schemas.openxmlformats.org/officeDocument/2006/relationships/hyperlink" Target="https://www.achievers.com/blog/company-core-value-examples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671514"/>
            <a:ext cx="7129462" cy="1943867"/>
          </a:xfrm>
        </p:spPr>
        <p:txBody>
          <a:bodyPr>
            <a:normAutofit/>
          </a:bodyPr>
          <a:lstStyle/>
          <a:p>
            <a:pPr algn="ctr"/>
            <a:r>
              <a:rPr lang="hr-HR" dirty="0" err="1"/>
              <a:t>Corporate</a:t>
            </a:r>
            <a:r>
              <a:rPr lang="hr-HR" dirty="0"/>
              <a:t> </a:t>
            </a:r>
            <a:r>
              <a:rPr lang="hr-HR" dirty="0" err="1"/>
              <a:t>strategy</a:t>
            </a:r>
            <a:r>
              <a:rPr lang="hr-HR" dirty="0"/>
              <a:t> and </a:t>
            </a:r>
            <a:r>
              <a:rPr lang="hr-HR" dirty="0" err="1"/>
              <a:t>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2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4D8492A-CCA0-02CB-167E-85282DD46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But </a:t>
            </a:r>
            <a:r>
              <a:rPr lang="hr-HR" b="1" dirty="0" err="1"/>
              <a:t>decentralization</a:t>
            </a:r>
            <a:r>
              <a:rPr lang="hr-HR" dirty="0"/>
              <a:t> </a:t>
            </a:r>
            <a:r>
              <a:rPr lang="hr-HR" dirty="0" err="1"/>
              <a:t>also</a:t>
            </a:r>
            <a:r>
              <a:rPr lang="hr-HR" dirty="0"/>
              <a:t> </a:t>
            </a:r>
            <a:r>
              <a:rPr lang="hr-HR" dirty="0" err="1"/>
              <a:t>has</a:t>
            </a:r>
            <a:r>
              <a:rPr lang="hr-HR" dirty="0"/>
              <a:t> </a:t>
            </a:r>
            <a:r>
              <a:rPr lang="hr-HR" dirty="0" err="1"/>
              <a:t>advantages</a:t>
            </a:r>
            <a:r>
              <a:rPr lang="hr-HR" dirty="0"/>
              <a:t>:</a:t>
            </a:r>
          </a:p>
          <a:p>
            <a:r>
              <a:rPr lang="hr-HR" dirty="0" err="1"/>
              <a:t>Lower-level</a:t>
            </a:r>
            <a:r>
              <a:rPr lang="hr-HR" dirty="0"/>
              <a:t> </a:t>
            </a:r>
            <a:r>
              <a:rPr lang="hr-HR" dirty="0" err="1"/>
              <a:t>managers</a:t>
            </a:r>
            <a:r>
              <a:rPr lang="hr-HR" dirty="0"/>
              <a:t> are more </a:t>
            </a:r>
            <a:r>
              <a:rPr lang="hr-HR" dirty="0" err="1"/>
              <a:t>familiar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local</a:t>
            </a:r>
            <a:r>
              <a:rPr lang="hr-HR" dirty="0"/>
              <a:t> </a:t>
            </a:r>
            <a:r>
              <a:rPr lang="hr-HR" dirty="0" err="1"/>
              <a:t>conditions</a:t>
            </a:r>
            <a:r>
              <a:rPr lang="hr-HR" dirty="0"/>
              <a:t> and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therefore</a:t>
            </a:r>
            <a:r>
              <a:rPr lang="hr-HR" dirty="0"/>
              <a:t> </a:t>
            </a:r>
            <a:r>
              <a:rPr lang="hr-HR" dirty="0" err="1"/>
              <a:t>give</a:t>
            </a:r>
            <a:r>
              <a:rPr lang="hr-HR" dirty="0"/>
              <a:t> a </a:t>
            </a:r>
            <a:r>
              <a:rPr lang="hr-HR" dirty="0" err="1"/>
              <a:t>stronger</a:t>
            </a:r>
            <a:r>
              <a:rPr lang="hr-HR" dirty="0"/>
              <a:t> </a:t>
            </a:r>
            <a:r>
              <a:rPr lang="hr-HR" dirty="0" err="1"/>
              <a:t>customer</a:t>
            </a:r>
            <a:r>
              <a:rPr lang="hr-HR" dirty="0"/>
              <a:t> </a:t>
            </a:r>
            <a:r>
              <a:rPr lang="hr-HR" dirty="0" err="1"/>
              <a:t>focus</a:t>
            </a:r>
            <a:endParaRPr lang="hr-HR" dirty="0"/>
          </a:p>
          <a:p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delegation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decision-making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likely</a:t>
            </a:r>
            <a:r>
              <a:rPr lang="hr-HR" dirty="0"/>
              <a:t> to </a:t>
            </a:r>
            <a:r>
              <a:rPr lang="hr-HR" dirty="0" err="1"/>
              <a:t>lead</a:t>
            </a:r>
            <a:r>
              <a:rPr lang="hr-HR" dirty="0"/>
              <a:t> to a </a:t>
            </a:r>
            <a:r>
              <a:rPr lang="hr-HR" dirty="0" err="1"/>
              <a:t>higher</a:t>
            </a:r>
            <a:r>
              <a:rPr lang="hr-HR" dirty="0"/>
              <a:t> </a:t>
            </a:r>
            <a:r>
              <a:rPr lang="hr-HR" dirty="0" err="1"/>
              <a:t>level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morale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employees</a:t>
            </a:r>
            <a:r>
              <a:rPr lang="hr-HR" dirty="0"/>
              <a:t>.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DECA255-0F2C-19BD-67EF-3E6760414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 err="1">
                <a:solidFill>
                  <a:schemeClr val="bg1"/>
                </a:solidFill>
              </a:rPr>
              <a:t>Centralization</a:t>
            </a:r>
            <a:r>
              <a:rPr lang="hr-HR" dirty="0">
                <a:solidFill>
                  <a:schemeClr val="bg1"/>
                </a:solidFill>
              </a:rPr>
              <a:t> vs </a:t>
            </a:r>
            <a:r>
              <a:rPr lang="hr-HR" dirty="0" err="1">
                <a:solidFill>
                  <a:schemeClr val="bg1"/>
                </a:solidFill>
              </a:rPr>
              <a:t>decentralization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90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841A0B5-81BC-5F55-1F95-ED98A1079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err="1"/>
              <a:t>Mission</a:t>
            </a:r>
            <a:r>
              <a:rPr lang="hr-HR" b="1" dirty="0"/>
              <a:t> </a:t>
            </a:r>
            <a:r>
              <a:rPr lang="hr-HR" b="1" dirty="0" err="1"/>
              <a:t>statement</a:t>
            </a:r>
            <a:r>
              <a:rPr lang="hr-HR" dirty="0"/>
              <a:t>: </a:t>
            </a:r>
            <a:r>
              <a:rPr lang="en-GB" dirty="0"/>
              <a:t>defines the company’s business, its</a:t>
            </a:r>
            <a:r>
              <a:rPr lang="hr-HR" dirty="0"/>
              <a:t> </a:t>
            </a:r>
            <a:r>
              <a:rPr lang="en-GB" dirty="0"/>
              <a:t>objectives and its approach to reach those objectives</a:t>
            </a:r>
            <a:r>
              <a:rPr lang="hr-HR" dirty="0"/>
              <a:t>.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en-GB" dirty="0"/>
              <a:t>focuses on </a:t>
            </a:r>
            <a:r>
              <a:rPr lang="en-GB" b="1" dirty="0"/>
              <a:t>today</a:t>
            </a:r>
            <a:r>
              <a:rPr lang="en-GB" dirty="0"/>
              <a:t> and what the organization does to achieve it.</a:t>
            </a:r>
            <a:endParaRPr lang="hr-HR" dirty="0"/>
          </a:p>
          <a:p>
            <a:endParaRPr lang="hr-HR" dirty="0"/>
          </a:p>
          <a:p>
            <a:r>
              <a:rPr lang="hr-HR" b="1" dirty="0" err="1"/>
              <a:t>Vision</a:t>
            </a:r>
            <a:r>
              <a:rPr lang="hr-HR" b="1" dirty="0"/>
              <a:t> </a:t>
            </a:r>
            <a:r>
              <a:rPr lang="hr-HR" b="1" dirty="0" err="1"/>
              <a:t>statement</a:t>
            </a:r>
            <a:r>
              <a:rPr lang="hr-HR" dirty="0"/>
              <a:t>: </a:t>
            </a:r>
            <a:r>
              <a:rPr lang="en-GB" dirty="0"/>
              <a:t>describes the desired future position of</a:t>
            </a:r>
            <a:r>
              <a:rPr lang="hr-HR" dirty="0"/>
              <a:t> </a:t>
            </a:r>
            <a:r>
              <a:rPr lang="en-GB" dirty="0"/>
              <a:t>the company</a:t>
            </a:r>
            <a:r>
              <a:rPr lang="hr-HR" dirty="0"/>
              <a:t>.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en-GB" dirty="0"/>
              <a:t>focuses on </a:t>
            </a:r>
            <a:r>
              <a:rPr lang="en-GB" b="1" dirty="0"/>
              <a:t>tomorrow</a:t>
            </a:r>
            <a:r>
              <a:rPr lang="en-GB" dirty="0"/>
              <a:t> and what the organization wants to become.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C6C7F61-668A-A19C-CD8C-22CF56326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36045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 err="1">
                <a:solidFill>
                  <a:schemeClr val="bg1"/>
                </a:solidFill>
              </a:rPr>
              <a:t>Mission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statement</a:t>
            </a:r>
            <a:r>
              <a:rPr lang="hr-HR" dirty="0">
                <a:solidFill>
                  <a:schemeClr val="bg1"/>
                </a:solidFill>
              </a:rPr>
              <a:t> and </a:t>
            </a:r>
            <a:r>
              <a:rPr lang="hr-HR" dirty="0" err="1">
                <a:solidFill>
                  <a:schemeClr val="bg1"/>
                </a:solidFill>
              </a:rPr>
              <a:t>vision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statement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08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2979CA-9FB3-1812-246C-D8015F849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29" y="5653548"/>
            <a:ext cx="4984955" cy="486237"/>
          </a:xfrm>
        </p:spPr>
        <p:txBody>
          <a:bodyPr>
            <a:normAutofit/>
          </a:bodyPr>
          <a:lstStyle/>
          <a:p>
            <a:r>
              <a:rPr lang="en-GB" sz="1400" dirty="0"/>
              <a:t>https://www.clearvoice.com/resources/difference-between-mission-vision-statement/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DA628F-3A94-93B5-A3E4-A36358C14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 err="1">
                <a:solidFill>
                  <a:schemeClr val="bg1"/>
                </a:solidFill>
              </a:rPr>
              <a:t>Mission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statement</a:t>
            </a:r>
            <a:r>
              <a:rPr lang="hr-HR" dirty="0">
                <a:solidFill>
                  <a:schemeClr val="bg1"/>
                </a:solidFill>
              </a:rPr>
              <a:t> and </a:t>
            </a:r>
            <a:r>
              <a:rPr lang="hr-HR" dirty="0" err="1">
                <a:solidFill>
                  <a:schemeClr val="bg1"/>
                </a:solidFill>
              </a:rPr>
              <a:t>vision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statement</a:t>
            </a:r>
            <a:r>
              <a:rPr lang="hr-HR" dirty="0">
                <a:solidFill>
                  <a:schemeClr val="bg1"/>
                </a:solidFill>
              </a:rPr>
              <a:t>: </a:t>
            </a:r>
            <a:r>
              <a:rPr lang="hr-HR" dirty="0" err="1">
                <a:solidFill>
                  <a:schemeClr val="bg1"/>
                </a:solidFill>
              </a:rPr>
              <a:t>examples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47BA79A-73FD-6DBA-492D-8A3277C9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57" y="1690689"/>
            <a:ext cx="6689067" cy="250190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5FD1F18-5FEA-20D4-8169-B7785AFD0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282" y="3876680"/>
            <a:ext cx="6010859" cy="230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13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D69988-8838-C0EE-FEF1-280202A8A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Company </a:t>
            </a:r>
            <a:r>
              <a:rPr lang="hr-HR" b="1" dirty="0"/>
              <a:t>c</a:t>
            </a:r>
            <a:r>
              <a:rPr lang="en-GB" b="1" dirty="0"/>
              <a:t>ore </a:t>
            </a:r>
            <a:r>
              <a:rPr lang="hr-HR" b="1" dirty="0"/>
              <a:t>v</a:t>
            </a:r>
            <a:r>
              <a:rPr lang="en-GB" b="1" dirty="0" err="1"/>
              <a:t>alues</a:t>
            </a:r>
            <a:r>
              <a:rPr lang="en-GB" b="1" dirty="0"/>
              <a:t> </a:t>
            </a:r>
            <a:r>
              <a:rPr lang="en-GB" dirty="0"/>
              <a:t>are the set of ethics and principles that govern a company’s decision making and actions. They also serve as the foundation for the company culture, and the </a:t>
            </a:r>
            <a:r>
              <a:rPr lang="en-GB" dirty="0" err="1"/>
              <a:t>behavio</a:t>
            </a:r>
            <a:r>
              <a:rPr lang="hr-HR" dirty="0"/>
              <a:t>u</a:t>
            </a:r>
            <a:r>
              <a:rPr lang="en-GB" dirty="0" err="1"/>
              <a:t>rs</a:t>
            </a:r>
            <a:r>
              <a:rPr lang="en-GB" dirty="0"/>
              <a:t> expected by its workforce.</a:t>
            </a:r>
            <a:endParaRPr lang="hr-HR" dirty="0"/>
          </a:p>
          <a:p>
            <a:endParaRPr lang="hr-HR" dirty="0"/>
          </a:p>
          <a:p>
            <a:r>
              <a:rPr lang="hr-HR" dirty="0" err="1"/>
              <a:t>Example</a:t>
            </a:r>
            <a:r>
              <a:rPr lang="hr-HR" dirty="0"/>
              <a:t> </a:t>
            </a:r>
            <a:r>
              <a:rPr lang="hr-HR" dirty="0" err="1"/>
              <a:t>core</a:t>
            </a:r>
            <a:r>
              <a:rPr lang="hr-HR" dirty="0"/>
              <a:t> </a:t>
            </a:r>
            <a:r>
              <a:rPr lang="hr-HR" dirty="0" err="1"/>
              <a:t>values</a:t>
            </a:r>
            <a:r>
              <a:rPr lang="hr-HR" dirty="0"/>
              <a:t>: </a:t>
            </a:r>
            <a:r>
              <a:rPr lang="hr-HR" dirty="0" err="1"/>
              <a:t>integrity</a:t>
            </a:r>
            <a:r>
              <a:rPr lang="hr-HR" dirty="0"/>
              <a:t>, </a:t>
            </a:r>
            <a:r>
              <a:rPr lang="hr-HR" dirty="0" err="1"/>
              <a:t>honesty</a:t>
            </a:r>
            <a:r>
              <a:rPr lang="hr-HR" dirty="0"/>
              <a:t>, </a:t>
            </a:r>
            <a:r>
              <a:rPr lang="hr-HR" dirty="0" err="1"/>
              <a:t>loyalty</a:t>
            </a:r>
            <a:r>
              <a:rPr lang="hr-HR" dirty="0"/>
              <a:t>, </a:t>
            </a:r>
            <a:r>
              <a:rPr lang="hr-HR" dirty="0" err="1"/>
              <a:t>passion</a:t>
            </a:r>
            <a:r>
              <a:rPr lang="hr-HR" dirty="0"/>
              <a:t>, trust, </a:t>
            </a:r>
            <a:r>
              <a:rPr lang="hr-HR" dirty="0" err="1"/>
              <a:t>teamwork</a:t>
            </a:r>
            <a:r>
              <a:rPr lang="hr-HR" dirty="0"/>
              <a:t>…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1711ED-3E6B-FCA3-CAA5-A73F7FBCD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 err="1">
                <a:solidFill>
                  <a:schemeClr val="bg1"/>
                </a:solidFill>
              </a:rPr>
              <a:t>Corporate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values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48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1ED4DDD-FAAF-E5D4-B908-B4AE35BFC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9413" y="1360746"/>
            <a:ext cx="3923072" cy="393986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10649B-EA97-5A3A-DF2E-14B4F6D31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506"/>
            <a:ext cx="10515600" cy="92333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 err="1">
                <a:solidFill>
                  <a:schemeClr val="bg1"/>
                </a:solidFill>
              </a:rPr>
              <a:t>Corporate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values</a:t>
            </a:r>
            <a:r>
              <a:rPr lang="hr-HR" dirty="0">
                <a:solidFill>
                  <a:schemeClr val="bg1"/>
                </a:solidFill>
              </a:rPr>
              <a:t>: </a:t>
            </a:r>
            <a:r>
              <a:rPr lang="hr-HR" dirty="0" err="1">
                <a:solidFill>
                  <a:schemeClr val="bg1"/>
                </a:solidFill>
              </a:rPr>
              <a:t>examples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87744702-CB60-7AC7-B6AD-DC7E2E2DADB4}"/>
              </a:ext>
            </a:extLst>
          </p:cNvPr>
          <p:cNvSpPr txBox="1"/>
          <p:nvPr/>
        </p:nvSpPr>
        <p:spPr>
          <a:xfrm>
            <a:off x="1759975" y="5566754"/>
            <a:ext cx="5928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Core </a:t>
            </a:r>
            <a:r>
              <a:rPr lang="hr-HR" dirty="0" err="1"/>
              <a:t>values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famous</a:t>
            </a:r>
            <a:r>
              <a:rPr lang="hr-HR" dirty="0"/>
              <a:t> </a:t>
            </a:r>
            <a:r>
              <a:rPr lang="hr-HR" dirty="0" err="1"/>
              <a:t>companies</a:t>
            </a:r>
            <a:r>
              <a:rPr lang="hr-HR" dirty="0"/>
              <a:t>: </a:t>
            </a:r>
            <a:r>
              <a:rPr lang="hr-HR" dirty="0">
                <a:hlinkClick r:id="rId3"/>
              </a:rPr>
              <a:t>https://www.qualtrics.com/blog/company-core-values/</a:t>
            </a:r>
            <a:r>
              <a:rPr lang="hr-HR" dirty="0"/>
              <a:t> </a:t>
            </a:r>
            <a:endParaRPr lang="en-GB" dirty="0"/>
          </a:p>
          <a:p>
            <a:endParaRPr lang="en-GB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1BF10149-099B-7A28-2E11-454E41FE7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533" y="1216836"/>
            <a:ext cx="3736259" cy="56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20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352ECFB-D94C-AB15-53A3-5E1B4725A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1536024" cy="410048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96C9756-4A4D-FB36-17F6-89D9B891C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hr-HR" dirty="0" err="1">
                <a:solidFill>
                  <a:schemeClr val="bg1"/>
                </a:solidFill>
              </a:rPr>
              <a:t>Vocabulary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exercises</a:t>
            </a:r>
            <a:r>
              <a:rPr lang="hr-H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51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5E5087-1614-7B20-095C-04D47DB0D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13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00F1CC-EE0E-F1F2-D35C-A1E0A49A0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31621"/>
          </a:xfrm>
        </p:spPr>
        <p:txBody>
          <a:bodyPr>
            <a:normAutofit/>
          </a:bodyPr>
          <a:lstStyle/>
          <a:p>
            <a:r>
              <a:rPr lang="hr-HR" b="1" dirty="0"/>
              <a:t>Market </a:t>
            </a:r>
            <a:r>
              <a:rPr lang="hr-HR" b="1" dirty="0" err="1"/>
              <a:t>research</a:t>
            </a:r>
            <a:r>
              <a:rPr lang="hr-HR" dirty="0"/>
              <a:t>: </a:t>
            </a:r>
            <a:r>
              <a:rPr lang="en-GB" dirty="0"/>
              <a:t>using a questionnaire to carry out a survey</a:t>
            </a:r>
          </a:p>
          <a:p>
            <a:r>
              <a:rPr lang="hr-HR" b="1" dirty="0"/>
              <a:t>C</a:t>
            </a:r>
            <a:r>
              <a:rPr lang="en-GB" b="1" dirty="0"/>
              <a:t>ore business</a:t>
            </a:r>
            <a:r>
              <a:rPr lang="hr-HR" dirty="0"/>
              <a:t>: </a:t>
            </a:r>
            <a:r>
              <a:rPr lang="en-GB" dirty="0"/>
              <a:t>the main activity of a company that generates most of its profits</a:t>
            </a:r>
          </a:p>
          <a:p>
            <a:r>
              <a:rPr lang="hr-HR" b="1" dirty="0" err="1"/>
              <a:t>Shareholder</a:t>
            </a:r>
            <a:r>
              <a:rPr lang="hr-HR" b="1" dirty="0"/>
              <a:t> </a:t>
            </a:r>
            <a:r>
              <a:rPr lang="hr-HR" b="1" dirty="0" err="1"/>
              <a:t>value</a:t>
            </a:r>
            <a:r>
              <a:rPr lang="hr-HR" dirty="0"/>
              <a:t>:</a:t>
            </a:r>
            <a:r>
              <a:rPr lang="en-GB" dirty="0"/>
              <a:t> financial benefits (=increase in share price and </a:t>
            </a:r>
            <a:r>
              <a:rPr lang="en-GB" dirty="0" err="1"/>
              <a:t>dividen</a:t>
            </a:r>
            <a:r>
              <a:rPr lang="hr-HR" dirty="0"/>
              <a:t>d</a:t>
            </a:r>
            <a:r>
              <a:rPr lang="en-GB" dirty="0"/>
              <a:t>s) for the owners of the company</a:t>
            </a:r>
          </a:p>
          <a:p>
            <a:r>
              <a:rPr lang="hr-HR" b="1" dirty="0"/>
              <a:t>P</a:t>
            </a:r>
            <a:r>
              <a:rPr lang="en-GB" b="1" dirty="0" err="1"/>
              <a:t>roduct</a:t>
            </a:r>
            <a:r>
              <a:rPr lang="en-GB" b="1" dirty="0"/>
              <a:t> portfolio</a:t>
            </a:r>
            <a:r>
              <a:rPr lang="hr-HR" b="1" dirty="0"/>
              <a:t>:</a:t>
            </a:r>
            <a:r>
              <a:rPr lang="en-GB" b="1" dirty="0"/>
              <a:t> </a:t>
            </a:r>
            <a:r>
              <a:rPr lang="en-GB" dirty="0"/>
              <a:t>the whole range of products that a company sells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2A5293-3418-A105-F6FD-C11DEA8B406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3273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hr-HR" dirty="0" err="1">
                <a:solidFill>
                  <a:schemeClr val="bg1"/>
                </a:solidFill>
              </a:rPr>
              <a:t>Terminology</a:t>
            </a:r>
            <a:r>
              <a:rPr lang="hr-H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8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13D6AE-BD40-AEF8-9269-8BDD2E5E4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B</a:t>
            </a:r>
            <a:r>
              <a:rPr lang="en-GB" b="1" dirty="0"/>
              <a:t>rand loyalty</a:t>
            </a:r>
            <a:r>
              <a:rPr lang="hr-HR" dirty="0"/>
              <a:t>:</a:t>
            </a:r>
            <a:r>
              <a:rPr lang="en-GB" dirty="0"/>
              <a:t> when customers are faithful to a particular product </a:t>
            </a:r>
            <a:endParaRPr lang="hr-HR" dirty="0"/>
          </a:p>
          <a:p>
            <a:r>
              <a:rPr lang="hr-HR" b="1" dirty="0" err="1"/>
              <a:t>Earnings</a:t>
            </a:r>
            <a:r>
              <a:rPr lang="hr-HR" b="1" dirty="0"/>
              <a:t> </a:t>
            </a:r>
            <a:r>
              <a:rPr lang="hr-HR" b="1" dirty="0" err="1"/>
              <a:t>growth</a:t>
            </a:r>
            <a:r>
              <a:rPr lang="hr-HR" dirty="0"/>
              <a:t>: </a:t>
            </a:r>
            <a:r>
              <a:rPr lang="en-GB" dirty="0"/>
              <a:t>a continuing increase in profits</a:t>
            </a:r>
          </a:p>
          <a:p>
            <a:r>
              <a:rPr lang="hr-HR" b="1" dirty="0"/>
              <a:t>M</a:t>
            </a:r>
            <a:r>
              <a:rPr lang="en-GB" b="1" dirty="0" err="1"/>
              <a:t>anagement</a:t>
            </a:r>
            <a:r>
              <a:rPr lang="en-GB" b="1" dirty="0"/>
              <a:t> hierarchy</a:t>
            </a:r>
            <a:r>
              <a:rPr lang="hr-HR" dirty="0"/>
              <a:t>: </a:t>
            </a:r>
            <a:r>
              <a:rPr lang="en-GB" dirty="0"/>
              <a:t>what is shown in an </a:t>
            </a:r>
            <a:r>
              <a:rPr lang="en-GB" u="sng" dirty="0"/>
              <a:t>organigram</a:t>
            </a:r>
            <a:r>
              <a:rPr lang="en-GB" dirty="0"/>
              <a:t> (=</a:t>
            </a:r>
            <a:r>
              <a:rPr lang="en-GB" u="sng" dirty="0"/>
              <a:t>organization chart</a:t>
            </a:r>
            <a:r>
              <a:rPr lang="en-GB" dirty="0"/>
              <a:t>) </a:t>
            </a:r>
          </a:p>
          <a:p>
            <a:r>
              <a:rPr lang="hr-HR" b="1" dirty="0"/>
              <a:t>D</a:t>
            </a:r>
            <a:r>
              <a:rPr lang="en-GB" b="1" dirty="0" err="1"/>
              <a:t>istribution</a:t>
            </a:r>
            <a:r>
              <a:rPr lang="en-GB" b="1" dirty="0"/>
              <a:t> channel</a:t>
            </a:r>
            <a:r>
              <a:rPr lang="hr-HR" dirty="0"/>
              <a:t>:</a:t>
            </a:r>
            <a:r>
              <a:rPr lang="en-GB" dirty="0"/>
              <a:t> how a product gets from the manufacturer to the end-user</a:t>
            </a:r>
          </a:p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8AF1A7-E9CC-0E24-7F9C-60B6D6908B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1139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hr-HR" dirty="0" err="1">
                <a:solidFill>
                  <a:schemeClr val="bg1"/>
                </a:solidFill>
              </a:rPr>
              <a:t>Terminology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59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382581-F44E-DF4B-1DD7-D87C0E041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Sources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6617AF-6E85-FEE9-2C09-06311BCFB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>
                <a:hlinkClick r:id="rId2"/>
              </a:rPr>
              <a:t>https://www.businessnewsdaily.com/4245-swot-analysis.html</a:t>
            </a:r>
            <a:endParaRPr lang="hr-HR" dirty="0"/>
          </a:p>
          <a:p>
            <a:r>
              <a:rPr lang="hr-HR" dirty="0">
                <a:hlinkClick r:id="rId3"/>
              </a:rPr>
              <a:t>https://www.clearvoice.com/resources/difference-between-mission-vision-statement/</a:t>
            </a:r>
            <a:endParaRPr lang="hr-HR" dirty="0"/>
          </a:p>
          <a:p>
            <a:r>
              <a:rPr lang="hr-HR" dirty="0">
                <a:hlinkClick r:id="rId4"/>
              </a:rPr>
              <a:t>https://www.achievers.com/blog/company-core-value-examples/</a:t>
            </a:r>
            <a:r>
              <a:rPr lang="hr-HR" dirty="0"/>
              <a:t> </a:t>
            </a:r>
          </a:p>
          <a:p>
            <a:r>
              <a:rPr lang="hr-HR" dirty="0">
                <a:hlinkClick r:id="rId5"/>
              </a:rPr>
              <a:t>https://www.qualtrics.com/blog/company-core-values/</a:t>
            </a:r>
            <a:endParaRPr lang="hr-HR" dirty="0"/>
          </a:p>
          <a:p>
            <a:r>
              <a:rPr lang="hr-HR" dirty="0">
                <a:hlinkClick r:id="rId6"/>
              </a:rPr>
              <a:t>https://www.cascade.app/blog/corporate-strategy</a:t>
            </a:r>
            <a:r>
              <a:rPr lang="hr-HR" dirty="0"/>
              <a:t> </a:t>
            </a:r>
          </a:p>
          <a:p>
            <a:r>
              <a:rPr lang="hr-HR">
                <a:hlinkClick r:id="rId7"/>
              </a:rPr>
              <a:t>https://www.forbes.com/advisor/business/smart-goals/</a:t>
            </a:r>
            <a:r>
              <a:rPr lang="hr-HR"/>
              <a:t> </a:t>
            </a:r>
            <a:endParaRPr lang="hr-HR" dirty="0"/>
          </a:p>
          <a:p>
            <a:r>
              <a:rPr lang="hr-HR" dirty="0" err="1"/>
              <a:t>Emmerson</a:t>
            </a:r>
            <a:r>
              <a:rPr lang="hr-HR" dirty="0"/>
              <a:t>, P. (2007): Business English </a:t>
            </a:r>
            <a:r>
              <a:rPr lang="hr-HR" dirty="0" err="1"/>
              <a:t>Handbook</a:t>
            </a:r>
            <a:r>
              <a:rPr lang="hr-HR" dirty="0"/>
              <a:t> Advanced, Macmillan</a:t>
            </a:r>
          </a:p>
          <a:p>
            <a:r>
              <a:rPr lang="hr-HR" dirty="0" err="1"/>
              <a:t>MacKenzie</a:t>
            </a:r>
            <a:r>
              <a:rPr lang="hr-HR" dirty="0"/>
              <a:t>, I. (2010): English for Business </a:t>
            </a:r>
            <a:r>
              <a:rPr lang="hr-HR" dirty="0" err="1"/>
              <a:t>Studies</a:t>
            </a:r>
            <a:r>
              <a:rPr lang="hr-HR" dirty="0"/>
              <a:t>, 3rd </a:t>
            </a:r>
            <a:r>
              <a:rPr lang="hr-HR" dirty="0" err="1"/>
              <a:t>ed</a:t>
            </a:r>
            <a:r>
              <a:rPr lang="hr-HR" dirty="0"/>
              <a:t>., Cambridge</a:t>
            </a:r>
          </a:p>
        </p:txBody>
      </p:sp>
    </p:spTree>
    <p:extLst>
      <p:ext uri="{BB962C8B-B14F-4D97-AF65-F5344CB8AC3E}">
        <p14:creationId xmlns:p14="http://schemas.microsoft.com/office/powerpoint/2010/main" val="2419288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800" dirty="0"/>
              <a:t>#neverstoplearning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2619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74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SWOT </a:t>
            </a:r>
            <a:r>
              <a:rPr lang="hr-HR" dirty="0" err="1">
                <a:solidFill>
                  <a:schemeClr val="bg1"/>
                </a:solidFill>
              </a:rPr>
              <a:t>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3831"/>
            <a:ext cx="10515600" cy="4070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SWOT</a:t>
            </a:r>
            <a:r>
              <a:rPr lang="en-GB" dirty="0"/>
              <a:t> </a:t>
            </a:r>
            <a:r>
              <a:rPr lang="en-GB" b="1" dirty="0"/>
              <a:t>analysis</a:t>
            </a:r>
            <a:r>
              <a:rPr lang="en-GB" dirty="0"/>
              <a:t> is a planning process that helps your company overcome challenges and determine which new leads to pursue. 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GB" b="1" dirty="0"/>
              <a:t>SWOT</a:t>
            </a:r>
            <a:r>
              <a:rPr lang="en-GB" dirty="0"/>
              <a:t> stands for </a:t>
            </a:r>
            <a:r>
              <a:rPr lang="en-GB" b="1" dirty="0"/>
              <a:t>strengths</a:t>
            </a:r>
            <a:r>
              <a:rPr lang="en-GB" dirty="0"/>
              <a:t>, </a:t>
            </a:r>
            <a:r>
              <a:rPr lang="en-GB" b="1" dirty="0"/>
              <a:t>weaknesses</a:t>
            </a:r>
            <a:r>
              <a:rPr lang="en-GB" dirty="0"/>
              <a:t>, </a:t>
            </a:r>
            <a:r>
              <a:rPr lang="en-GB" b="1" dirty="0"/>
              <a:t>opportunities</a:t>
            </a:r>
            <a:r>
              <a:rPr lang="en-GB" dirty="0"/>
              <a:t> and </a:t>
            </a:r>
            <a:r>
              <a:rPr lang="en-GB" b="1" dirty="0"/>
              <a:t>threats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2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B65B16-A34B-07F0-BC36-253FEF964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Let’s</a:t>
            </a:r>
            <a:r>
              <a:rPr lang="hr-HR" dirty="0"/>
              <a:t> do a </a:t>
            </a:r>
            <a:r>
              <a:rPr lang="hr-HR" dirty="0" err="1"/>
              <a:t>quick</a:t>
            </a:r>
            <a:r>
              <a:rPr lang="hr-HR" dirty="0"/>
              <a:t> SWOT </a:t>
            </a:r>
            <a:r>
              <a:rPr lang="hr-HR" dirty="0" err="1"/>
              <a:t>analysis</a:t>
            </a:r>
            <a:r>
              <a:rPr lang="hr-HR" dirty="0"/>
              <a:t> for Algebra University!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6BC0FC-9B6E-C599-103F-4B784C1A8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SWOT </a:t>
            </a:r>
            <a:r>
              <a:rPr lang="hr-HR" dirty="0" err="1">
                <a:solidFill>
                  <a:schemeClr val="bg1"/>
                </a:solidFill>
              </a:rPr>
              <a:t>analysis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997CF1B-6CBF-B4D1-EACD-B0394B7B7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542" y="2419249"/>
            <a:ext cx="4006606" cy="397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AF02666-C1EF-4D49-DFA1-0652D472C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Objective-setting</a:t>
            </a:r>
            <a:r>
              <a:rPr lang="hr-HR" dirty="0"/>
              <a:t> (</a:t>
            </a:r>
            <a:r>
              <a:rPr lang="hr-HR" dirty="0" err="1"/>
              <a:t>goal-setting</a:t>
            </a:r>
            <a:r>
              <a:rPr lang="hr-HR" dirty="0"/>
              <a:t>)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very</a:t>
            </a:r>
            <a:r>
              <a:rPr lang="hr-HR" dirty="0"/>
              <a:t> </a:t>
            </a:r>
            <a:r>
              <a:rPr lang="hr-HR" dirty="0" err="1"/>
              <a:t>important</a:t>
            </a:r>
            <a:r>
              <a:rPr lang="hr-HR" dirty="0"/>
              <a:t> for a </a:t>
            </a:r>
            <a:r>
              <a:rPr lang="hr-HR" dirty="0" err="1"/>
              <a:t>company</a:t>
            </a:r>
            <a:r>
              <a:rPr lang="hr-HR" dirty="0"/>
              <a:t>.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means</a:t>
            </a:r>
            <a:r>
              <a:rPr lang="hr-HR" dirty="0"/>
              <a:t> </a:t>
            </a:r>
            <a:r>
              <a:rPr lang="hr-HR" dirty="0" err="1"/>
              <a:t>translating</a:t>
            </a:r>
            <a:r>
              <a:rPr lang="hr-HR" dirty="0"/>
              <a:t> </a:t>
            </a:r>
            <a:r>
              <a:rPr lang="en-GB" dirty="0"/>
              <a:t>the high-level vision into specific, measurable goals. </a:t>
            </a:r>
            <a:endParaRPr lang="hr-HR" dirty="0"/>
          </a:p>
          <a:p>
            <a:r>
              <a:rPr lang="en-GB" dirty="0"/>
              <a:t>These objectives should follow the SMART criteria—specific, measurable, achievable</a:t>
            </a:r>
            <a:r>
              <a:rPr lang="hr-HR" dirty="0"/>
              <a:t> (</a:t>
            </a:r>
            <a:r>
              <a:rPr lang="hr-HR" dirty="0" err="1"/>
              <a:t>attainable</a:t>
            </a:r>
            <a:r>
              <a:rPr lang="hr-HR" dirty="0"/>
              <a:t>)</a:t>
            </a:r>
            <a:r>
              <a:rPr lang="en-GB" dirty="0"/>
              <a:t>, relevant, and time-bound—to provide clear targets for each department.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08A0C8-6E18-B1CE-2E35-252197354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SMART </a:t>
            </a:r>
            <a:r>
              <a:rPr lang="hr-HR" dirty="0" err="1">
                <a:solidFill>
                  <a:schemeClr val="bg1"/>
                </a:solidFill>
              </a:rPr>
              <a:t>objectives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4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3043936-C10F-D64B-A59B-9F08030D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SMART </a:t>
            </a:r>
            <a:r>
              <a:rPr lang="hr-HR" dirty="0" err="1">
                <a:solidFill>
                  <a:schemeClr val="bg1"/>
                </a:solidFill>
              </a:rPr>
              <a:t>objectives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F04607D7-6BA4-7788-D305-427583C45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6538" y="1825625"/>
            <a:ext cx="8975569" cy="4351338"/>
          </a:xfrm>
        </p:spPr>
      </p:pic>
    </p:spTree>
    <p:extLst>
      <p:ext uri="{BB962C8B-B14F-4D97-AF65-F5344CB8AC3E}">
        <p14:creationId xmlns:p14="http://schemas.microsoft.com/office/powerpoint/2010/main" val="1077979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AB748B-83A0-7BBF-32F4-BD497AD1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1DCA50-7C6D-A74B-1F11-F98DB5024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" y="5574890"/>
            <a:ext cx="2467085" cy="691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dirty="0"/>
              <a:t>https://www.forbes.com/advisor/business/smart-goals/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D3425F7-24A2-65CC-C19F-458759FC0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562" y="0"/>
            <a:ext cx="8928503" cy="620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6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4F2B40-7E8E-DBD9-9271-6A0BAEB4B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err="1"/>
              <a:t>Strategic</a:t>
            </a:r>
            <a:r>
              <a:rPr lang="hr-HR" b="1" dirty="0"/>
              <a:t> </a:t>
            </a:r>
            <a:r>
              <a:rPr lang="hr-HR" b="1" dirty="0" err="1"/>
              <a:t>planning</a:t>
            </a:r>
            <a:r>
              <a:rPr lang="hr-HR" b="1" dirty="0"/>
              <a:t> </a:t>
            </a:r>
            <a:r>
              <a:rPr lang="hr-HR" dirty="0" err="1"/>
              <a:t>concerns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longer</a:t>
            </a:r>
            <a:r>
              <a:rPr lang="hr-HR" dirty="0"/>
              <a:t> </a:t>
            </a:r>
            <a:r>
              <a:rPr lang="hr-HR" dirty="0" err="1"/>
              <a:t>term</a:t>
            </a:r>
            <a:r>
              <a:rPr lang="hr-HR" dirty="0"/>
              <a:t> and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big</a:t>
            </a:r>
            <a:r>
              <a:rPr lang="hr-HR" dirty="0"/>
              <a:t> </a:t>
            </a:r>
            <a:r>
              <a:rPr lang="hr-HR" dirty="0" err="1"/>
              <a:t>picture</a:t>
            </a:r>
            <a:r>
              <a:rPr lang="hr-HR" dirty="0"/>
              <a:t>.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process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defining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company’s</a:t>
            </a:r>
            <a:r>
              <a:rPr lang="hr-HR" dirty="0"/>
              <a:t> </a:t>
            </a:r>
            <a:r>
              <a:rPr lang="hr-HR" dirty="0" err="1"/>
              <a:t>mission</a:t>
            </a:r>
            <a:r>
              <a:rPr lang="hr-HR" dirty="0"/>
              <a:t>, </a:t>
            </a:r>
            <a:r>
              <a:rPr lang="hr-HR" dirty="0" err="1"/>
              <a:t>determining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overall</a:t>
            </a:r>
            <a:r>
              <a:rPr lang="hr-HR" dirty="0"/>
              <a:t> </a:t>
            </a:r>
            <a:r>
              <a:rPr lang="hr-HR" dirty="0" err="1"/>
              <a:t>goals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organisation</a:t>
            </a:r>
            <a:r>
              <a:rPr lang="hr-HR" dirty="0"/>
              <a:t> and </a:t>
            </a:r>
            <a:r>
              <a:rPr lang="hr-HR" dirty="0" err="1"/>
              <a:t>allocating</a:t>
            </a:r>
            <a:r>
              <a:rPr lang="hr-HR" dirty="0"/>
              <a:t> </a:t>
            </a:r>
            <a:r>
              <a:rPr lang="hr-HR" dirty="0" err="1"/>
              <a:t>resources</a:t>
            </a:r>
            <a:r>
              <a:rPr lang="hr-HR" dirty="0"/>
              <a:t> to </a:t>
            </a:r>
            <a:r>
              <a:rPr lang="hr-HR" dirty="0" err="1"/>
              <a:t>reach</a:t>
            </a:r>
            <a:r>
              <a:rPr lang="hr-HR" dirty="0"/>
              <a:t> </a:t>
            </a:r>
            <a:r>
              <a:rPr lang="hr-HR" dirty="0" err="1"/>
              <a:t>those</a:t>
            </a:r>
            <a:r>
              <a:rPr lang="hr-HR" dirty="0"/>
              <a:t> </a:t>
            </a:r>
            <a:r>
              <a:rPr lang="hr-HR" dirty="0" err="1"/>
              <a:t>goals</a:t>
            </a:r>
            <a:r>
              <a:rPr lang="hr-HR" dirty="0"/>
              <a:t>.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b="1" dirty="0" err="1"/>
              <a:t>Operational</a:t>
            </a:r>
            <a:r>
              <a:rPr lang="hr-HR" b="1" dirty="0"/>
              <a:t> </a:t>
            </a:r>
            <a:r>
              <a:rPr lang="hr-HR" b="1" dirty="0" err="1"/>
              <a:t>planning</a:t>
            </a:r>
            <a:r>
              <a:rPr lang="hr-HR" b="1" dirty="0"/>
              <a:t> </a:t>
            </a:r>
            <a:r>
              <a:rPr lang="hr-HR" dirty="0" err="1"/>
              <a:t>concerns</a:t>
            </a:r>
            <a:r>
              <a:rPr lang="hr-HR" dirty="0"/>
              <a:t> </a:t>
            </a:r>
            <a:r>
              <a:rPr lang="hr-HR" dirty="0" err="1"/>
              <a:t>translating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general, </a:t>
            </a:r>
            <a:r>
              <a:rPr lang="hr-HR" dirty="0" err="1"/>
              <a:t>long-term</a:t>
            </a:r>
            <a:r>
              <a:rPr lang="hr-HR" dirty="0"/>
              <a:t> </a:t>
            </a:r>
            <a:r>
              <a:rPr lang="hr-HR" dirty="0" err="1"/>
              <a:t>goals</a:t>
            </a:r>
            <a:r>
              <a:rPr lang="hr-HR" dirty="0"/>
              <a:t> </a:t>
            </a:r>
            <a:r>
              <a:rPr lang="hr-HR" dirty="0" err="1"/>
              <a:t>into</a:t>
            </a:r>
            <a:r>
              <a:rPr lang="hr-HR" dirty="0"/>
              <a:t> more </a:t>
            </a:r>
            <a:r>
              <a:rPr lang="hr-HR" dirty="0" err="1"/>
              <a:t>specific</a:t>
            </a:r>
            <a:r>
              <a:rPr lang="hr-HR" dirty="0"/>
              <a:t>, </a:t>
            </a:r>
            <a:r>
              <a:rPr lang="hr-HR" dirty="0" err="1"/>
              <a:t>concrete</a:t>
            </a:r>
            <a:r>
              <a:rPr lang="hr-HR" dirty="0"/>
              <a:t> </a:t>
            </a:r>
            <a:r>
              <a:rPr lang="hr-HR" dirty="0" err="1"/>
              <a:t>objectives</a:t>
            </a:r>
            <a:r>
              <a:rPr lang="hr-HR" dirty="0"/>
              <a:t>.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involves</a:t>
            </a:r>
            <a:r>
              <a:rPr lang="hr-HR" dirty="0"/>
              <a:t> monitoring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day</a:t>
            </a:r>
            <a:r>
              <a:rPr lang="hr-HR" dirty="0"/>
              <a:t>-to-</a:t>
            </a:r>
            <a:r>
              <a:rPr lang="hr-HR" dirty="0" err="1"/>
              <a:t>day</a:t>
            </a:r>
            <a:r>
              <a:rPr lang="hr-HR" dirty="0"/>
              <a:t> </a:t>
            </a:r>
            <a:r>
              <a:rPr lang="hr-HR" dirty="0" err="1"/>
              <a:t>work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departments</a:t>
            </a:r>
            <a:r>
              <a:rPr lang="hr-HR" dirty="0"/>
              <a:t>.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done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middle</a:t>
            </a:r>
            <a:r>
              <a:rPr lang="hr-HR" dirty="0"/>
              <a:t> and </a:t>
            </a:r>
            <a:r>
              <a:rPr lang="hr-HR" dirty="0" err="1"/>
              <a:t>supervisory</a:t>
            </a:r>
            <a:r>
              <a:rPr lang="hr-HR" dirty="0"/>
              <a:t> </a:t>
            </a:r>
            <a:r>
              <a:rPr lang="hr-HR" dirty="0" err="1"/>
              <a:t>managers</a:t>
            </a:r>
            <a:r>
              <a:rPr lang="hr-HR" dirty="0"/>
              <a:t>.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55C090-C3AF-6DA9-2B33-B33698BA1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 err="1">
                <a:solidFill>
                  <a:schemeClr val="bg1"/>
                </a:solidFill>
              </a:rPr>
              <a:t>Types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of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planning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80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F9C10-868F-5299-997C-3E3B566A3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ECF3C6-4D38-54AC-53A1-7610E99CB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6013"/>
            <a:ext cx="10695039" cy="4886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A </a:t>
            </a:r>
            <a:r>
              <a:rPr lang="hr-HR" dirty="0" err="1"/>
              <a:t>business</a:t>
            </a:r>
            <a:r>
              <a:rPr lang="hr-HR" dirty="0"/>
              <a:t> </a:t>
            </a:r>
            <a:r>
              <a:rPr lang="hr-HR" dirty="0" err="1"/>
              <a:t>needs</a:t>
            </a:r>
            <a:r>
              <a:rPr lang="hr-HR" dirty="0"/>
              <a:t> to </a:t>
            </a:r>
            <a:r>
              <a:rPr lang="hr-HR" dirty="0" err="1"/>
              <a:t>organize</a:t>
            </a:r>
            <a:r>
              <a:rPr lang="hr-HR" dirty="0"/>
              <a:t> </a:t>
            </a:r>
            <a:r>
              <a:rPr lang="hr-HR" dirty="0" err="1"/>
              <a:t>itself</a:t>
            </a:r>
            <a:r>
              <a:rPr lang="hr-HR" dirty="0"/>
              <a:t> </a:t>
            </a:r>
            <a:r>
              <a:rPr lang="hr-HR" dirty="0" err="1"/>
              <a:t>into</a:t>
            </a:r>
            <a:r>
              <a:rPr lang="hr-HR" dirty="0"/>
              <a:t> a </a:t>
            </a:r>
            <a:r>
              <a:rPr lang="hr-HR" dirty="0" err="1"/>
              <a:t>structure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best</a:t>
            </a:r>
            <a:r>
              <a:rPr lang="hr-HR" dirty="0"/>
              <a:t> </a:t>
            </a:r>
            <a:r>
              <a:rPr lang="hr-HR" dirty="0" err="1"/>
              <a:t>suits</a:t>
            </a:r>
            <a:r>
              <a:rPr lang="hr-HR" dirty="0"/>
              <a:t> </a:t>
            </a:r>
            <a:r>
              <a:rPr lang="hr-HR" dirty="0" err="1"/>
              <a:t>its</a:t>
            </a:r>
            <a:r>
              <a:rPr lang="hr-HR" dirty="0"/>
              <a:t> </a:t>
            </a:r>
            <a:r>
              <a:rPr lang="hr-HR" dirty="0" err="1"/>
              <a:t>objectives</a:t>
            </a:r>
            <a:r>
              <a:rPr lang="hr-HR" dirty="0"/>
              <a:t>. </a:t>
            </a:r>
            <a:r>
              <a:rPr lang="hr-HR" dirty="0" err="1"/>
              <a:t>This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done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several</a:t>
            </a:r>
            <a:r>
              <a:rPr lang="hr-HR" dirty="0"/>
              <a:t> </a:t>
            </a:r>
            <a:r>
              <a:rPr lang="hr-HR" dirty="0" err="1"/>
              <a:t>ways</a:t>
            </a:r>
            <a:r>
              <a:rPr lang="hr-HR" dirty="0"/>
              <a:t>:</a:t>
            </a:r>
          </a:p>
          <a:p>
            <a:r>
              <a:rPr lang="hr-HR" b="1" dirty="0" err="1"/>
              <a:t>Organization</a:t>
            </a:r>
            <a:r>
              <a:rPr lang="hr-HR" b="1" dirty="0"/>
              <a:t> </a:t>
            </a:r>
            <a:r>
              <a:rPr lang="hr-HR" b="1" u="sng" dirty="0" err="1"/>
              <a:t>by</a:t>
            </a:r>
            <a:r>
              <a:rPr lang="hr-HR" b="1" u="sng" dirty="0"/>
              <a:t> </a:t>
            </a:r>
            <a:r>
              <a:rPr lang="hr-HR" b="1" u="sng" dirty="0" err="1"/>
              <a:t>function</a:t>
            </a:r>
            <a:r>
              <a:rPr lang="hr-HR" dirty="0"/>
              <a:t>.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company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divided</a:t>
            </a:r>
            <a:r>
              <a:rPr lang="hr-HR" dirty="0"/>
              <a:t> </a:t>
            </a:r>
            <a:r>
              <a:rPr lang="hr-HR" dirty="0" err="1"/>
              <a:t>into</a:t>
            </a:r>
            <a:r>
              <a:rPr lang="hr-HR" dirty="0"/>
              <a:t> </a:t>
            </a:r>
            <a:r>
              <a:rPr lang="hr-HR" dirty="0" err="1"/>
              <a:t>departments</a:t>
            </a:r>
            <a:r>
              <a:rPr lang="hr-HR" dirty="0"/>
              <a:t> </a:t>
            </a:r>
            <a:r>
              <a:rPr lang="hr-HR" dirty="0" err="1"/>
              <a:t>such</a:t>
            </a:r>
            <a:r>
              <a:rPr lang="hr-HR" dirty="0"/>
              <a:t> as </a:t>
            </a:r>
            <a:r>
              <a:rPr lang="hr-HR" dirty="0" err="1"/>
              <a:t>production</a:t>
            </a:r>
            <a:r>
              <a:rPr lang="hr-HR" dirty="0"/>
              <a:t>, </a:t>
            </a:r>
            <a:r>
              <a:rPr lang="hr-HR" dirty="0" err="1"/>
              <a:t>finance</a:t>
            </a:r>
            <a:r>
              <a:rPr lang="hr-HR" dirty="0"/>
              <a:t>, marketing, human </a:t>
            </a:r>
            <a:r>
              <a:rPr lang="hr-HR" dirty="0" err="1"/>
              <a:t>resources</a:t>
            </a:r>
            <a:r>
              <a:rPr lang="hr-HR" dirty="0"/>
              <a:t>.</a:t>
            </a:r>
          </a:p>
          <a:p>
            <a:r>
              <a:rPr lang="hr-HR" b="1" dirty="0" err="1"/>
              <a:t>Organization</a:t>
            </a:r>
            <a:r>
              <a:rPr lang="hr-HR" b="1" dirty="0"/>
              <a:t> </a:t>
            </a:r>
            <a:r>
              <a:rPr lang="hr-HR" b="1" u="sng" dirty="0" err="1"/>
              <a:t>by</a:t>
            </a:r>
            <a:r>
              <a:rPr lang="hr-HR" b="1" u="sng" dirty="0"/>
              <a:t> </a:t>
            </a:r>
            <a:r>
              <a:rPr lang="hr-HR" b="1" u="sng" dirty="0" err="1"/>
              <a:t>product</a:t>
            </a:r>
            <a:r>
              <a:rPr lang="hr-HR" dirty="0"/>
              <a:t>.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company</a:t>
            </a:r>
            <a:r>
              <a:rPr lang="hr-HR" dirty="0"/>
              <a:t> </a:t>
            </a:r>
            <a:r>
              <a:rPr lang="hr-HR" dirty="0" err="1"/>
              <a:t>brings</a:t>
            </a:r>
            <a:r>
              <a:rPr lang="hr-HR" dirty="0"/>
              <a:t> </a:t>
            </a:r>
            <a:r>
              <a:rPr lang="hr-HR" dirty="0" err="1"/>
              <a:t>together</a:t>
            </a:r>
            <a:r>
              <a:rPr lang="hr-HR" dirty="0"/>
              <a:t> </a:t>
            </a:r>
            <a:r>
              <a:rPr lang="hr-HR" dirty="0" err="1"/>
              <a:t>staff</a:t>
            </a:r>
            <a:r>
              <a:rPr lang="hr-HR" dirty="0"/>
              <a:t> </a:t>
            </a:r>
            <a:r>
              <a:rPr lang="hr-HR" dirty="0" err="1"/>
              <a:t>who</a:t>
            </a:r>
            <a:r>
              <a:rPr lang="hr-HR" dirty="0"/>
              <a:t> are </a:t>
            </a:r>
            <a:r>
              <a:rPr lang="hr-HR" dirty="0" err="1"/>
              <a:t>involved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same </a:t>
            </a:r>
            <a:r>
              <a:rPr lang="hr-HR" dirty="0" err="1"/>
              <a:t>product</a:t>
            </a:r>
            <a:r>
              <a:rPr lang="hr-HR" dirty="0"/>
              <a:t> line.</a:t>
            </a:r>
          </a:p>
          <a:p>
            <a:r>
              <a:rPr lang="hr-HR" b="1" dirty="0" err="1"/>
              <a:t>Organization</a:t>
            </a:r>
            <a:r>
              <a:rPr lang="hr-HR" b="1" dirty="0"/>
              <a:t> </a:t>
            </a:r>
            <a:r>
              <a:rPr lang="hr-HR" b="1" u="sng" dirty="0" err="1"/>
              <a:t>by</a:t>
            </a:r>
            <a:r>
              <a:rPr lang="hr-HR" b="1" u="sng" dirty="0"/>
              <a:t> </a:t>
            </a:r>
            <a:r>
              <a:rPr lang="hr-HR" b="1" u="sng" dirty="0" err="1"/>
              <a:t>customer</a:t>
            </a:r>
            <a:r>
              <a:rPr lang="hr-HR" b="1" u="sng" dirty="0"/>
              <a:t> </a:t>
            </a:r>
            <a:r>
              <a:rPr lang="hr-HR" b="1" u="sng" dirty="0" err="1"/>
              <a:t>type</a:t>
            </a:r>
            <a:r>
              <a:rPr lang="hr-HR" dirty="0"/>
              <a:t>.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company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organized</a:t>
            </a:r>
            <a:r>
              <a:rPr lang="hr-HR" dirty="0"/>
              <a:t> </a:t>
            </a:r>
            <a:r>
              <a:rPr lang="hr-HR" dirty="0" err="1"/>
              <a:t>around</a:t>
            </a:r>
            <a:r>
              <a:rPr lang="hr-HR" dirty="0"/>
              <a:t> </a:t>
            </a:r>
            <a:r>
              <a:rPr lang="hr-HR" dirty="0" err="1"/>
              <a:t>different</a:t>
            </a:r>
            <a:r>
              <a:rPr lang="hr-HR" dirty="0"/>
              <a:t> </a:t>
            </a:r>
            <a:r>
              <a:rPr lang="hr-HR" dirty="0" err="1"/>
              <a:t>sectors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market. </a:t>
            </a:r>
            <a:r>
              <a:rPr lang="hr-HR" dirty="0" err="1"/>
              <a:t>Large</a:t>
            </a:r>
            <a:r>
              <a:rPr lang="hr-HR" dirty="0"/>
              <a:t> </a:t>
            </a:r>
            <a:r>
              <a:rPr lang="hr-HR" dirty="0" err="1"/>
              <a:t>customers</a:t>
            </a:r>
            <a:r>
              <a:rPr lang="hr-HR" dirty="0"/>
              <a:t> are </a:t>
            </a:r>
            <a:r>
              <a:rPr lang="hr-HR" dirty="0" err="1"/>
              <a:t>called</a:t>
            </a:r>
            <a:r>
              <a:rPr lang="hr-HR" dirty="0"/>
              <a:t> </a:t>
            </a:r>
            <a:r>
              <a:rPr lang="hr-HR" b="1" dirty="0" err="1"/>
              <a:t>key</a:t>
            </a:r>
            <a:r>
              <a:rPr lang="hr-HR" b="1" dirty="0"/>
              <a:t> </a:t>
            </a:r>
            <a:r>
              <a:rPr lang="hr-HR" b="1" dirty="0" err="1"/>
              <a:t>accounts</a:t>
            </a:r>
            <a:r>
              <a:rPr lang="hr-HR" dirty="0"/>
              <a:t>.</a:t>
            </a:r>
          </a:p>
          <a:p>
            <a:r>
              <a:rPr lang="hr-HR" b="1" dirty="0" err="1"/>
              <a:t>Organization</a:t>
            </a:r>
            <a:r>
              <a:rPr lang="hr-HR" b="1" dirty="0"/>
              <a:t> </a:t>
            </a:r>
            <a:r>
              <a:rPr lang="hr-HR" b="1" u="sng" dirty="0" err="1"/>
              <a:t>by</a:t>
            </a:r>
            <a:r>
              <a:rPr lang="hr-HR" b="1" u="sng" dirty="0"/>
              <a:t> </a:t>
            </a:r>
            <a:r>
              <a:rPr lang="hr-HR" b="1" u="sng" dirty="0" err="1"/>
              <a:t>geographical</a:t>
            </a:r>
            <a:r>
              <a:rPr lang="hr-HR" b="1" u="sng" dirty="0"/>
              <a:t> </a:t>
            </a:r>
            <a:r>
              <a:rPr lang="hr-HR" b="1" u="sng" dirty="0" err="1"/>
              <a:t>area</a:t>
            </a:r>
            <a:r>
              <a:rPr lang="hr-HR" dirty="0"/>
              <a:t>.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company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organized</a:t>
            </a:r>
            <a:r>
              <a:rPr lang="hr-HR" dirty="0"/>
              <a:t> </a:t>
            </a:r>
            <a:r>
              <a:rPr lang="hr-HR" dirty="0" err="1"/>
              <a:t>according</a:t>
            </a:r>
            <a:r>
              <a:rPr lang="hr-HR" dirty="0"/>
              <a:t> to </a:t>
            </a:r>
            <a:r>
              <a:rPr lang="hr-HR" dirty="0" err="1"/>
              <a:t>regions</a:t>
            </a:r>
            <a:r>
              <a:rPr lang="hr-HR" dirty="0"/>
              <a:t>.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9ECE26E-9CC5-BB3D-9E58-D3238C10F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19735" cy="96223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Company </a:t>
            </a:r>
            <a:r>
              <a:rPr lang="hr-HR" dirty="0" err="1">
                <a:solidFill>
                  <a:schemeClr val="bg1"/>
                </a:solidFill>
              </a:rPr>
              <a:t>structure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17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1979B63-DA6C-54A7-4C72-511E47EA3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 </a:t>
            </a:r>
            <a:r>
              <a:rPr lang="hr-HR" dirty="0" err="1"/>
              <a:t>key</a:t>
            </a:r>
            <a:r>
              <a:rPr lang="hr-HR" dirty="0"/>
              <a:t> </a:t>
            </a:r>
            <a:r>
              <a:rPr lang="hr-HR" dirty="0" err="1"/>
              <a:t>issue</a:t>
            </a:r>
            <a:r>
              <a:rPr lang="hr-HR" dirty="0"/>
              <a:t> for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company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to </a:t>
            </a:r>
            <a:r>
              <a:rPr lang="hr-HR" dirty="0" err="1"/>
              <a:t>decide</a:t>
            </a:r>
            <a:r>
              <a:rPr lang="hr-HR" dirty="0"/>
              <a:t> on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degree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centralization</a:t>
            </a:r>
            <a:r>
              <a:rPr lang="hr-HR" dirty="0"/>
              <a:t>. </a:t>
            </a:r>
            <a:r>
              <a:rPr lang="hr-HR" dirty="0" err="1"/>
              <a:t>Should</a:t>
            </a:r>
            <a:r>
              <a:rPr lang="hr-HR" dirty="0"/>
              <a:t> </a:t>
            </a:r>
            <a:r>
              <a:rPr lang="hr-HR" dirty="0" err="1"/>
              <a:t>authority</a:t>
            </a:r>
            <a:r>
              <a:rPr lang="hr-HR" dirty="0"/>
              <a:t>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kept</a:t>
            </a:r>
            <a:r>
              <a:rPr lang="hr-HR" dirty="0"/>
              <a:t> at </a:t>
            </a:r>
            <a:r>
              <a:rPr lang="hr-HR" b="1" dirty="0" err="1"/>
              <a:t>Head</a:t>
            </a:r>
            <a:r>
              <a:rPr lang="hr-HR" b="1" dirty="0"/>
              <a:t> Office </a:t>
            </a:r>
            <a:r>
              <a:rPr lang="hr-HR" dirty="0"/>
              <a:t>(</a:t>
            </a:r>
            <a:r>
              <a:rPr lang="hr-HR" b="1" dirty="0" err="1"/>
              <a:t>centralization</a:t>
            </a:r>
            <a:r>
              <a:rPr lang="hr-HR" dirty="0"/>
              <a:t>)? </a:t>
            </a:r>
            <a:r>
              <a:rPr lang="hr-HR" dirty="0" err="1"/>
              <a:t>If</a:t>
            </a:r>
            <a:r>
              <a:rPr lang="hr-HR" dirty="0"/>
              <a:t> </a:t>
            </a:r>
            <a:r>
              <a:rPr lang="hr-HR" dirty="0" err="1"/>
              <a:t>so</a:t>
            </a:r>
            <a:r>
              <a:rPr lang="hr-HR" dirty="0"/>
              <a:t>, </a:t>
            </a:r>
            <a:r>
              <a:rPr lang="hr-HR" dirty="0" err="1"/>
              <a:t>this</a:t>
            </a:r>
            <a:r>
              <a:rPr lang="hr-HR" dirty="0"/>
              <a:t> </a:t>
            </a:r>
            <a:r>
              <a:rPr lang="hr-HR" dirty="0" err="1"/>
              <a:t>would</a:t>
            </a:r>
            <a:r>
              <a:rPr lang="hr-HR" dirty="0"/>
              <a:t> </a:t>
            </a:r>
            <a:r>
              <a:rPr lang="hr-HR" dirty="0" err="1"/>
              <a:t>mean</a:t>
            </a:r>
            <a:r>
              <a:rPr lang="hr-HR" dirty="0"/>
              <a:t>:</a:t>
            </a:r>
          </a:p>
          <a:p>
            <a:r>
              <a:rPr lang="hr-HR" dirty="0"/>
              <a:t>A </a:t>
            </a:r>
            <a:r>
              <a:rPr lang="hr-HR" dirty="0" err="1"/>
              <a:t>strong</a:t>
            </a:r>
            <a:r>
              <a:rPr lang="hr-HR" dirty="0"/>
              <a:t> </a:t>
            </a:r>
            <a:r>
              <a:rPr lang="hr-HR" dirty="0" err="1"/>
              <a:t>corporate</a:t>
            </a:r>
            <a:r>
              <a:rPr lang="hr-HR" dirty="0"/>
              <a:t> </a:t>
            </a:r>
            <a:r>
              <a:rPr lang="hr-HR" dirty="0" err="1"/>
              <a:t>image</a:t>
            </a:r>
            <a:endParaRPr lang="hr-HR" dirty="0"/>
          </a:p>
          <a:p>
            <a:r>
              <a:rPr lang="hr-HR" dirty="0" err="1"/>
              <a:t>Decisions</a:t>
            </a:r>
            <a:r>
              <a:rPr lang="hr-HR" dirty="0"/>
              <a:t> </a:t>
            </a:r>
            <a:r>
              <a:rPr lang="hr-HR" dirty="0" err="1"/>
              <a:t>made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experienced</a:t>
            </a:r>
            <a:r>
              <a:rPr lang="hr-HR" dirty="0"/>
              <a:t> </a:t>
            </a:r>
            <a:r>
              <a:rPr lang="hr-HR" dirty="0" err="1"/>
              <a:t>managers</a:t>
            </a:r>
            <a:r>
              <a:rPr lang="hr-HR" dirty="0"/>
              <a:t> </a:t>
            </a:r>
            <a:r>
              <a:rPr lang="hr-HR" dirty="0" err="1"/>
              <a:t>who</a:t>
            </a:r>
            <a:r>
              <a:rPr lang="hr-HR" dirty="0"/>
              <a:t> </a:t>
            </a:r>
            <a:r>
              <a:rPr lang="hr-HR" dirty="0" err="1"/>
              <a:t>see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whole</a:t>
            </a:r>
            <a:r>
              <a:rPr lang="hr-HR" dirty="0"/>
              <a:t> </a:t>
            </a:r>
            <a:r>
              <a:rPr lang="hr-HR" dirty="0" err="1"/>
              <a:t>picture</a:t>
            </a:r>
            <a:endParaRPr lang="hr-HR" dirty="0"/>
          </a:p>
          <a:p>
            <a:r>
              <a:rPr lang="hr-HR" dirty="0" err="1"/>
              <a:t>Standardized</a:t>
            </a:r>
            <a:r>
              <a:rPr lang="hr-HR" dirty="0"/>
              <a:t> </a:t>
            </a:r>
            <a:r>
              <a:rPr lang="hr-HR" dirty="0" err="1"/>
              <a:t>procedures</a:t>
            </a:r>
            <a:r>
              <a:rPr lang="hr-HR" dirty="0"/>
              <a:t> and </a:t>
            </a:r>
            <a:r>
              <a:rPr lang="hr-HR" dirty="0" err="1"/>
              <a:t>simpler</a:t>
            </a:r>
            <a:r>
              <a:rPr lang="hr-HR" dirty="0"/>
              <a:t> </a:t>
            </a:r>
            <a:r>
              <a:rPr lang="hr-HR" dirty="0" err="1"/>
              <a:t>distribution</a:t>
            </a:r>
            <a:r>
              <a:rPr lang="hr-HR" dirty="0"/>
              <a:t> </a:t>
            </a:r>
            <a:r>
              <a:rPr lang="hr-HR" dirty="0" err="1"/>
              <a:t>channels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D6FEF7-7FC6-28E3-5FF0-31D3BE017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 err="1">
                <a:solidFill>
                  <a:schemeClr val="bg1"/>
                </a:solidFill>
              </a:rPr>
              <a:t>Centralization</a:t>
            </a:r>
            <a:r>
              <a:rPr lang="hr-HR" dirty="0">
                <a:solidFill>
                  <a:schemeClr val="bg1"/>
                </a:solidFill>
              </a:rPr>
              <a:t> vs </a:t>
            </a:r>
            <a:r>
              <a:rPr lang="hr-HR" dirty="0" err="1">
                <a:solidFill>
                  <a:schemeClr val="bg1"/>
                </a:solidFill>
              </a:rPr>
              <a:t>decentralization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45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0AA1B0231CEF4E857B54171E17E403" ma:contentTypeVersion="12" ma:contentTypeDescription="Stvaranje novog dokumenta." ma:contentTypeScope="" ma:versionID="077e3fba6201358717bfc0d53db56639">
  <xsd:schema xmlns:xsd="http://www.w3.org/2001/XMLSchema" xmlns:xs="http://www.w3.org/2001/XMLSchema" xmlns:p="http://schemas.microsoft.com/office/2006/metadata/properties" xmlns:ns3="0b6f975b-2c61-4660-a506-efd7fd47df31" xmlns:ns4="ac4cf650-1c28-4b81-85c7-d6b7a1590894" targetNamespace="http://schemas.microsoft.com/office/2006/metadata/properties" ma:root="true" ma:fieldsID="32754802c1c99aee9e2378835123d287" ns3:_="" ns4:_="">
    <xsd:import namespace="0b6f975b-2c61-4660-a506-efd7fd47df31"/>
    <xsd:import namespace="ac4cf650-1c28-4b81-85c7-d6b7a15908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f975b-2c61-4660-a506-efd7fd47df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cf650-1c28-4b81-85c7-d6b7a15908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Raspršivanje savjeta za zajedničko korištenj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070458-D3A9-4249-8B2D-5EDD6733A838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ac4cf650-1c28-4b81-85c7-d6b7a1590894"/>
    <ds:schemaRef ds:uri="http://schemas.microsoft.com/office/2006/documentManagement/types"/>
    <ds:schemaRef ds:uri="0b6f975b-2c61-4660-a506-efd7fd47df31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5C0246-09FB-4A2A-A21C-21C40FA85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6f975b-2c61-4660-a506-efd7fd47df31"/>
    <ds:schemaRef ds:uri="ac4cf650-1c28-4b81-85c7-d6b7a15908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6C7D5F-C0A9-49D2-88CD-EE46217211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768</Words>
  <Application>Microsoft Office PowerPoint</Application>
  <PresentationFormat>Široki zaslon</PresentationFormat>
  <Paragraphs>64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Corporate strategy and structure</vt:lpstr>
      <vt:lpstr>SWOT analysis</vt:lpstr>
      <vt:lpstr>SWOT analysis</vt:lpstr>
      <vt:lpstr>SMART objectives</vt:lpstr>
      <vt:lpstr>SMART objectives</vt:lpstr>
      <vt:lpstr>PowerPoint prezentacija</vt:lpstr>
      <vt:lpstr>Types of planning</vt:lpstr>
      <vt:lpstr>Company structure</vt:lpstr>
      <vt:lpstr>Centralization vs decentralization</vt:lpstr>
      <vt:lpstr>Centralization vs decentralization</vt:lpstr>
      <vt:lpstr>Mission statement and vision statement</vt:lpstr>
      <vt:lpstr>Mission statement and vision statement: examples</vt:lpstr>
      <vt:lpstr>Corporate values</vt:lpstr>
      <vt:lpstr>Corporate values: examples</vt:lpstr>
      <vt:lpstr>Vocabulary exercises </vt:lpstr>
      <vt:lpstr>PowerPoint prezentacija</vt:lpstr>
      <vt:lpstr>Terminology</vt:lpstr>
      <vt:lpstr>Sources</vt:lpstr>
      <vt:lpstr>#neverstoplearning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Mirela Dorotić</cp:lastModifiedBy>
  <cp:revision>55</cp:revision>
  <dcterms:created xsi:type="dcterms:W3CDTF">2018-01-24T13:33:55Z</dcterms:created>
  <dcterms:modified xsi:type="dcterms:W3CDTF">2024-10-30T15:19:51Z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0x0101000D0AA1B0231CEF4E857B54171E17E403</vt:lpwstr>
  </property>
</Properties>
</file>