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3"/>
  </p:notesMasterIdLst>
  <p:sldIdLst>
    <p:sldId id="321" r:id="rId5"/>
    <p:sldId id="259" r:id="rId6"/>
    <p:sldId id="260" r:id="rId7"/>
    <p:sldId id="261" r:id="rId8"/>
    <p:sldId id="262" r:id="rId9"/>
    <p:sldId id="296" r:id="rId10"/>
    <p:sldId id="297" r:id="rId11"/>
    <p:sldId id="322" r:id="rId12"/>
    <p:sldId id="339" r:id="rId13"/>
    <p:sldId id="305" r:id="rId14"/>
    <p:sldId id="301" r:id="rId15"/>
    <p:sldId id="336" r:id="rId16"/>
    <p:sldId id="290" r:id="rId17"/>
    <p:sldId id="264" r:id="rId18"/>
    <p:sldId id="265" r:id="rId19"/>
    <p:sldId id="324" r:id="rId20"/>
    <p:sldId id="266" r:id="rId21"/>
    <p:sldId id="267" r:id="rId22"/>
    <p:sldId id="268" r:id="rId23"/>
    <p:sldId id="269" r:id="rId24"/>
    <p:sldId id="277" r:id="rId25"/>
    <p:sldId id="308" r:id="rId26"/>
    <p:sldId id="343" r:id="rId27"/>
    <p:sldId id="271" r:id="rId28"/>
    <p:sldId id="313" r:id="rId29"/>
    <p:sldId id="338" r:id="rId30"/>
    <p:sldId id="270" r:id="rId31"/>
    <p:sldId id="333" r:id="rId32"/>
    <p:sldId id="279" r:id="rId33"/>
    <p:sldId id="334" r:id="rId34"/>
    <p:sldId id="335" r:id="rId35"/>
    <p:sldId id="282" r:id="rId36"/>
    <p:sldId id="299" r:id="rId37"/>
    <p:sldId id="307" r:id="rId38"/>
    <p:sldId id="286" r:id="rId39"/>
    <p:sldId id="281" r:id="rId40"/>
    <p:sldId id="294" r:id="rId41"/>
    <p:sldId id="263" r:id="rId42"/>
  </p:sldIdLst>
  <p:sldSz cx="12192000" cy="6858000"/>
  <p:notesSz cx="6669088" cy="9926638"/>
  <p:embeddedFontLst>
    <p:embeddedFont>
      <p:font typeface="Consolas" panose="020B0609020204030204" pitchFamily="49" charset="0"/>
      <p:regular r:id="rId44"/>
      <p:bold r:id="rId45"/>
      <p:italic r:id="rId46"/>
      <p:boldItalic r:id="rId47"/>
    </p:embeddedFont>
    <p:embeddedFont>
      <p:font typeface="Segoe UI" panose="020B0502040204020203" pitchFamily="34" charset="0"/>
      <p:regular r:id="rId48"/>
      <p:bold r:id="rId49"/>
      <p:italic r:id="rId50"/>
      <p:boldItalic r:id="rId51"/>
    </p:embeddedFont>
    <p:embeddedFont>
      <p:font typeface="Stolzl Bold" panose="00000800000000000000" charset="0"/>
      <p:bold r:id="rId52"/>
    </p:embeddedFont>
    <p:embeddedFont>
      <p:font typeface="Stolzl Book" panose="00000500000000000000" charset="0"/>
      <p:regular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7" autoAdjust="0"/>
    <p:restoredTop sz="87766" autoAdjust="0"/>
  </p:normalViewPr>
  <p:slideViewPr>
    <p:cSldViewPr snapToGrid="0" snapToObjects="1">
      <p:cViewPr varScale="1">
        <p:scale>
          <a:sx n="94" d="100"/>
          <a:sy n="94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font" Target="fonts/font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Ažurirati podacima o Vašem kolegiju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MOJI PREDMETI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9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5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35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Vrijedi za sve kolegije.</a:t>
            </a:r>
            <a:r>
              <a:rPr lang="hr-HR" baseline="0" dirty="0"/>
              <a:t> Nije potrebno ažurirati.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0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6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72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56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bizfluent.com/about-6710260-importance-english-business-communication.html" TargetMode="External"/><Relationship Id="rId2" Type="http://schemas.openxmlformats.org/officeDocument/2006/relationships/hyperlink" Target="https://ec.europa.eu/commfrontoffice/publicopinion/flash/fl_304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cd.org/en/publications/the-demand-for-language-skills-in-the-european-labour-market_e1a5abe0-en.html" TargetMode="External"/><Relationship Id="rId5" Type="http://schemas.openxmlformats.org/officeDocument/2006/relationships/hyperlink" Target="https://op.europa.eu/en/publication-detail/-/publication/6e68f7e0-dd4a-11e6-ad7c-01aa75ed71a1" TargetMode="External"/><Relationship Id="rId4" Type="http://schemas.openxmlformats.org/officeDocument/2006/relationships/hyperlink" Target="https://www.fluentu.com/blog/english/importance-of-english-language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718457"/>
            <a:ext cx="9650436" cy="55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5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English </a:t>
            </a:r>
            <a:r>
              <a:rPr lang="hr-HR" dirty="0" err="1">
                <a:solidFill>
                  <a:schemeClr val="bg1"/>
                </a:solidFill>
              </a:rPr>
              <a:t>skills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b="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943" y="1825625"/>
            <a:ext cx="4076113" cy="4351338"/>
          </a:xfrm>
        </p:spPr>
      </p:pic>
    </p:spTree>
    <p:extLst>
      <p:ext uri="{BB962C8B-B14F-4D97-AF65-F5344CB8AC3E}">
        <p14:creationId xmlns:p14="http://schemas.microsoft.com/office/powerpoint/2010/main" val="3958859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76" y="1460265"/>
            <a:ext cx="5186161" cy="5397735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2D7C529F-12AC-C814-C5FD-544F9396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Društvene mreže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600E7-F370-5237-02F1-2203D71BD71B}"/>
              </a:ext>
            </a:extLst>
          </p:cNvPr>
          <p:cNvSpPr txBox="1">
            <a:spLocks/>
          </p:cNvSpPr>
          <p:nvPr/>
        </p:nvSpPr>
        <p:spPr>
          <a:xfrm>
            <a:off x="760141" y="92962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>
                <a:solidFill>
                  <a:schemeClr val="bg1"/>
                </a:solidFill>
              </a:rPr>
              <a:t>Društveni mediji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8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Društveni mediji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439194"/>
            <a:ext cx="4953000" cy="31242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25" y="3080544"/>
            <a:ext cx="4756150" cy="1841500"/>
          </a:xfrm>
        </p:spPr>
      </p:pic>
    </p:spTree>
    <p:extLst>
      <p:ext uri="{BB962C8B-B14F-4D97-AF65-F5344CB8AC3E}">
        <p14:creationId xmlns:p14="http://schemas.microsoft.com/office/powerpoint/2010/main" val="251956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C:\Users\ana.lokascoskovic\OneDrive - Algebra POU\Slike\P1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00214"/>
            <a:ext cx="5332412" cy="44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C:\Users\ana.lokascoskovic\OneDrive - Algebra POU\Slike\P10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4809443" cy="44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8E786FFC-BEB0-525A-A824-4B3DA34A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Društvene mreže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D6E51-2003-B781-6681-8AD76043735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>
                <a:solidFill>
                  <a:schemeClr val="bg1"/>
                </a:solidFill>
              </a:rPr>
              <a:t>Društveni mediji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21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12838"/>
          </a:xfrm>
        </p:spPr>
        <p:txBody>
          <a:bodyPr/>
          <a:lstStyle/>
          <a:p>
            <a:pPr algn="ctr" eaLnBrk="1" hangingPunct="1"/>
            <a:r>
              <a:rPr lang="hr-HR" altLang="sr-Latn-RS" dirty="0"/>
              <a:t>Ishodi učenja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0189"/>
              </p:ext>
            </p:extLst>
          </p:nvPr>
        </p:nvGraphicFramePr>
        <p:xfrm>
          <a:off x="481165" y="1110697"/>
          <a:ext cx="10618476" cy="462130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04844">
                  <a:extLst>
                    <a:ext uri="{9D8B030D-6E8A-4147-A177-3AD203B41FA5}">
                      <a16:colId xmlns:a16="http://schemas.microsoft.com/office/drawing/2014/main" val="2153146513"/>
                    </a:ext>
                  </a:extLst>
                </a:gridCol>
                <a:gridCol w="5351862">
                  <a:extLst>
                    <a:ext uri="{9D8B030D-6E8A-4147-A177-3AD203B41FA5}">
                      <a16:colId xmlns:a16="http://schemas.microsoft.com/office/drawing/2014/main" val="2829637333"/>
                    </a:ext>
                  </a:extLst>
                </a:gridCol>
                <a:gridCol w="4661770">
                  <a:extLst>
                    <a:ext uri="{9D8B030D-6E8A-4147-A177-3AD203B41FA5}">
                      <a16:colId xmlns:a16="http://schemas.microsoft.com/office/drawing/2014/main" val="369577403"/>
                    </a:ext>
                  </a:extLst>
                </a:gridCol>
              </a:tblGrid>
              <a:tr h="564184"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Ishod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b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(po uspješnom završetku kolegija, student će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ŽELJENI ISHODI UČENJA</a:t>
                      </a:r>
                    </a:p>
                    <a:p>
                      <a:pPr algn="ctr" fontAlgn="ctr"/>
                      <a:r>
                        <a:rPr lang="hr-HR" sz="160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(uspješan student bi trebao moći)</a:t>
                      </a:r>
                      <a:endParaRPr lang="hr-HR" sz="16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36855"/>
                  </a:ext>
                </a:extLst>
              </a:tr>
              <a:tr h="76118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Razumjeti osnovni stručni vokabular na engleskom jeziku u zadanim vježbama</a:t>
                      </a:r>
                      <a:endParaRPr lang="hr-HR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Koristiti osnovni stručni vokabular na engleskom jeziku u svakodnevnoj komunikaciji</a:t>
                      </a:r>
                      <a:endParaRPr lang="hr-HR" sz="16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151636"/>
                  </a:ext>
                </a:extLst>
              </a:tr>
              <a:tr h="80317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Sastaviti jednostavne rečenice u zadanim vježbama koristeći osnovne gramatičke strukture</a:t>
                      </a:r>
                      <a:endParaRPr lang="hr-HR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Sastaviti složenije rečenice u svakodnevnoj komunikaciji koristeći osnovne gramatičke strukture</a:t>
                      </a:r>
                      <a:endParaRPr lang="hr-HR" sz="16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841125"/>
                  </a:ext>
                </a:extLst>
              </a:tr>
              <a:tr h="9239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I3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Napraviti jednostavnu prezentaciju koristeći stručni vokabular i predstaviti je pred grupom na engleskom jeziku</a:t>
                      </a:r>
                      <a:endParaRPr lang="hr-HR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Napraviti složeniju prezentaciju koristeći stručni vokabular i predstaviti je pred grupom na engleskom jeziku</a:t>
                      </a:r>
                      <a:endParaRPr lang="hr-HR" sz="16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507446"/>
                  </a:ext>
                </a:extLst>
              </a:tr>
              <a:tr h="623431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I4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Razumjeti složeniji stručni vokabular na engleskom jeziku u zadanim vježbama</a:t>
                      </a:r>
                      <a:endParaRPr lang="hr-HR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Koristiti složeniji stručni vokabular na engleskom jeziku u svakodnevnoj komunikaciji</a:t>
                      </a:r>
                      <a:endParaRPr lang="hr-HR" sz="16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0528903"/>
                  </a:ext>
                </a:extLst>
              </a:tr>
              <a:tr h="94536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82" marR="5582" marT="558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Sastaviti rečenice koristeći složenija glagolska vremena i rečenice u zadanim vježbama</a:t>
                      </a:r>
                      <a:endParaRPr lang="hr-HR" sz="16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0" i="0" kern="1200" noProof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Koristiti složenija glagolska vremena i rečenice u svakodnevnoj komunikaciji</a:t>
                      </a:r>
                      <a:endParaRPr lang="hr-HR" sz="16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54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Tematske cjeline predavanja</a:t>
            </a: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8125815"/>
              </p:ext>
            </p:extLst>
          </p:nvPr>
        </p:nvGraphicFramePr>
        <p:xfrm>
          <a:off x="838200" y="1875443"/>
          <a:ext cx="10515600" cy="37333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5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0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100">
                <a:tc>
                  <a:txBody>
                    <a:bodyPr/>
                    <a:lstStyle/>
                    <a:p>
                      <a:r>
                        <a:rPr lang="hr-HR" sz="1800" dirty="0"/>
                        <a:t>Tjedan nastave</a:t>
                      </a:r>
                    </a:p>
                  </a:txBody>
                  <a:tcPr marL="91452" marR="91452" marT="45725" marB="45725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/>
                        <a:t>Cjelina </a:t>
                      </a:r>
                    </a:p>
                  </a:txBody>
                  <a:tcPr marL="91452" marR="91452" marT="45725" marB="45725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302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hr-HR" sz="1800" kern="1200" baseline="0" dirty="0"/>
                        <a:t>1. tjedan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Upoznavanje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planom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programom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kolegija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obvezama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uvjetima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ispit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potrebnom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literaturom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pismena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usmena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provjera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predznanja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engleskog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jezika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90">
                <a:tc>
                  <a:txBody>
                    <a:bodyPr/>
                    <a:lstStyle/>
                    <a:p>
                      <a:r>
                        <a:rPr kumimoji="0" lang="hr-HR" sz="1800" kern="1200" baseline="0" dirty="0"/>
                        <a:t>3. tjedan  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Managing people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90">
                <a:tc>
                  <a:txBody>
                    <a:bodyPr/>
                    <a:lstStyle/>
                    <a:p>
                      <a:r>
                        <a:rPr kumimoji="0" lang="hr-HR" sz="1800" kern="1200" baseline="0" dirty="0"/>
                        <a:t>5. </a:t>
                      </a:r>
                      <a:r>
                        <a:rPr kumimoji="0" lang="hr-HR" sz="1800" kern="1200" baseline="0" noProof="0" dirty="0"/>
                        <a:t>tjedan</a:t>
                      </a:r>
                      <a:endParaRPr kumimoji="0" lang="hr-HR" sz="180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err="1"/>
                        <a:t>Leadership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690">
                <a:tc>
                  <a:txBody>
                    <a:bodyPr/>
                    <a:lstStyle/>
                    <a:p>
                      <a:r>
                        <a:rPr lang="hr-HR" sz="1800" dirty="0"/>
                        <a:t>7</a:t>
                      </a:r>
                      <a:r>
                        <a:rPr lang="hr-HR" sz="1800"/>
                        <a:t>. tjedan</a:t>
                      </a:r>
                      <a:endParaRPr lang="hr-HR" sz="1800" dirty="0"/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Corporate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290">
                <a:tc>
                  <a:txBody>
                    <a:bodyPr/>
                    <a:lstStyle/>
                    <a:p>
                      <a:r>
                        <a:rPr lang="hr-HR" sz="1800" dirty="0"/>
                        <a:t>11.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965">
                <a:tc>
                  <a:txBody>
                    <a:bodyPr/>
                    <a:lstStyle/>
                    <a:p>
                      <a:r>
                        <a:rPr lang="hr-HR" sz="1800" dirty="0"/>
                        <a:t>15.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Finance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965">
                <a:tc>
                  <a:txBody>
                    <a:bodyPr/>
                    <a:lstStyle/>
                    <a:p>
                      <a:r>
                        <a:rPr lang="hr-HR" sz="1800" dirty="0"/>
                        <a:t>17.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 for the final exam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06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30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Tematske cjeline vježbi</a:t>
            </a:r>
          </a:p>
        </p:txBody>
      </p:sp>
      <p:graphicFrame>
        <p:nvGraphicFramePr>
          <p:cNvPr id="7" name="Rezervirano mjesto sadržaja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26330073"/>
              </p:ext>
            </p:extLst>
          </p:nvPr>
        </p:nvGraphicFramePr>
        <p:xfrm>
          <a:off x="838200" y="1875443"/>
          <a:ext cx="10515600" cy="40233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95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0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100">
                <a:tc>
                  <a:txBody>
                    <a:bodyPr/>
                    <a:lstStyle/>
                    <a:p>
                      <a:r>
                        <a:rPr lang="hr-HR" sz="1800" dirty="0"/>
                        <a:t>Tjedan nastave</a:t>
                      </a:r>
                    </a:p>
                  </a:txBody>
                  <a:tcPr marL="91452" marR="91452" marT="45725" marB="45725"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1800" dirty="0" err="1"/>
                        <a:t>Unit</a:t>
                      </a:r>
                      <a:r>
                        <a:rPr lang="hr-HR" sz="1800" dirty="0"/>
                        <a:t> </a:t>
                      </a:r>
                    </a:p>
                  </a:txBody>
                  <a:tcPr marL="91452" marR="91452" marT="45725" marB="45725"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67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kumimoji="0" lang="hr-HR" sz="1800" kern="1200" baseline="0" dirty="0"/>
                        <a:t>1./2. tjedan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Industries and companies, Modal verbs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90">
                <a:tc>
                  <a:txBody>
                    <a:bodyPr/>
                    <a:lstStyle/>
                    <a:p>
                      <a:r>
                        <a:rPr kumimoji="0" lang="hr-HR" sz="1800" kern="1200" baseline="0" dirty="0"/>
                        <a:t>3./4. tjedan  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 Simple and Continuous; Future Forms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90">
                <a:tc>
                  <a:txBody>
                    <a:bodyPr/>
                    <a:lstStyle/>
                    <a:p>
                      <a:r>
                        <a:rPr kumimoji="0" lang="hr-HR" sz="1800" kern="1200" baseline="0" dirty="0"/>
                        <a:t>5./6. tjedan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 Simple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Past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690">
                <a:tc>
                  <a:txBody>
                    <a:bodyPr/>
                    <a:lstStyle/>
                    <a:p>
                      <a:r>
                        <a:rPr kumimoji="0" lang="hr-HR" sz="1800" kern="1200" baseline="0" dirty="0"/>
                        <a:t>7./8. tjedan</a:t>
                      </a:r>
                      <a:endParaRPr kumimoji="0" lang="hr-HR" sz="18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Revision for the midterm exam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690">
                <a:tc>
                  <a:txBody>
                    <a:bodyPr/>
                    <a:lstStyle/>
                    <a:p>
                      <a:r>
                        <a:rPr lang="hr-HR" sz="1800" dirty="0"/>
                        <a:t>10./11.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pronouns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290">
                <a:tc>
                  <a:txBody>
                    <a:bodyPr/>
                    <a:lstStyle/>
                    <a:p>
                      <a:r>
                        <a:rPr lang="hr-HR" sz="1800" dirty="0"/>
                        <a:t>12./13.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Gerunds</a:t>
                      </a:r>
                      <a:r>
                        <a:rPr lang="hr-H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hr-HR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infinitives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690">
                <a:tc>
                  <a:txBody>
                    <a:bodyPr/>
                    <a:lstStyle/>
                    <a:p>
                      <a:r>
                        <a:rPr lang="hr-HR" sz="1800" dirty="0"/>
                        <a:t>14./15.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Present Perfect tense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690">
                <a:tc>
                  <a:txBody>
                    <a:bodyPr/>
                    <a:lstStyle/>
                    <a:p>
                      <a:r>
                        <a:rPr lang="hr-HR" sz="1800" dirty="0"/>
                        <a:t>16./17. tjedan</a:t>
                      </a:r>
                    </a:p>
                  </a:txBody>
                  <a:tcPr marL="91452" marR="91452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 err="1"/>
                        <a:t>Revision</a:t>
                      </a:r>
                      <a:r>
                        <a:rPr lang="hr-HR" b="1" dirty="0"/>
                        <a:t> for </a:t>
                      </a:r>
                      <a:r>
                        <a:rPr lang="hr-HR" b="1" dirty="0" err="1"/>
                        <a:t>the</a:t>
                      </a:r>
                      <a:r>
                        <a:rPr lang="hr-HR" b="1" dirty="0"/>
                        <a:t> </a:t>
                      </a:r>
                      <a:r>
                        <a:rPr lang="hr-HR" b="1" dirty="0" err="1"/>
                        <a:t>final</a:t>
                      </a:r>
                      <a:r>
                        <a:rPr lang="hr-HR" b="1" dirty="0"/>
                        <a:t> </a:t>
                      </a:r>
                      <a:r>
                        <a:rPr lang="hr-HR" b="1" dirty="0" err="1"/>
                        <a:t>exam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2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44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78844"/>
            <a:ext cx="10515600" cy="469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C30E60"/>
                </a:solidFill>
              </a:rPr>
              <a:t>OBAVEZNA LITERATURA</a:t>
            </a:r>
          </a:p>
          <a:p>
            <a:r>
              <a:rPr lang="hr-HR" dirty="0" err="1"/>
              <a:t>Trappe</a:t>
            </a:r>
            <a:r>
              <a:rPr lang="hr-HR" dirty="0"/>
              <a:t>, T.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Tullis</a:t>
            </a:r>
            <a:r>
              <a:rPr lang="hr-HR" dirty="0"/>
              <a:t>, G. (2010) </a:t>
            </a:r>
            <a:r>
              <a:rPr lang="hr-HR" dirty="0" err="1"/>
              <a:t>Intelligent</a:t>
            </a:r>
            <a:r>
              <a:rPr lang="hr-HR" dirty="0"/>
              <a:t> Business.1st </a:t>
            </a:r>
            <a:r>
              <a:rPr lang="hr-HR" dirty="0" err="1"/>
              <a:t>ed</a:t>
            </a:r>
            <a:r>
              <a:rPr lang="hr-HR" dirty="0"/>
              <a:t>. [s.l.] Pearson </a:t>
            </a:r>
            <a:r>
              <a:rPr lang="hr-HR" dirty="0" err="1"/>
              <a:t>Education</a:t>
            </a:r>
            <a:r>
              <a:rPr lang="hr-HR" dirty="0"/>
              <a:t>  ESL.</a:t>
            </a:r>
          </a:p>
          <a:p>
            <a:pPr marL="0" indent="0">
              <a:buNone/>
            </a:pPr>
            <a:r>
              <a:rPr lang="hr-HR" dirty="0">
                <a:solidFill>
                  <a:srgbClr val="C30E60"/>
                </a:solidFill>
              </a:rPr>
              <a:t>PREPORUČENA LITERATURA</a:t>
            </a:r>
          </a:p>
          <a:p>
            <a:r>
              <a:rPr lang="hr-HR" dirty="0" err="1"/>
              <a:t>Emmerson</a:t>
            </a:r>
            <a:r>
              <a:rPr lang="hr-HR" dirty="0"/>
              <a:t>, P. (2007) Business English </a:t>
            </a:r>
            <a:r>
              <a:rPr lang="hr-HR" dirty="0" err="1"/>
              <a:t>Handbook</a:t>
            </a:r>
            <a:r>
              <a:rPr lang="hr-HR" dirty="0"/>
              <a:t> Advanced. [s.l.] Macmillan ELT </a:t>
            </a:r>
          </a:p>
          <a:p>
            <a:r>
              <a:rPr lang="hr-HR" dirty="0"/>
              <a:t>[</a:t>
            </a:r>
            <a:r>
              <a:rPr lang="hr-HR" dirty="0" err="1"/>
              <a:t>Anon</a:t>
            </a:r>
            <a:r>
              <a:rPr lang="hr-HR" dirty="0"/>
              <a:t>.] (2011) Cambridge Business English Dictionary.1st </a:t>
            </a:r>
            <a:r>
              <a:rPr lang="hr-HR" dirty="0" err="1"/>
              <a:t>edn</a:t>
            </a:r>
            <a:r>
              <a:rPr lang="hr-HR" dirty="0"/>
              <a:t>. [s.l.] Cambridge University Press.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107EC3B-7D7E-FE8E-CB5B-13EB06E38AB2}"/>
              </a:ext>
            </a:extLst>
          </p:cNvPr>
          <p:cNvSpPr txBox="1"/>
          <p:nvPr/>
        </p:nvSpPr>
        <p:spPr>
          <a:xfrm>
            <a:off x="632915" y="5379156"/>
            <a:ext cx="109261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Studenti knjige u knjižnici mogu posuditi od 13 do 18 h i subotu od 9 do 14 h </a:t>
            </a:r>
            <a:r>
              <a:rPr lang="hr-HR" sz="2000" b="1" i="0" u="sng" dirty="0">
                <a:solidFill>
                  <a:schemeClr val="accent6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u prva dva tjedna nastave</a:t>
            </a:r>
            <a:r>
              <a:rPr lang="hr-HR" sz="2000" b="1" i="0" dirty="0">
                <a:solidFill>
                  <a:schemeClr val="accent6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. Nakon toga se knjige posuđuju preko studentske referade</a:t>
            </a:r>
            <a:endParaRPr lang="hr-H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87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Za potpis treba?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575104"/>
            <a:ext cx="9595981" cy="852564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510914"/>
              </p:ext>
            </p:extLst>
          </p:nvPr>
        </p:nvGraphicFramePr>
        <p:xfrm>
          <a:off x="1572189" y="2578261"/>
          <a:ext cx="812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50 %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60 %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838199" y="4318933"/>
            <a:ext cx="9835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platiti upis kolegija te nema pravo polaganja ispita.</a:t>
            </a:r>
          </a:p>
          <a:p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altLang="sr-Latn-R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939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Polaganje kolegija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838201" y="1647825"/>
            <a:ext cx="10147478" cy="4173519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Kolegij ima 5 definiranih ishoda.</a:t>
            </a:r>
            <a:endParaRPr lang="hr-HR" altLang="sr-Latn-RS" dirty="0">
              <a:highlight>
                <a:srgbClr val="FFFF00"/>
              </a:highlight>
            </a:endParaRPr>
          </a:p>
          <a:p>
            <a:pPr eaLnBrk="1" hangingPunct="1"/>
            <a:r>
              <a:rPr lang="hr-HR" altLang="sr-Latn-RS" b="1" dirty="0"/>
              <a:t>Da bi student položio kolegij mora po svakom ishodu učenja ostvariti minimalno 50 % bodova raspoloživih za taj ishod učenja.</a:t>
            </a:r>
          </a:p>
          <a:p>
            <a:pPr eaLnBrk="1" hangingPunct="1"/>
            <a:r>
              <a:rPr lang="hr-HR" altLang="sr-Latn-RS" b="1" dirty="0">
                <a:solidFill>
                  <a:srgbClr val="C30E60"/>
                </a:solidFill>
              </a:rPr>
              <a:t>Ako student ne ostvari 50 % bodova iz nekog ishoda učenja, na sljedećem roku može opet polagati taj ishod učenja. </a:t>
            </a:r>
          </a:p>
          <a:p>
            <a:pPr eaLnBrk="1" hangingPunct="1"/>
            <a:r>
              <a:rPr lang="hr-HR" altLang="sr-Latn-RS" dirty="0"/>
              <a:t>Metode provjeravanja skupova ishoda učenja:</a:t>
            </a:r>
          </a:p>
          <a:p>
            <a:pPr lvl="1" eaLnBrk="1" hangingPunct="1"/>
            <a:r>
              <a:rPr lang="hr-HR" altLang="sr-Latn-RS" b="1" dirty="0"/>
              <a:t>školske zadaće, prezentacija, </a:t>
            </a:r>
            <a:r>
              <a:rPr lang="hr-HR" altLang="sr-Latn-RS" b="1" dirty="0" err="1"/>
              <a:t>međuispit</a:t>
            </a:r>
            <a:r>
              <a:rPr lang="hr-HR" altLang="sr-Latn-RS" b="1" dirty="0"/>
              <a:t> i ispiti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5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000" dirty="0"/>
              <a:t>ENGLESKI JEZIK 1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517464" y="3962400"/>
            <a:ext cx="667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Upute za pohađanje</a:t>
            </a:r>
          </a:p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polaganje kolegija</a:t>
            </a:r>
          </a:p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akademska godina 2024./2025.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2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>
          <a:xfrm>
            <a:off x="512956" y="365125"/>
            <a:ext cx="10840844" cy="1325563"/>
          </a:xfrm>
        </p:spPr>
        <p:txBody>
          <a:bodyPr/>
          <a:lstStyle/>
          <a:p>
            <a:pPr eaLnBrk="1" hangingPunct="1"/>
            <a:r>
              <a:rPr lang="hr-HR" altLang="sr-Latn-RS" dirty="0"/>
              <a:t>Kako je to raspoređeno po ishodima učenja</a:t>
            </a: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A5560A5A-3CA3-021A-3573-70A8A90EF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423177"/>
              </p:ext>
            </p:extLst>
          </p:nvPr>
        </p:nvGraphicFramePr>
        <p:xfrm>
          <a:off x="512763" y="1720850"/>
          <a:ext cx="11019696" cy="408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789">
                  <a:extLst>
                    <a:ext uri="{9D8B030D-6E8A-4147-A177-3AD203B41FA5}">
                      <a16:colId xmlns:a16="http://schemas.microsoft.com/office/drawing/2014/main" val="2033995511"/>
                    </a:ext>
                  </a:extLst>
                </a:gridCol>
                <a:gridCol w="1293889">
                  <a:extLst>
                    <a:ext uri="{9D8B030D-6E8A-4147-A177-3AD203B41FA5}">
                      <a16:colId xmlns:a16="http://schemas.microsoft.com/office/drawing/2014/main" val="2668386426"/>
                    </a:ext>
                  </a:extLst>
                </a:gridCol>
                <a:gridCol w="1608881">
                  <a:extLst>
                    <a:ext uri="{9D8B030D-6E8A-4147-A177-3AD203B41FA5}">
                      <a16:colId xmlns:a16="http://schemas.microsoft.com/office/drawing/2014/main" val="2739126582"/>
                    </a:ext>
                  </a:extLst>
                </a:gridCol>
                <a:gridCol w="1851949">
                  <a:extLst>
                    <a:ext uri="{9D8B030D-6E8A-4147-A177-3AD203B41FA5}">
                      <a16:colId xmlns:a16="http://schemas.microsoft.com/office/drawing/2014/main" val="4129181000"/>
                    </a:ext>
                  </a:extLst>
                </a:gridCol>
                <a:gridCol w="1805651">
                  <a:extLst>
                    <a:ext uri="{9D8B030D-6E8A-4147-A177-3AD203B41FA5}">
                      <a16:colId xmlns:a16="http://schemas.microsoft.com/office/drawing/2014/main" val="2085940997"/>
                    </a:ext>
                  </a:extLst>
                </a:gridCol>
                <a:gridCol w="1798075">
                  <a:extLst>
                    <a:ext uri="{9D8B030D-6E8A-4147-A177-3AD203B41FA5}">
                      <a16:colId xmlns:a16="http://schemas.microsoft.com/office/drawing/2014/main" val="2816973306"/>
                    </a:ext>
                  </a:extLst>
                </a:gridCol>
                <a:gridCol w="1377462">
                  <a:extLst>
                    <a:ext uri="{9D8B030D-6E8A-4147-A177-3AD203B41FA5}">
                      <a16:colId xmlns:a16="http://schemas.microsoft.com/office/drawing/2014/main" val="1280363631"/>
                    </a:ext>
                  </a:extLst>
                </a:gridCol>
              </a:tblGrid>
              <a:tr h="969402">
                <a:tc>
                  <a:txBody>
                    <a:bodyPr/>
                    <a:lstStyle/>
                    <a:p>
                      <a:pPr algn="l"/>
                      <a:r>
                        <a:rPr lang="hr-HR" b="1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Kada/</a:t>
                      </a:r>
                    </a:p>
                    <a:p>
                      <a:pPr algn="l"/>
                      <a:r>
                        <a:rPr lang="hr-HR" b="1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gdje?</a:t>
                      </a:r>
                      <a:endParaRPr lang="en-US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Ishod</a:t>
                      </a:r>
                      <a:endParaRPr lang="en-US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Školska zadaća</a:t>
                      </a:r>
                      <a:endParaRPr lang="en-US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Međuispit</a:t>
                      </a:r>
                      <a:endParaRPr lang="hr-HR" b="1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Ispit</a:t>
                      </a:r>
                      <a:endParaRPr lang="en-US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Opća prezentacija</a:t>
                      </a:r>
                      <a:endParaRPr lang="en-US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MAX bod</a:t>
                      </a:r>
                      <a:endParaRPr lang="en-US" dirty="0">
                        <a:solidFill>
                          <a:schemeClr val="bg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15274"/>
                  </a:ext>
                </a:extLst>
              </a:tr>
              <a:tr h="406943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err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Međuispit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I1</a:t>
                      </a:r>
                      <a:endParaRPr lang="en-GB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</a:t>
                      </a:r>
                      <a:endParaRPr lang="en-GB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09497"/>
                  </a:ext>
                </a:extLst>
              </a:tr>
              <a:tr h="406943">
                <a:tc vMerge="1">
                  <a:txBody>
                    <a:bodyPr/>
                    <a:lstStyle/>
                    <a:p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I2</a:t>
                      </a:r>
                      <a:endParaRPr lang="en-GB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22</a:t>
                      </a:r>
                      <a:endParaRPr lang="en-GB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347728"/>
                  </a:ext>
                </a:extLst>
              </a:tr>
              <a:tr h="406943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Nastava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I3</a:t>
                      </a:r>
                      <a:endParaRPr lang="en-GB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299740"/>
                  </a:ext>
                </a:extLst>
              </a:tr>
              <a:tr h="406943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Ispit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I4</a:t>
                      </a:r>
                      <a:endParaRPr lang="en-GB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  <a:endParaRPr lang="en-GB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39078"/>
                  </a:ext>
                </a:extLst>
              </a:tr>
              <a:tr h="406943">
                <a:tc vMerge="1">
                  <a:txBody>
                    <a:bodyPr/>
                    <a:lstStyle/>
                    <a:p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I5</a:t>
                      </a:r>
                      <a:endParaRPr lang="en-GB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</a:t>
                      </a:r>
                      <a:endParaRPr lang="en-GB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40282"/>
                  </a:ext>
                </a:extLst>
              </a:tr>
              <a:tr h="678581">
                <a:tc>
                  <a:txBody>
                    <a:bodyPr/>
                    <a:lstStyle/>
                    <a:p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Van ishoda</a:t>
                      </a:r>
                      <a:endParaRPr lang="en-GB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</a:t>
                      </a:r>
                      <a:endParaRPr lang="en-GB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05777"/>
                  </a:ext>
                </a:extLst>
              </a:tr>
              <a:tr h="406943">
                <a:tc>
                  <a:txBody>
                    <a:bodyPr/>
                    <a:lstStyle/>
                    <a:p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UKUPNO</a:t>
                      </a:r>
                      <a:endParaRPr lang="en-GB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32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  <a:endParaRPr lang="en-GB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42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0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E6CC78EF-A304-404B-1A8F-F327C050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Školske zadaće (I1, I2, I4, I5)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2" y="1414308"/>
            <a:ext cx="10785088" cy="4351338"/>
          </a:xfrm>
        </p:spPr>
        <p:txBody>
          <a:bodyPr>
            <a:normAutofit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Školske zadaće su kratki testovi koji se pišu 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isključivo</a:t>
            </a:r>
            <a:r>
              <a:rPr lang="hr-HR" dirty="0"/>
              <a:t> u navedenim tjednima nastave:</a:t>
            </a:r>
          </a:p>
          <a:p>
            <a:endParaRPr lang="hr-HR" dirty="0"/>
          </a:p>
          <a:p>
            <a:pPr marL="0" indent="0" algn="ctr">
              <a:buNone/>
            </a:pPr>
            <a:r>
              <a:rPr lang="hr-HR" b="1" dirty="0"/>
              <a:t>4. tjedan nastave: 21. 10. – 26. 10. </a:t>
            </a:r>
            <a:r>
              <a:rPr lang="hr-HR" dirty="0"/>
              <a:t>– 6 bodova</a:t>
            </a:r>
          </a:p>
          <a:p>
            <a:pPr marL="0" indent="0" algn="ctr">
              <a:buNone/>
            </a:pPr>
            <a:r>
              <a:rPr lang="hr-HR" b="1" dirty="0"/>
              <a:t>6. tjedan nastave: 04. 11. – 09. 11. </a:t>
            </a:r>
            <a:r>
              <a:rPr lang="hr-HR" dirty="0"/>
              <a:t>– 6 bodova</a:t>
            </a:r>
          </a:p>
          <a:p>
            <a:pPr marL="0" indent="0" algn="ctr">
              <a:buNone/>
            </a:pPr>
            <a:r>
              <a:rPr lang="hr-HR" b="1" dirty="0"/>
              <a:t>12. tjedan nastave: 16. 12. – 21. 12. </a:t>
            </a:r>
            <a:r>
              <a:rPr lang="hr-HR" dirty="0"/>
              <a:t>– 6 bodova</a:t>
            </a:r>
          </a:p>
          <a:p>
            <a:pPr marL="0" indent="0" algn="ctr">
              <a:buNone/>
            </a:pPr>
            <a:r>
              <a:rPr lang="hr-HR" b="1" dirty="0"/>
              <a:t>15. tjedan nastave: 06. 01. – 11. 01. </a:t>
            </a:r>
            <a:r>
              <a:rPr lang="hr-HR" dirty="0"/>
              <a:t>– 6 bodova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1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028" y="1710662"/>
            <a:ext cx="10515600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hr-HR" dirty="0"/>
              <a:t>Školske zadaće nisu obvezne!</a:t>
            </a:r>
          </a:p>
          <a:p>
            <a:pPr marL="0" indent="0" fontAlgn="base">
              <a:buNone/>
            </a:pPr>
            <a:r>
              <a:rPr lang="hr-HR" dirty="0"/>
              <a:t> </a:t>
            </a:r>
            <a:r>
              <a:rPr lang="en-US" dirty="0"/>
              <a:t>​</a:t>
            </a:r>
          </a:p>
          <a:p>
            <a:pPr fontAlgn="base"/>
            <a:r>
              <a:rPr lang="hr-HR" dirty="0"/>
              <a:t>Broj bodova koji se odnosi na školske zadaće ne onemogućava studentima da polože ispit pismenim putem, no onemogućava najvišu ocjenu.</a:t>
            </a:r>
          </a:p>
          <a:p>
            <a:pPr fontAlgn="base"/>
            <a:endParaRPr lang="hr-HR" dirty="0"/>
          </a:p>
          <a:p>
            <a:pPr fontAlgn="base"/>
            <a:r>
              <a:rPr lang="hr-HR" dirty="0"/>
              <a:t>Školske zadaće pišu se </a:t>
            </a:r>
            <a:r>
              <a:rPr lang="hr-HR" u="sng" dirty="0"/>
              <a:t>na nastavi</a:t>
            </a:r>
            <a:r>
              <a:rPr lang="hr-HR" dirty="0"/>
              <a:t>.</a:t>
            </a:r>
            <a:r>
              <a:rPr lang="en-US" dirty="0"/>
              <a:t>​</a:t>
            </a:r>
            <a:endParaRPr lang="hr-HR" dirty="0"/>
          </a:p>
          <a:p>
            <a:pPr fontAlgn="base"/>
            <a:endParaRPr lang="en-US" dirty="0"/>
          </a:p>
          <a:p>
            <a:pPr fontAlgn="base"/>
            <a:r>
              <a:rPr lang="hr-HR" dirty="0"/>
              <a:t>Školske zadaće </a:t>
            </a:r>
            <a:r>
              <a:rPr lang="hr-HR" b="1" u="sng" dirty="0"/>
              <a:t>nije moguće nadoknaditi niti ispraviti. Pišu se samo u prethodno navedenim tjednima nastave.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D30D3A98-6BF3-E533-1B34-A678EEF5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VAŽNO!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522BD-8588-F314-2318-8D06073D2073}"/>
              </a:ext>
            </a:extLst>
          </p:cNvPr>
          <p:cNvSpPr txBox="1">
            <a:spLocks/>
          </p:cNvSpPr>
          <p:nvPr/>
        </p:nvSpPr>
        <p:spPr>
          <a:xfrm>
            <a:off x="838200" y="234757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>
                <a:solidFill>
                  <a:schemeClr val="bg1"/>
                </a:solidFill>
              </a:rPr>
              <a:t>VAŽNO!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88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E3645D-8813-95E8-E2A4-265F61F620D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Prezentacija (I3)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08627C-890B-9AD6-423A-CF8F795E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Prezentacija je zaseban ishod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Moguće ju je odraditi samo na nastavi, u svojoj grupi, prema dogovorenom rasporedu</a:t>
            </a:r>
          </a:p>
          <a:p>
            <a:endParaRPr lang="hr-HR" dirty="0"/>
          </a:p>
          <a:p>
            <a:r>
              <a:rPr lang="hr-HR" dirty="0"/>
              <a:t>Mora se održati u skladu s uputama za prezentaciju koje se nalaze u dokumentu </a:t>
            </a:r>
            <a:r>
              <a:rPr lang="hr-HR" u="sng" dirty="0"/>
              <a:t>LO3 – General </a:t>
            </a:r>
            <a:r>
              <a:rPr lang="hr-HR" u="sng" dirty="0" err="1"/>
              <a:t>presentation</a:t>
            </a:r>
            <a:endParaRPr lang="hr-HR" u="sng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5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Ispiti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hr-HR" altLang="sr-Latn-RS" sz="2400" dirty="0"/>
              <a:t>Na svakom kolegiju vrijedi </a:t>
            </a:r>
            <a:r>
              <a:rPr lang="hr-HR" altLang="sr-Latn-RS" sz="2400" b="1" dirty="0"/>
              <a:t>pravilo 3 + 1</a:t>
            </a:r>
          </a:p>
          <a:p>
            <a:pPr lvl="1"/>
            <a:r>
              <a:rPr lang="hr-HR" altLang="sr-Latn-RS" dirty="0"/>
              <a:t>To znači da student mora položiti ispit iz najviše 4 izlaska</a:t>
            </a:r>
          </a:p>
          <a:p>
            <a:pPr lvl="2"/>
            <a:r>
              <a:rPr lang="hr-HR" altLang="sr-Latn-RS" dirty="0"/>
              <a:t>3 redovna izlaska </a:t>
            </a:r>
            <a:r>
              <a:rPr lang="hr-HR" altLang="sr-Latn-RS" sz="1800" dirty="0"/>
              <a:t>– Uključena u cijenu školarine</a:t>
            </a:r>
          </a:p>
          <a:p>
            <a:pPr lvl="2"/>
            <a:r>
              <a:rPr lang="hr-HR" altLang="sr-Latn-RS" dirty="0"/>
              <a:t>1 izvanredni izlazak </a:t>
            </a:r>
            <a:r>
              <a:rPr lang="hr-HR" altLang="sr-Latn-RS" sz="1800" dirty="0"/>
              <a:t>– Odlukom o naknadi troškova 4. prijava ispita naplaćuje se</a:t>
            </a:r>
          </a:p>
          <a:p>
            <a:pPr lvl="1"/>
            <a:r>
              <a:rPr lang="hr-HR" altLang="sr-Latn-RS" dirty="0"/>
              <a:t>Vremenski rok za položiti ispit je </a:t>
            </a:r>
            <a:r>
              <a:rPr lang="hr-HR" altLang="sr-Latn-RS" b="1" dirty="0"/>
              <a:t>12 mjeseci</a:t>
            </a:r>
            <a:r>
              <a:rPr lang="hr-HR" altLang="sr-Latn-RS" dirty="0"/>
              <a:t> od dana upisa kolegija</a:t>
            </a:r>
          </a:p>
          <a:p>
            <a:pPr lvl="1"/>
            <a:r>
              <a:rPr lang="hr-HR" altLang="sr-Latn-RS" dirty="0"/>
              <a:t>Ako student u 12 mjeseci ne položi kolegij, </a:t>
            </a:r>
            <a:r>
              <a:rPr lang="hr-HR" altLang="sr-Latn-RS" b="1" dirty="0"/>
              <a:t>mora ponovno upisati kolegij te ponovno polagati sve skupove ishoda učenja kako je definirano kolegijem</a:t>
            </a:r>
          </a:p>
          <a:p>
            <a:r>
              <a:rPr lang="hr-HR" altLang="sr-Latn-RS" sz="2400" b="1" dirty="0">
                <a:solidFill>
                  <a:srgbClr val="C30E60"/>
                </a:solidFill>
              </a:rPr>
              <a:t>Vodite računa o rokovima prijave i odjave ispita na IE.</a:t>
            </a:r>
          </a:p>
          <a:p>
            <a:pPr lvl="1"/>
            <a:r>
              <a:rPr lang="hr-HR" altLang="sr-Latn-RS" sz="2000" dirty="0"/>
              <a:t>Ako niste prijavili ispit na vrijeme, </a:t>
            </a:r>
            <a:r>
              <a:rPr lang="hr-HR" altLang="sr-Latn-RS" sz="2000" u="sng" dirty="0"/>
              <a:t>ne možete pristupiti ni pismenom niti usmenom dijelu</a:t>
            </a:r>
          </a:p>
          <a:p>
            <a:pPr lvl="1"/>
            <a:r>
              <a:rPr lang="hr-HR" sz="1900" dirty="0"/>
              <a:t>Ako je student prijavio više ispitnih rokova iz istog kolegija, pri dobivanju ocjene kojom je zadovoljan, </a:t>
            </a:r>
            <a:r>
              <a:rPr lang="hr-HR" sz="1900" u="sng" dirty="0"/>
              <a:t>dužan je odjaviti svaki sljedeći rok koji je iz tog kolegija prijavio</a:t>
            </a:r>
            <a:r>
              <a:rPr lang="hr-HR" sz="1900" dirty="0"/>
              <a:t>. U suprotnom, studentu se u </a:t>
            </a:r>
            <a:r>
              <a:rPr lang="hr-HR" sz="1900" dirty="0" err="1"/>
              <a:t>Infoeduku</a:t>
            </a:r>
            <a:r>
              <a:rPr lang="hr-HR" sz="1900" dirty="0"/>
              <a:t> unosi nedovoljan (1).</a:t>
            </a:r>
          </a:p>
          <a:p>
            <a:endParaRPr lang="hr-HR" altLang="sr-Latn-R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97A27C-556D-9EBC-DE64-04E53AF20D27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altLang="sr-Latn-RS">
                <a:solidFill>
                  <a:schemeClr val="bg1"/>
                </a:solidFill>
              </a:rPr>
              <a:t>Ispiti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82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D72C67-5676-6C2A-3E43-3B542A2F7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dirty="0"/>
              <a:t>Prema akademskom kalendaru za 2024./25. ispitni rokovi su:</a:t>
            </a:r>
          </a:p>
          <a:p>
            <a:pPr algn="ctr">
              <a:buNone/>
            </a:pPr>
            <a:endParaRPr lang="hr-HR" dirty="0"/>
          </a:p>
          <a:p>
            <a:pPr algn="ctr">
              <a:buFont typeface="Wingdings" pitchFamily="2" charset="2"/>
              <a:buChar char="q"/>
            </a:pPr>
            <a:r>
              <a:rPr lang="hr-HR" dirty="0"/>
              <a:t> 25. 11. </a:t>
            </a:r>
            <a:r>
              <a:rPr lang="en-GB" dirty="0"/>
              <a:t>–</a:t>
            </a:r>
            <a:r>
              <a:rPr lang="hr-HR" dirty="0"/>
              <a:t> 30. 11. 2024. MEĐUISPITI</a:t>
            </a:r>
          </a:p>
          <a:p>
            <a:pPr algn="ctr">
              <a:buNone/>
            </a:pPr>
            <a:endParaRPr lang="hr-HR" dirty="0"/>
          </a:p>
          <a:p>
            <a:pPr algn="ctr">
              <a:buFont typeface="Wingdings" pitchFamily="2" charset="2"/>
              <a:buChar char="q"/>
            </a:pPr>
            <a:r>
              <a:rPr lang="hr-HR" dirty="0"/>
              <a:t> 27. 1. </a:t>
            </a:r>
            <a:r>
              <a:rPr lang="en-GB" dirty="0"/>
              <a:t>–</a:t>
            </a:r>
            <a:r>
              <a:rPr lang="hr-HR" dirty="0"/>
              <a:t> 15. 2. 2025.  ISPITI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290000E-63A1-13B2-FC1E-A6B14701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hr-HR" altLang="sr-Latn-RS" dirty="0" err="1">
                <a:solidFill>
                  <a:schemeClr val="bg1"/>
                </a:solidFill>
              </a:rPr>
              <a:t>Međuispiti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10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391078" cy="779463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Kalendar nastave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42C484A-FC7D-F955-8684-AABCF8D2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27F1D10-D4BF-3C48-3839-4C171864B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4" y="834497"/>
            <a:ext cx="9244361" cy="60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77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54" y="207963"/>
            <a:ext cx="9144000" cy="1057166"/>
          </a:xfrm>
        </p:spPr>
        <p:txBody>
          <a:bodyPr/>
          <a:lstStyle/>
          <a:p>
            <a:pPr algn="l"/>
            <a:r>
              <a:rPr lang="hr-HR" altLang="sr-Latn-RS" dirty="0"/>
              <a:t>Ocjenjivanje</a:t>
            </a:r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/>
        </p:nvGraphicFramePr>
        <p:xfrm>
          <a:off x="2362643" y="1946254"/>
          <a:ext cx="8034270" cy="29097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1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Broj osvojenih bodova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(nedovoljan)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 (dovoljan)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 (dobar)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 (vrlo 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 (izvrstan)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343" y="2855167"/>
            <a:ext cx="5170713" cy="1680429"/>
          </a:xfrm>
        </p:spPr>
        <p:txBody>
          <a:bodyPr>
            <a:normAutofit fontScale="90000"/>
          </a:bodyPr>
          <a:lstStyle/>
          <a:p>
            <a:r>
              <a:rPr lang="hr-HR" dirty="0"/>
              <a:t>VAŽNO je pratiti sve obavijesti i podsjetnike na IE te poštovati sve dogovorene rokove!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Akademski standard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28600" lvl="1" indent="0">
              <a:buNone/>
            </a:pPr>
            <a:r>
              <a:rPr lang="hr-HR" sz="3100" b="1" dirty="0"/>
              <a:t>U komunikaciji (pisanoj i usmenoj) pridržavati se pravila poslovne komunikacije primjerene akademskoj razini. </a:t>
            </a:r>
          </a:p>
          <a:p>
            <a:pPr marL="228600" lvl="1" indent="0">
              <a:buNone/>
            </a:pPr>
            <a:endParaRPr lang="hr-HR" sz="3200" b="1" dirty="0"/>
          </a:p>
          <a:p>
            <a:pPr marL="228600" lvl="1" indent="0">
              <a:buNone/>
            </a:pPr>
            <a:r>
              <a:rPr lang="hr-HR" sz="3100" b="1" dirty="0"/>
              <a:t>Potrebno je držati se jasno definiranih rokova za predaju zadataka (prezentacija).</a:t>
            </a:r>
          </a:p>
          <a:p>
            <a:pPr marL="228600" lvl="1" indent="0">
              <a:buNone/>
            </a:pPr>
            <a:r>
              <a:rPr lang="hr-HR" sz="2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Svaki zadatak, zadaća, projekt i sl. predan poslije definiranog roka neće se bodovati niti ocijeniti.</a:t>
            </a:r>
          </a:p>
          <a:p>
            <a:pPr marL="914400" lvl="2"/>
            <a:endParaRPr lang="hr-HR" sz="26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hr-HR" b="1" dirty="0"/>
              <a:t>   Samo oni studenti koji mogu potvrditi svoje pohađanje, smatrat će se   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hr-HR" b="1" dirty="0"/>
              <a:t>   prisutnima.</a:t>
            </a:r>
            <a:r>
              <a:rPr lang="en-US" dirty="0"/>
              <a:t>​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Potpisivanje drugih studenata ili registracija njihovom karticom    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nije dopušteno i može biti predmet stegovnog postupka. Nastavnik 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će obrisati prisustvo ako utvrdi da je student prijavljen, a da nije 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hr-H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prisutan na nastavi.</a:t>
            </a:r>
            <a:endParaRPr lang="hr-H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914400" lvl="2"/>
            <a:endParaRPr lang="hr-HR" sz="2400" b="1" dirty="0"/>
          </a:p>
          <a:p>
            <a:endParaRPr lang="hr-HR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D413D4F-2D0D-2D02-9165-32E5B289E6BB}"/>
              </a:ext>
            </a:extLst>
          </p:cNvPr>
          <p:cNvSpPr txBox="1">
            <a:spLocks/>
          </p:cNvSpPr>
          <p:nvPr/>
        </p:nvSpPr>
        <p:spPr>
          <a:xfrm>
            <a:off x="838200" y="286757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sz="3200" dirty="0">
                <a:solidFill>
                  <a:schemeClr val="bg1"/>
                </a:solidFill>
              </a:rPr>
              <a:t>Akademski standard ponašanja</a:t>
            </a:r>
          </a:p>
        </p:txBody>
      </p:sp>
    </p:spTree>
    <p:extLst>
      <p:ext uri="{BB962C8B-B14F-4D97-AF65-F5344CB8AC3E}">
        <p14:creationId xmlns:p14="http://schemas.microsoft.com/office/powerpoint/2010/main" val="88547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838200" y="365036"/>
            <a:ext cx="10515600" cy="1325563"/>
          </a:xfrm>
        </p:spPr>
        <p:txBody>
          <a:bodyPr/>
          <a:lstStyle/>
          <a:p>
            <a:pPr algn="ctr" eaLnBrk="1" hangingPunct="1"/>
            <a:r>
              <a:rPr lang="hr-HR" altLang="sr-Latn-RS" dirty="0"/>
              <a:t>Organizacija predavanja i vježbi</a:t>
            </a: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62105"/>
              </p:ext>
            </p:extLst>
          </p:nvPr>
        </p:nvGraphicFramePr>
        <p:xfrm>
          <a:off x="695325" y="1822374"/>
          <a:ext cx="10801350" cy="37062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3855816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4011834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623984"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chemeClr val="bg1"/>
                          </a:solidFill>
                        </a:rPr>
                        <a:t>Nositeljica</a:t>
                      </a:r>
                      <a:r>
                        <a:rPr lang="hr-HR" sz="2400" baseline="0" dirty="0">
                          <a:solidFill>
                            <a:schemeClr val="bg1"/>
                          </a:solidFill>
                        </a:rPr>
                        <a:t> kolegija:</a:t>
                      </a:r>
                      <a:endParaRPr lang="hr-H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0" dirty="0">
                          <a:solidFill>
                            <a:schemeClr val="bg1"/>
                          </a:solidFill>
                        </a:rPr>
                        <a:t>Martina Stadnik, predavač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chemeClr val="bg1"/>
                          </a:solidFill>
                        </a:rPr>
                        <a:t>martina.stadnik@algebra.hr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chemeClr val="bg1"/>
                          </a:solidFill>
                        </a:rPr>
                        <a:t>Asistentica: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chemeClr val="bg1"/>
                          </a:solidFill>
                        </a:rPr>
                        <a:t>Mirela Dorotić, asistent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chemeClr val="bg1"/>
                          </a:solidFill>
                        </a:rPr>
                        <a:t>mirela.dorotic@algebra.hr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sz="2400" b="1" dirty="0">
                          <a:solidFill>
                            <a:schemeClr val="tx1"/>
                          </a:solidFill>
                        </a:rPr>
                        <a:t>Izvođenje</a:t>
                      </a:r>
                      <a:r>
                        <a:rPr lang="hr-HR" sz="2400" b="1" baseline="0" dirty="0">
                          <a:solidFill>
                            <a:schemeClr val="tx1"/>
                          </a:solidFill>
                        </a:rPr>
                        <a:t> nastave:</a:t>
                      </a:r>
                      <a:endParaRPr lang="hr-H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Predavanja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altLang="sr-Latn-RS" sz="2400" dirty="0">
                          <a:solidFill>
                            <a:schemeClr val="tx1"/>
                          </a:solidFill>
                        </a:rPr>
                        <a:t>2 sata tjedno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sz="2400" dirty="0">
                          <a:solidFill>
                            <a:schemeClr val="tx1"/>
                          </a:solidFill>
                        </a:rPr>
                        <a:t>svaki neparni tjedan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sz="2400" dirty="0">
                          <a:solidFill>
                            <a:schemeClr val="tx1"/>
                          </a:solidFill>
                        </a:rPr>
                        <a:t>prema rasporedu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Vježbe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>
                          <a:solidFill>
                            <a:schemeClr val="tx1"/>
                          </a:solidFill>
                        </a:rPr>
                        <a:t>2 sata tjedno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sz="2400" dirty="0">
                          <a:solidFill>
                            <a:schemeClr val="tx1"/>
                          </a:solidFill>
                        </a:rPr>
                        <a:t>svaki tjedan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sz="2400" dirty="0">
                          <a:solidFill>
                            <a:schemeClr val="tx1"/>
                          </a:solidFill>
                        </a:rPr>
                        <a:t>prema rasporedu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880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DFE185C9-0DB3-7F2C-E809-FDF91E70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Akademski standard ponašanja:</a:t>
            </a:r>
            <a:br>
              <a:rPr lang="hr-HR" sz="3200" dirty="0">
                <a:solidFill>
                  <a:schemeClr val="bg1"/>
                </a:solidFill>
              </a:rPr>
            </a:br>
            <a:r>
              <a:rPr lang="hr-HR" sz="3200" dirty="0">
                <a:solidFill>
                  <a:schemeClr val="bg1"/>
                </a:solidFill>
              </a:rPr>
              <a:t>pisana komunikacija</a:t>
            </a: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07F0B6EC-DC1F-B62B-BF67-16125E4A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Obvezni dijelovi e-poruke:</a:t>
            </a:r>
          </a:p>
          <a:p>
            <a:r>
              <a:rPr lang="hr-HR" dirty="0"/>
              <a:t>Predmet: zašto pišete</a:t>
            </a:r>
          </a:p>
          <a:p>
            <a:r>
              <a:rPr lang="hr-HR" dirty="0"/>
              <a:t>Oslovljavanje primatelja</a:t>
            </a:r>
          </a:p>
          <a:p>
            <a:r>
              <a:rPr lang="hr-HR" dirty="0"/>
              <a:t>Sama poruka </a:t>
            </a:r>
            <a:r>
              <a:rPr lang="en-GB" dirty="0"/>
              <a:t>–</a:t>
            </a:r>
            <a:r>
              <a:rPr lang="hr-HR" dirty="0"/>
              <a:t> sažeto navedena svrha e-poruke</a:t>
            </a:r>
          </a:p>
          <a:p>
            <a:r>
              <a:rPr lang="hr-HR" dirty="0"/>
              <a:t>Zahvala</a:t>
            </a:r>
          </a:p>
          <a:p>
            <a:r>
              <a:rPr lang="hr-HR" dirty="0"/>
              <a:t>Završni pozdrav: „Lijep pozdrav”, „Srdačan pozdrav” i sl.</a:t>
            </a:r>
            <a:endParaRPr lang="en-GB" dirty="0"/>
          </a:p>
          <a:p>
            <a:endParaRPr lang="hr-HR" dirty="0"/>
          </a:p>
          <a:p>
            <a:pPr marL="0" indent="0">
              <a:buNone/>
            </a:pPr>
            <a:r>
              <a:rPr lang="hr-HR" sz="1600" dirty="0"/>
              <a:t>Za više informacija posjetite: https://office.com.hr/2020/08/08/kako-pravilno-napisati-poslovni-e-mail/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99197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22BFF4-A15E-8BFE-D0DE-6568A8DF8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Primjer e-poruke kojom profesora tražite termin uvida u svoj ispit: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41FE8F72-6EBD-3C31-D5E1-6C21BBC7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</a:rPr>
              <a:t>Akademski standard ponašanja:</a:t>
            </a:r>
            <a:br>
              <a:rPr lang="hr-HR" sz="3200" dirty="0">
                <a:solidFill>
                  <a:schemeClr val="bg1"/>
                </a:solidFill>
              </a:rPr>
            </a:br>
            <a:r>
              <a:rPr lang="hr-HR" sz="3200" dirty="0">
                <a:solidFill>
                  <a:schemeClr val="bg1"/>
                </a:solidFill>
              </a:rPr>
              <a:t>pisana komunikacija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78F1754-FBD8-1D4D-29E0-EB17DA64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90" y="2247840"/>
            <a:ext cx="8304210" cy="44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35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Pravila ponašanja na nastavi – fizička prisutnost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190750"/>
            <a:ext cx="10515600" cy="3830172"/>
          </a:xfrm>
        </p:spPr>
        <p:txBody>
          <a:bodyPr>
            <a:noAutofit/>
          </a:bodyPr>
          <a:lstStyle/>
          <a:p>
            <a:pPr marL="457200" lvl="1">
              <a:spcBef>
                <a:spcPts val="2400"/>
              </a:spcBef>
            </a:pPr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nastavu se dolazi </a:t>
            </a:r>
            <a:r>
              <a:rPr lang="hr-HR" sz="2800" b="1" u="sng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vrijeme</a:t>
            </a:r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. Kašnjenje znači </a:t>
            </a:r>
            <a:r>
              <a:rPr lang="hr-HR" sz="2800" b="1" u="sng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manju </a:t>
            </a:r>
            <a:r>
              <a:rPr lang="hr-HR" sz="2800" b="1" u="sng" dirty="0" err="1">
                <a:solidFill>
                  <a:srgbClr val="C30E60"/>
                </a:solidFill>
                <a:latin typeface="+mn-lt"/>
                <a:ea typeface="+mn-ea"/>
                <a:cs typeface="+mn-cs"/>
              </a:rPr>
              <a:t>dolaznost</a:t>
            </a:r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pPr marL="457200" lvl="1">
              <a:spcBef>
                <a:spcPts val="2400"/>
              </a:spcBef>
            </a:pPr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Pri ulasku u učionicu student prilazi do stola i prijavljuje se na nastavu karticom te sjeda na dostupno mjesto za rad.</a:t>
            </a:r>
          </a:p>
          <a:p>
            <a:pPr marL="457200" lvl="1">
              <a:spcBef>
                <a:spcPts val="2400"/>
              </a:spcBef>
            </a:pPr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Ometanje nastave i neaktivno sudjelovanje na nastavi nije dozvoljeno.</a:t>
            </a:r>
          </a:p>
          <a:p>
            <a:pPr marL="914400" lvl="2">
              <a:spcBef>
                <a:spcPts val="2400"/>
              </a:spcBef>
            </a:pPr>
            <a:r>
              <a:rPr lang="hr-HR" b="1" dirty="0"/>
              <a:t>Repetitivno kršenje ovog pravila sankcionira se prijavom stegovnom povjerenstvu.</a:t>
            </a:r>
          </a:p>
        </p:txBody>
      </p:sp>
    </p:spTree>
    <p:extLst>
      <p:ext uri="{BB962C8B-B14F-4D97-AF65-F5344CB8AC3E}">
        <p14:creationId xmlns:p14="http://schemas.microsoft.com/office/powerpoint/2010/main" val="2628111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" y="1414711"/>
            <a:ext cx="4469318" cy="486857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94363" y="1927273"/>
            <a:ext cx="5459437" cy="424968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hr-HR" b="1" dirty="0"/>
              <a:t>U slučaju nedovoljne dolaznosti  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ne možete dobiti potpis  ponovno upisujete kolegij iduće godine</a:t>
            </a: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2. </a:t>
            </a:r>
            <a:r>
              <a:rPr lang="hr-HR" b="1" dirty="0">
                <a:sym typeface="Wingdings" panose="05000000000000000000" pitchFamily="2" charset="2"/>
              </a:rPr>
              <a:t>U slučaju nedostatka bodova za </a:t>
            </a:r>
          </a:p>
          <a:p>
            <a:pPr marL="0" indent="0">
              <a:buNone/>
            </a:pPr>
            <a:r>
              <a:rPr lang="hr-HR" b="1" dirty="0">
                <a:sym typeface="Wingdings" panose="05000000000000000000" pitchFamily="2" charset="2"/>
              </a:rPr>
              <a:t>    prolaz na ispitu 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ne žicati bodove  ponovno prijaviti ispit  naučiti  bolje ga napisati</a:t>
            </a: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dirty="0">
                <a:sym typeface="Wingdings" panose="05000000000000000000" pitchFamily="2" charset="2"/>
              </a:rPr>
              <a:t>3. </a:t>
            </a:r>
            <a:r>
              <a:rPr lang="hr-HR" b="1" dirty="0">
                <a:sym typeface="Wingdings" panose="05000000000000000000" pitchFamily="2" charset="2"/>
              </a:rPr>
              <a:t>U slučaju nedostatka bodova za višu ocjenu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pročitajte pod 2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A0A0A55-D941-20BB-C5CF-E2C99BF5C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Sva pravila su jednaka za sve studente</a:t>
            </a:r>
          </a:p>
        </p:txBody>
      </p:sp>
    </p:spTree>
    <p:extLst>
      <p:ext uri="{BB962C8B-B14F-4D97-AF65-F5344CB8AC3E}">
        <p14:creationId xmlns:p14="http://schemas.microsoft.com/office/powerpoint/2010/main" val="428547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Nemojte biti vječiti student</a:t>
            </a:r>
            <a:r>
              <a:rPr lang="hr-HR" b="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86" y="1825625"/>
            <a:ext cx="3807827" cy="4351338"/>
          </a:xfrm>
        </p:spPr>
      </p:pic>
    </p:spTree>
    <p:extLst>
      <p:ext uri="{BB962C8B-B14F-4D97-AF65-F5344CB8AC3E}">
        <p14:creationId xmlns:p14="http://schemas.microsoft.com/office/powerpoint/2010/main" val="2609454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hr-HR" dirty="0"/>
              <a:t>The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8"/>
            <a:ext cx="10515599" cy="4422729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61cac594-4572-4c75-b5ad-ccfe4892b784@eurp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97" y="1690687"/>
            <a:ext cx="7067006" cy="442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658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3"/>
          <a:stretch/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50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pPr algn="ctr"/>
            <a:r>
              <a:rPr lang="hr-HR" dirty="0"/>
              <a:t>Poveznice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178" y="1253331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dirty="0">
              <a:hlinkClick r:id="rId2"/>
            </a:endParaRPr>
          </a:p>
          <a:p>
            <a:endParaRPr lang="hr-HR" dirty="0"/>
          </a:p>
          <a:p>
            <a:r>
              <a:rPr lang="hr-HR" dirty="0">
                <a:hlinkClick r:id="rId3"/>
              </a:rPr>
              <a:t>https://bizfluent.com/about-6710260-importance-english-business-communication.html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https://www.fluentu.com/blog/english/importance-of-english-language/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5"/>
              </a:rPr>
              <a:t>https://op.europa.eu/en/publication-detail/-/publication/6e68f7e0-dd4a-11e6-ad7c-01aa75ed71a1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6"/>
              </a:rPr>
              <a:t>https://www.oecd.org/en/publications/the-demand-for-language-skills-in-the-european-labour-market_e1a5abe0-en.html</a:t>
            </a:r>
            <a:r>
              <a:rPr lang="hr-HR" dirty="0"/>
              <a:t> 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30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462849"/>
            <a:ext cx="5681253" cy="47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Informacije o kolegiju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4 ECTS boda = 120 sati rada studenta</a:t>
            </a:r>
          </a:p>
          <a:p>
            <a:pPr lvl="1"/>
            <a:r>
              <a:rPr lang="hr-HR" altLang="sr-Latn-RS" dirty="0"/>
              <a:t>15 sati predavanja + 30 sati vježbi </a:t>
            </a:r>
          </a:p>
          <a:p>
            <a:pPr lvl="1"/>
            <a:r>
              <a:rPr lang="hr-HR" altLang="sr-Latn-RS" dirty="0"/>
              <a:t>75 sati rada kod kuće</a:t>
            </a:r>
          </a:p>
          <a:p>
            <a:pPr lvl="1"/>
            <a:endParaRPr lang="hr-HR" altLang="sr-Latn-RS" dirty="0"/>
          </a:p>
          <a:p>
            <a:r>
              <a:rPr lang="hr-HR" dirty="0"/>
              <a:t>Obvezni kolegij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06" y="0"/>
            <a:ext cx="5335400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r-HR" altLang="sr-Latn-RS" dirty="0"/>
              <a:t>Cilj kolegija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775619" y="1690688"/>
            <a:ext cx="8640762" cy="4105275"/>
          </a:xfrm>
        </p:spPr>
        <p:txBody>
          <a:bodyPr anchor="ctr"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Podučiti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studente</a:t>
            </a:r>
            <a:r>
              <a:rPr lang="hr-HR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pravilnoj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upotrebi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osnovne poslovne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terminologije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jednostavnih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gramatičkih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vremena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poslovnim</a:t>
            </a:r>
            <a:r>
              <a:rPr lang="en-US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razgovorima</a:t>
            </a:r>
            <a:r>
              <a:rPr lang="hr-HR" sz="2800" b="1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800" b="0" i="0" kern="1200" dirty="0">
              <a:solidFill>
                <a:srgbClr val="C30E6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olegij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će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pružiti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studentima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određeno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iskustvo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rješavanju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hr-HR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različitih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situacija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kako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pisanom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tako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usmenom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0" i="0" kern="1200" dirty="0" err="1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obliku</a:t>
            </a:r>
            <a:r>
              <a:rPr lang="en-US" sz="2800" b="0" i="0" kern="1200" dirty="0">
                <a:solidFill>
                  <a:srgbClr val="C30E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hr-HR" sz="1800" b="0" i="0" kern="1200" dirty="0">
              <a:solidFill>
                <a:srgbClr val="C30E6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76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>
            <a:extLst>
              <a:ext uri="{FF2B5EF4-FFF2-40B4-BE49-F238E27FC236}">
                <a16:creationId xmlns:a16="http://schemas.microsoft.com/office/drawing/2014/main" id="{54D79979-B6AA-8AB8-A2D1-9D0554DF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Važnost učenja engleskog jezika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327"/>
            <a:ext cx="10515600" cy="451802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30E60"/>
                </a:solidFill>
              </a:rPr>
              <a:t>English Opens New Career Opportunities</a:t>
            </a:r>
            <a:endParaRPr lang="hr-HR" b="1" dirty="0">
              <a:solidFill>
                <a:srgbClr val="C30E60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rgbClr val="C30E6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C30E60"/>
                </a:solidFill>
              </a:rPr>
              <a:t>English Is the Top Language of the Internet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i="1" dirty="0"/>
              <a:t>•</a:t>
            </a:r>
            <a:r>
              <a:rPr lang="hr-HR" i="1" dirty="0"/>
              <a:t>  </a:t>
            </a:r>
            <a:r>
              <a:rPr lang="en-US" i="1" dirty="0"/>
              <a:t>Of all the skills required for success in today's business market, a strong </a:t>
            </a:r>
            <a:r>
              <a:rPr lang="hr-HR" i="1" dirty="0"/>
              <a:t>  </a:t>
            </a:r>
          </a:p>
          <a:p>
            <a:pPr marL="0" indent="0">
              <a:buNone/>
            </a:pPr>
            <a:r>
              <a:rPr lang="hr-HR" i="1" dirty="0"/>
              <a:t>   </a:t>
            </a:r>
            <a:r>
              <a:rPr lang="en-US" i="1" dirty="0"/>
              <a:t>command of the English language is a must.</a:t>
            </a:r>
            <a:endParaRPr lang="hr-HR" b="1" i="1" dirty="0"/>
          </a:p>
          <a:p>
            <a:r>
              <a:rPr lang="en-US" i="1" dirty="0"/>
              <a:t>In any study or survey of business leaders, when asked what are the most important skills they are looking for today, </a:t>
            </a:r>
            <a:r>
              <a:rPr lang="en-US" b="1" i="1" dirty="0"/>
              <a:t>English is invariably the underlying factor.</a:t>
            </a:r>
          </a:p>
          <a:p>
            <a:r>
              <a:rPr lang="en-US" i="1" dirty="0"/>
              <a:t>In a 2018 survey of 2,000 business leaders by LinkedIn, English was the foundation of the top three skills companies were looking for: leadership, communication and collaboration.</a:t>
            </a:r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B703775-21BB-F909-7E29-C0BB89B6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040"/>
            <a:ext cx="10391078" cy="911994"/>
          </a:xfrm>
        </p:spPr>
        <p:txBody>
          <a:bodyPr/>
          <a:lstStyle/>
          <a:p>
            <a:pPr algn="ctr"/>
            <a:r>
              <a:rPr lang="hr-HR" dirty="0"/>
              <a:t>Važnost učenja engleskog jezika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C22700E-1835-A47D-0974-8DBFF9F9E6E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80" y="1137034"/>
            <a:ext cx="9373118" cy="511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42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B703775-21BB-F909-7E29-C0BB89B6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049"/>
            <a:ext cx="10515600" cy="905976"/>
          </a:xfrm>
        </p:spPr>
        <p:txBody>
          <a:bodyPr/>
          <a:lstStyle/>
          <a:p>
            <a:pPr algn="ctr"/>
            <a:r>
              <a:rPr lang="hr-HR" dirty="0"/>
              <a:t>Važnost učenja engleskog jezika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50CE9-4769-EECD-2CF4-D94A707DAF1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10" y="1134025"/>
            <a:ext cx="8936773" cy="47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8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FCBFC4-9191-2674-4DA7-2ABF1213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70" y="1"/>
            <a:ext cx="4660315" cy="2241394"/>
          </a:xfrm>
        </p:spPr>
        <p:txBody>
          <a:bodyPr/>
          <a:lstStyle/>
          <a:p>
            <a:pPr algn="ctr"/>
            <a:r>
              <a:rPr lang="hr-HR" dirty="0"/>
              <a:t>Važnost učenja engleskog jezika</a:t>
            </a:r>
            <a:endParaRPr lang="en-GB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F885C77-35F8-D286-D59B-BDFFF6731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532" y="0"/>
            <a:ext cx="7096308" cy="6857999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FC054BEC-1512-7BA8-52F6-5B75ED54E310}"/>
              </a:ext>
            </a:extLst>
          </p:cNvPr>
          <p:cNvSpPr txBox="1"/>
          <p:nvPr/>
        </p:nvSpPr>
        <p:spPr>
          <a:xfrm>
            <a:off x="105328" y="5754473"/>
            <a:ext cx="5039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dirty="0"/>
              <a:t>Source: </a:t>
            </a:r>
            <a:r>
              <a:rPr lang="en-US" sz="1400" dirty="0"/>
              <a:t>https://www.oecd.org/en/publications/the-demand-for-language-skills-in-the-european-labour-market_e1a5abe0-en.html</a:t>
            </a:r>
          </a:p>
        </p:txBody>
      </p:sp>
    </p:spTree>
    <p:extLst>
      <p:ext uri="{BB962C8B-B14F-4D97-AF65-F5344CB8AC3E}">
        <p14:creationId xmlns:p14="http://schemas.microsoft.com/office/powerpoint/2010/main" val="105126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04134306138A4FBFC0330AD105C2B8" ma:contentTypeVersion="4" ma:contentTypeDescription="Create a new document." ma:contentTypeScope="" ma:versionID="81e50274de4e36761885b3a98a71624e">
  <xsd:schema xmlns:xsd="http://www.w3.org/2001/XMLSchema" xmlns:xs="http://www.w3.org/2001/XMLSchema" xmlns:p="http://schemas.microsoft.com/office/2006/metadata/properties" xmlns:ns2="b8929e67-e726-40c5-981c-ca31056d206e" targetNamespace="http://schemas.microsoft.com/office/2006/metadata/properties" ma:root="true" ma:fieldsID="851e05df31dcab00dad0a7a9a25852f4" ns2:_="">
    <xsd:import namespace="b8929e67-e726-40c5-981c-ca31056d2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29e67-e726-40c5-981c-ca31056d2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8DE244-8DEC-4016-ACF0-B297BB1311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DB7226-7A6C-4852-AC45-8A6024064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29e67-e726-40c5-981c-ca31056d20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23A2B9-12EE-41F2-BF54-F92560A0B9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1705</Words>
  <Application>Microsoft Office PowerPoint</Application>
  <PresentationFormat>Široki zaslon</PresentationFormat>
  <Paragraphs>289</Paragraphs>
  <Slides>38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7" baseType="lpstr">
      <vt:lpstr>Verdana</vt:lpstr>
      <vt:lpstr>Stolzl Book</vt:lpstr>
      <vt:lpstr>Arial</vt:lpstr>
      <vt:lpstr>Consolas</vt:lpstr>
      <vt:lpstr>Segoe UI</vt:lpstr>
      <vt:lpstr>Calibri</vt:lpstr>
      <vt:lpstr>Wingdings</vt:lpstr>
      <vt:lpstr>Stolzl Bold</vt:lpstr>
      <vt:lpstr>Office Theme</vt:lpstr>
      <vt:lpstr>PowerPoint prezentacija</vt:lpstr>
      <vt:lpstr>ENGLESKI JEZIK 1</vt:lpstr>
      <vt:lpstr>Organizacija predavanja i vježbi</vt:lpstr>
      <vt:lpstr>Informacije o kolegiju</vt:lpstr>
      <vt:lpstr>Cilj kolegija</vt:lpstr>
      <vt:lpstr>Važnost učenja engleskog jezika</vt:lpstr>
      <vt:lpstr>Važnost učenja engleskog jezika</vt:lpstr>
      <vt:lpstr>Važnost učenja engleskog jezika</vt:lpstr>
      <vt:lpstr>Važnost učenja engleskog jezika</vt:lpstr>
      <vt:lpstr>English skills </vt:lpstr>
      <vt:lpstr>Društvene mreže</vt:lpstr>
      <vt:lpstr>Društveni mediji</vt:lpstr>
      <vt:lpstr>Društvene mreže</vt:lpstr>
      <vt:lpstr>Ishodi učenja</vt:lpstr>
      <vt:lpstr>Tematske cjeline predavanja</vt:lpstr>
      <vt:lpstr>Tematske cjeline vježbi</vt:lpstr>
      <vt:lpstr>Literatura</vt:lpstr>
      <vt:lpstr>Za potpis treba?</vt:lpstr>
      <vt:lpstr>Polaganje kolegija</vt:lpstr>
      <vt:lpstr>Kako je to raspoređeno po ishodima učenja</vt:lpstr>
      <vt:lpstr>Školske zadaće (I1, I2, I4, I5)</vt:lpstr>
      <vt:lpstr>VAŽNO!</vt:lpstr>
      <vt:lpstr>Prezentacija (I3)</vt:lpstr>
      <vt:lpstr>Ispiti</vt:lpstr>
      <vt:lpstr>Međuispiti</vt:lpstr>
      <vt:lpstr>Kalendar nastave</vt:lpstr>
      <vt:lpstr>Ocjenjivanje</vt:lpstr>
      <vt:lpstr>VAŽNO je pratiti sve obavijesti i podsjetnike na IE te poštovati sve dogovorene rokove!</vt:lpstr>
      <vt:lpstr>Akademski standard ponašanja</vt:lpstr>
      <vt:lpstr>Akademski standard ponašanja: pisana komunikacija</vt:lpstr>
      <vt:lpstr>Akademski standard ponašanja: pisana komunikacija</vt:lpstr>
      <vt:lpstr>Pravila ponašanja na nastavi – fizička prisutnost</vt:lpstr>
      <vt:lpstr>Sva pravila su jednaka za sve studente</vt:lpstr>
      <vt:lpstr>Nemojte biti vječiti student</vt:lpstr>
      <vt:lpstr>The struggle</vt:lpstr>
      <vt:lpstr>PowerPoint prezentacija</vt:lpstr>
      <vt:lpstr>Poveznice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Martina Stadnik | Nastavnik</cp:lastModifiedBy>
  <cp:revision>72</cp:revision>
  <cp:lastPrinted>2022-09-12T10:06:13Z</cp:lastPrinted>
  <dcterms:created xsi:type="dcterms:W3CDTF">2018-01-24T13:33:55Z</dcterms:created>
  <dcterms:modified xsi:type="dcterms:W3CDTF">2024-10-02T12:58:37Z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0x0101006C04134306138A4FBFC0330AD105C2B8</vt:lpwstr>
  </property>
</Properties>
</file>